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2" r:id="rId3"/>
    <p:sldId id="339" r:id="rId4"/>
    <p:sldId id="338" r:id="rId5"/>
    <p:sldId id="323" r:id="rId6"/>
    <p:sldId id="340" r:id="rId7"/>
    <p:sldId id="341" r:id="rId8"/>
    <p:sldId id="348" r:id="rId9"/>
    <p:sldId id="345" r:id="rId10"/>
    <p:sldId id="344" r:id="rId11"/>
    <p:sldId id="346" r:id="rId12"/>
    <p:sldId id="347" r:id="rId13"/>
    <p:sldId id="327" r:id="rId14"/>
    <p:sldId id="297" r:id="rId15"/>
    <p:sldId id="328" r:id="rId16"/>
    <p:sldId id="333" r:id="rId17"/>
    <p:sldId id="332" r:id="rId18"/>
    <p:sldId id="350" r:id="rId19"/>
    <p:sldId id="336" r:id="rId20"/>
    <p:sldId id="349" r:id="rId21"/>
    <p:sldId id="285" r:id="rId22"/>
    <p:sldId id="331" r:id="rId23"/>
    <p:sldId id="330" r:id="rId24"/>
  </p:sldIdLst>
  <p:sldSz cx="9144000" cy="6858000" type="screen4x3"/>
  <p:notesSz cx="9934575" cy="68024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261"/>
    <a:srgbClr val="E81ECB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81" autoAdjust="0"/>
  </p:normalViewPr>
  <p:slideViewPr>
    <p:cSldViewPr snapToGrid="0" snapToObjects="1">
      <p:cViewPr varScale="1">
        <p:scale>
          <a:sx n="115" d="100"/>
          <a:sy n="11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7293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DCBA4-B079-46C3-8672-2E6A0006F1E6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7293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F2E8-32DB-4DED-A8AE-354575F5E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27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7293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41B80-B835-440D-99C3-BCA544210878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458" y="3231158"/>
            <a:ext cx="7947660" cy="30610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7293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8034-952E-4BBA-A183-FACE37AB21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28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8034-952E-4BBA-A183-FACE37AB21F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93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4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2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4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79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3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11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5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61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94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7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68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511C-7578-4A35-BC80-47954338E6D9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4DCF-E81F-4374-B41C-6FD5F84B5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76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3" Type="http://schemas.openxmlformats.org/officeDocument/2006/relationships/image" Target="../media/image52.pn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image" Target="../media/image1.png"/><Relationship Id="rId10" Type="http://schemas.openxmlformats.org/officeDocument/2006/relationships/image" Target="../media/image47.png"/><Relationship Id="rId4" Type="http://schemas.openxmlformats.org/officeDocument/2006/relationships/image" Target="../media/image510.png"/><Relationship Id="rId9" Type="http://schemas.openxmlformats.org/officeDocument/2006/relationships/image" Target="../media/image44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560.pn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.png"/><Relationship Id="rId5" Type="http://schemas.openxmlformats.org/officeDocument/2006/relationships/image" Target="../media/image1.png"/><Relationship Id="rId10" Type="http://schemas.openxmlformats.org/officeDocument/2006/relationships/image" Target="../media/image59.png"/><Relationship Id="rId4" Type="http://schemas.openxmlformats.org/officeDocument/2006/relationships/image" Target="../media/image540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2.png"/><Relationship Id="rId7" Type="http://schemas.openxmlformats.org/officeDocument/2006/relationships/image" Target="../media/image66.png"/><Relationship Id="rId12" Type="http://schemas.openxmlformats.org/officeDocument/2006/relationships/image" Target="../media/image7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0.png"/><Relationship Id="rId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7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9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12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1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49277" y="529203"/>
            <a:ext cx="10019997" cy="6021227"/>
            <a:chOff x="-449277" y="196694"/>
            <a:chExt cx="10019997" cy="6021227"/>
          </a:xfrm>
        </p:grpSpPr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-449277" y="3059083"/>
              <a:ext cx="10019997" cy="3158838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2000" b="1" dirty="0" smtClean="0">
                <a:solidFill>
                  <a:schemeClr val="tx1"/>
                </a:solidFill>
              </a:endParaRPr>
            </a:p>
            <a:p>
              <a:endParaRPr lang="en-US" altLang="ko-KR" sz="2000" b="1" dirty="0" smtClean="0">
                <a:solidFill>
                  <a:schemeClr val="bg1"/>
                </a:solidFill>
              </a:endParaRPr>
            </a:p>
            <a:p>
              <a:endParaRPr lang="en-US" altLang="ko-KR" sz="2000" b="1" dirty="0">
                <a:solidFill>
                  <a:schemeClr val="bg1"/>
                </a:solidFill>
              </a:endParaRPr>
            </a:p>
            <a:p>
              <a:endParaRPr lang="en-US" altLang="ko-KR" sz="2000" b="1" dirty="0" smtClean="0">
                <a:solidFill>
                  <a:schemeClr val="bg1"/>
                </a:solidFill>
              </a:endParaRPr>
            </a:p>
            <a:p>
              <a:endParaRPr lang="en-US" altLang="ko-KR" sz="2000" b="1" dirty="0">
                <a:solidFill>
                  <a:schemeClr val="bg1"/>
                </a:solidFill>
              </a:endParaRPr>
            </a:p>
            <a:p>
              <a:endParaRPr lang="en-US" altLang="ko-KR" sz="2000" b="1" dirty="0" smtClean="0">
                <a:solidFill>
                  <a:schemeClr val="bg1"/>
                </a:solidFill>
              </a:endParaRPr>
            </a:p>
            <a:p>
              <a:endParaRPr lang="en-US" altLang="ko-KR" sz="2000" b="1" dirty="0">
                <a:solidFill>
                  <a:schemeClr val="bg1"/>
                </a:solidFill>
              </a:endParaRPr>
            </a:p>
            <a:p>
              <a:endParaRPr lang="en-US" altLang="ko-KR" sz="2000" b="1" dirty="0" smtClean="0">
                <a:solidFill>
                  <a:schemeClr val="bg1"/>
                </a:solidFill>
              </a:endParaRPr>
            </a:p>
            <a:p>
              <a:endParaRPr lang="en-US" altLang="ko-KR" sz="2000" b="1" dirty="0" smtClean="0">
                <a:solidFill>
                  <a:schemeClr val="bg1"/>
                </a:solidFill>
              </a:endParaRPr>
            </a:p>
            <a:p>
              <a:r>
                <a:rPr lang="en-US" altLang="ko-KR" sz="2000" b="1" dirty="0" smtClean="0">
                  <a:solidFill>
                    <a:schemeClr val="bg1"/>
                  </a:solidFill>
                </a:rPr>
                <a:t>                                                                     </a:t>
              </a:r>
              <a:endParaRPr lang="ko-KR" altLang="en-US" sz="2000" b="1" dirty="0">
                <a:solidFill>
                  <a:schemeClr val="bg1"/>
                </a:solidFill>
              </a:endParaRPr>
            </a:p>
            <a:p>
              <a:endParaRPr lang="en-US" altLang="ko-KR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196694"/>
              <a:ext cx="9280394" cy="2862323"/>
            </a:xfrm>
            <a:prstGeom prst="rect">
              <a:avLst/>
            </a:prstGeom>
            <a:solidFill>
              <a:srgbClr val="00B050">
                <a:alpha val="52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b="1" dirty="0" err="1" smtClean="0">
                  <a:solidFill>
                    <a:schemeClr val="bg1"/>
                  </a:solidFill>
                  <a:latin typeface="+mj-ea"/>
                  <a:ea typeface="+mj-ea"/>
                </a:rPr>
                <a:t>Hartree-Fock</a:t>
              </a:r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 study of the Anderson metal-insulator transition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 in the presence of Coulomb interaction </a:t>
              </a:r>
            </a:p>
            <a:p>
              <a:pPr marL="285750" indent="-285750" algn="ctr">
                <a:lnSpc>
                  <a:spcPct val="200000"/>
                </a:lnSpc>
                <a:buFontTx/>
                <a:buChar char="-"/>
              </a:pPr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Two types of mobility edges and their multifractal scaling exponents</a:t>
              </a:r>
            </a:p>
            <a:p>
              <a:pPr marL="285750" indent="-285750" algn="ctr">
                <a:lnSpc>
                  <a:spcPct val="200000"/>
                </a:lnSpc>
                <a:buFontTx/>
                <a:buChar char="-"/>
              </a:pPr>
              <a:endParaRPr lang="ko-KR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54528" y="3419897"/>
              <a:ext cx="31518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2018.09.03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Hyun-Jung </a:t>
              </a:r>
              <a:r>
                <a:rPr lang="en-US" altLang="ko-KR" b="1" dirty="0">
                  <a:solidFill>
                    <a:schemeClr val="bg1"/>
                  </a:solidFill>
                </a:rPr>
                <a:t>Lee </a:t>
              </a:r>
            </a:p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Seoul Science High School</a:t>
              </a:r>
            </a:p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69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-40215" y="39831"/>
            <a:ext cx="9184215" cy="1139601"/>
            <a:chOff x="-40215" y="39831"/>
            <a:chExt cx="9184215" cy="1139601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215" y="39831"/>
              <a:ext cx="9184215" cy="92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직사각형 50"/>
            <p:cNvSpPr/>
            <p:nvPr/>
          </p:nvSpPr>
          <p:spPr>
            <a:xfrm>
              <a:off x="931666" y="278844"/>
              <a:ext cx="7473032" cy="47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289453" y="278844"/>
              <a:ext cx="6514796" cy="900588"/>
              <a:chOff x="65384" y="-37120"/>
              <a:chExt cx="6659713" cy="987937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65384" y="-37120"/>
                <a:ext cx="6659713" cy="691802"/>
                <a:chOff x="160710" y="26"/>
                <a:chExt cx="6659713" cy="69180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0710" y="230163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60710" y="26"/>
                      <a:ext cx="6659713" cy="4389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𝑀𝑜𝑏𝑖𝑙𝑖𝑡𝑦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𝑒𝑑𝑔𝑒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𝑡h𝑒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𝑀𝑢𝑙𝑡𝑖𝑓𝑟𝑎𝑐𝑡𝑎𝑙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𝑠𝑐𝑎𝑙𝑖𝑛𝑔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𝑒𝑥𝑝𝑜𝑛𝑒𝑛𝑡𝑠</m:t>
                            </m:r>
                          </m:oMath>
                        </m:oMathPara>
                      </a14:m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710" y="26"/>
                      <a:ext cx="6659713" cy="438917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2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0" name="TextBox 29"/>
              <p:cNvSpPr txBox="1"/>
              <p:nvPr/>
            </p:nvSpPr>
            <p:spPr>
              <a:xfrm>
                <a:off x="2347119" y="489152"/>
                <a:ext cx="2163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</p:grpSp>
      <p:grpSp>
        <p:nvGrpSpPr>
          <p:cNvPr id="20" name="그룹 19"/>
          <p:cNvGrpSpPr/>
          <p:nvPr/>
        </p:nvGrpSpPr>
        <p:grpSpPr>
          <a:xfrm>
            <a:off x="11069" y="1196310"/>
            <a:ext cx="8947758" cy="4658679"/>
            <a:chOff x="-40634" y="1595701"/>
            <a:chExt cx="8947758" cy="4658679"/>
          </a:xfrm>
        </p:grpSpPr>
        <p:grpSp>
          <p:nvGrpSpPr>
            <p:cNvPr id="19" name="그룹 18"/>
            <p:cNvGrpSpPr/>
            <p:nvPr/>
          </p:nvGrpSpPr>
          <p:grpSpPr>
            <a:xfrm>
              <a:off x="-40634" y="1595701"/>
              <a:ext cx="8947758" cy="3874258"/>
              <a:chOff x="-40215" y="2371473"/>
              <a:chExt cx="8947758" cy="3874258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9133" y="2371473"/>
                <a:ext cx="5018410" cy="3874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직사각형 32"/>
              <p:cNvSpPr/>
              <p:nvPr/>
            </p:nvSpPr>
            <p:spPr>
              <a:xfrm>
                <a:off x="6020178" y="2528221"/>
                <a:ext cx="1089281" cy="173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883148" y="2409747"/>
                    <a:ext cx="926449" cy="2954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ko-KR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3148" y="2409747"/>
                    <a:ext cx="926449" cy="29546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291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직선 화살표 연결선 46"/>
              <p:cNvCxnSpPr/>
              <p:nvPr/>
            </p:nvCxnSpPr>
            <p:spPr>
              <a:xfrm>
                <a:off x="8375761" y="2737636"/>
                <a:ext cx="0" cy="225787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40215" y="2743747"/>
                <a:ext cx="4034527" cy="3127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" name="직선 연결선 2"/>
              <p:cNvCxnSpPr/>
              <p:nvPr/>
            </p:nvCxnSpPr>
            <p:spPr>
              <a:xfrm>
                <a:off x="1009324" y="3219450"/>
                <a:ext cx="0" cy="220763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flipH="1">
                <a:off x="433225" y="4148291"/>
                <a:ext cx="33482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그룹 18"/>
            <p:cNvGrpSpPr/>
            <p:nvPr/>
          </p:nvGrpSpPr>
          <p:grpSpPr>
            <a:xfrm>
              <a:off x="4484948" y="4815974"/>
              <a:ext cx="4158901" cy="1438406"/>
              <a:chOff x="4689127" y="-1256462"/>
              <a:chExt cx="2349320" cy="2981426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4689127" y="-1256460"/>
                <a:ext cx="1976544" cy="2981424"/>
              </a:xfrm>
              <a:prstGeom prst="rect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delocalized</a:t>
                </a:r>
                <a:endParaRPr lang="ko-KR" alt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665671" y="-1256462"/>
                <a:ext cx="372776" cy="2981426"/>
              </a:xfrm>
              <a:prstGeom prst="rect">
                <a:avLst/>
              </a:prstGeom>
              <a:solidFill>
                <a:srgbClr val="FF000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rgbClr val="FF0000"/>
                    </a:solidFill>
                  </a:rPr>
                  <a:t>localized</a:t>
                </a:r>
                <a:endParaRPr lang="ko-KR" alt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1" name="그룹 20"/>
          <p:cNvGrpSpPr>
            <a:grpSpLocks noChangeAspect="1"/>
          </p:cNvGrpSpPr>
          <p:nvPr/>
        </p:nvGrpSpPr>
        <p:grpSpPr>
          <a:xfrm>
            <a:off x="793552" y="4695133"/>
            <a:ext cx="2070243" cy="1744310"/>
            <a:chOff x="560842" y="2774436"/>
            <a:chExt cx="7019432" cy="5914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99" y="2774436"/>
              <a:ext cx="696277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99" y="4753581"/>
              <a:ext cx="6924674" cy="159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42" y="6956473"/>
              <a:ext cx="6172425" cy="1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직사각형 67"/>
          <p:cNvSpPr/>
          <p:nvPr/>
        </p:nvSpPr>
        <p:spPr>
          <a:xfrm>
            <a:off x="4551892" y="6439443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50" b="1" dirty="0"/>
              <a:t>Hyun-Jung Lee and Ki-</a:t>
            </a:r>
            <a:r>
              <a:rPr lang="en-US" altLang="ko-KR" sz="1050" b="1" dirty="0" err="1"/>
              <a:t>Seok</a:t>
            </a:r>
            <a:r>
              <a:rPr lang="en-US" altLang="ko-KR" sz="1050" b="1" dirty="0"/>
              <a:t> </a:t>
            </a:r>
            <a:r>
              <a:rPr lang="en-US" altLang="ko-KR" sz="1050" b="1" dirty="0" smtClean="0"/>
              <a:t>Kim, Phys</a:t>
            </a:r>
            <a:r>
              <a:rPr lang="en-US" altLang="ko-KR" sz="1050" b="1" dirty="0"/>
              <a:t>. Rev. B 97, </a:t>
            </a:r>
            <a:r>
              <a:rPr lang="en-US" altLang="ko-KR" sz="1050" b="1" dirty="0" smtClean="0"/>
              <a:t>155105 (2018)</a:t>
            </a:r>
            <a:endParaRPr lang="en-US" altLang="ko-KR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0262" y="1618983"/>
                <a:ext cx="214885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𝑾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𝟕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, 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𝑼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, 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𝑬</m:t>
                      </m:r>
                      <m:r>
                        <a:rPr lang="en-US" altLang="ko-KR" sz="1600" b="1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2" y="1618983"/>
                <a:ext cx="214885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그룹 27"/>
          <p:cNvGrpSpPr/>
          <p:nvPr/>
        </p:nvGrpSpPr>
        <p:grpSpPr>
          <a:xfrm>
            <a:off x="1130469" y="3073261"/>
            <a:ext cx="1380424" cy="464074"/>
            <a:chOff x="834872" y="3779843"/>
            <a:chExt cx="1380424" cy="464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97527" y="3874585"/>
                  <a:ext cx="12177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ko-KR" alt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ko-KR" alt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dirty="0" smtClean="0">
                      <a:solidFill>
                        <a:srgbClr val="FF0000"/>
                      </a:solidFill>
                    </a:rPr>
                    <a:t>))</a:t>
                  </a:r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527" y="3874585"/>
                  <a:ext cx="121776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00" t="-8333" r="-4000" b="-2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직선 화살표 연결선 30"/>
            <p:cNvCxnSpPr/>
            <p:nvPr/>
          </p:nvCxnSpPr>
          <p:spPr>
            <a:xfrm flipH="1" flipV="1">
              <a:off x="834872" y="3779843"/>
              <a:ext cx="162655" cy="1894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2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931666" y="278843"/>
            <a:ext cx="7473032" cy="90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34" y="1967975"/>
            <a:ext cx="4034527" cy="312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직선 연결선 2"/>
          <p:cNvCxnSpPr/>
          <p:nvPr/>
        </p:nvCxnSpPr>
        <p:spPr>
          <a:xfrm>
            <a:off x="834338" y="2443884"/>
            <a:ext cx="0" cy="220763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432806" y="3779843"/>
            <a:ext cx="33482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3931241" y="1633975"/>
            <a:ext cx="4944439" cy="4620405"/>
            <a:chOff x="3931241" y="1633975"/>
            <a:chExt cx="4944439" cy="462040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1241" y="1633975"/>
              <a:ext cx="4944439" cy="382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6019759" y="1819011"/>
              <a:ext cx="1089281" cy="173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882729" y="1633975"/>
                  <a:ext cx="926449" cy="2954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729" y="1633975"/>
                  <a:ext cx="926449" cy="2954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직선 화살표 연결선 46"/>
            <p:cNvCxnSpPr/>
            <p:nvPr/>
          </p:nvCxnSpPr>
          <p:spPr>
            <a:xfrm>
              <a:off x="8375342" y="1961864"/>
              <a:ext cx="0" cy="22578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그룹 18"/>
            <p:cNvGrpSpPr/>
            <p:nvPr/>
          </p:nvGrpSpPr>
          <p:grpSpPr>
            <a:xfrm>
              <a:off x="4484948" y="4815974"/>
              <a:ext cx="4158901" cy="1438406"/>
              <a:chOff x="4689127" y="-1256462"/>
              <a:chExt cx="2349320" cy="2981426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4689127" y="-1256460"/>
                <a:ext cx="1976544" cy="2981424"/>
              </a:xfrm>
              <a:prstGeom prst="rect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delocalized</a:t>
                </a:r>
                <a:endParaRPr lang="ko-KR" alt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665671" y="-1256462"/>
                <a:ext cx="372776" cy="2981426"/>
              </a:xfrm>
              <a:prstGeom prst="rect">
                <a:avLst/>
              </a:prstGeom>
              <a:solidFill>
                <a:srgbClr val="FF000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rgbClr val="FF0000"/>
                    </a:solidFill>
                  </a:rPr>
                  <a:t>localized</a:t>
                </a:r>
                <a:endParaRPr lang="ko-KR" alt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8" name="그룹 37"/>
          <p:cNvGrpSpPr/>
          <p:nvPr/>
        </p:nvGrpSpPr>
        <p:grpSpPr>
          <a:xfrm>
            <a:off x="-40215" y="39831"/>
            <a:ext cx="9184215" cy="1139601"/>
            <a:chOff x="-40215" y="39831"/>
            <a:chExt cx="9184215" cy="1139601"/>
          </a:xfrm>
        </p:grpSpPr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215" y="39831"/>
              <a:ext cx="9184215" cy="92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직사각형 39"/>
            <p:cNvSpPr/>
            <p:nvPr/>
          </p:nvSpPr>
          <p:spPr>
            <a:xfrm>
              <a:off x="931666" y="278844"/>
              <a:ext cx="7473032" cy="47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289453" y="278844"/>
              <a:ext cx="6514796" cy="900588"/>
              <a:chOff x="65384" y="-37120"/>
              <a:chExt cx="6659713" cy="987937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65384" y="-37120"/>
                <a:ext cx="6659713" cy="691802"/>
                <a:chOff x="160710" y="26"/>
                <a:chExt cx="6659713" cy="691802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160710" y="230163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160710" y="26"/>
                      <a:ext cx="6659713" cy="4389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𝑀𝑜𝑏𝑖𝑙𝑖𝑡𝑦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𝑒𝑑𝑔𝑒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𝑡h𝑒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𝑀𝑢𝑙𝑡𝑖𝑓𝑟𝑎𝑐𝑡𝑎𝑙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𝑠𝑐𝑎𝑙𝑖𝑛𝑔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𝑒𝑥𝑝𝑜𝑛𝑒𝑛𝑡𝑠</m:t>
                            </m:r>
                          </m:oMath>
                        </m:oMathPara>
                      </a14:m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710" y="26"/>
                      <a:ext cx="6659713" cy="438917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2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TextBox 42"/>
              <p:cNvSpPr txBox="1"/>
              <p:nvPr/>
            </p:nvSpPr>
            <p:spPr>
              <a:xfrm>
                <a:off x="2347119" y="489152"/>
                <a:ext cx="2163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</p:grpSp>
      <p:grpSp>
        <p:nvGrpSpPr>
          <p:cNvPr id="29" name="그룹 28"/>
          <p:cNvGrpSpPr>
            <a:grpSpLocks noChangeAspect="1"/>
          </p:cNvGrpSpPr>
          <p:nvPr/>
        </p:nvGrpSpPr>
        <p:grpSpPr>
          <a:xfrm>
            <a:off x="793552" y="4695133"/>
            <a:ext cx="2070243" cy="1744310"/>
            <a:chOff x="560842" y="2774436"/>
            <a:chExt cx="7019432" cy="591430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99" y="2774436"/>
              <a:ext cx="696277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99" y="4753581"/>
              <a:ext cx="6924674" cy="159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42" y="6956473"/>
              <a:ext cx="6172425" cy="1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4872" y="1905901"/>
                <a:ext cx="214885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𝑊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=7, 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𝑈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=0, 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𝐸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ko-KR" altLang="en-US" sz="1600" i="1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72" y="1905901"/>
                <a:ext cx="2148857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/>
          <p:cNvGrpSpPr/>
          <p:nvPr/>
        </p:nvGrpSpPr>
        <p:grpSpPr>
          <a:xfrm>
            <a:off x="834872" y="3779843"/>
            <a:ext cx="1391068" cy="464074"/>
            <a:chOff x="834872" y="3779843"/>
            <a:chExt cx="1391068" cy="464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97527" y="3874585"/>
                  <a:ext cx="12284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ko-KR" alt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ko-KR" alt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dirty="0" smtClean="0">
                      <a:solidFill>
                        <a:srgbClr val="FF0000"/>
                      </a:solidFill>
                    </a:rPr>
                    <a:t>))</a:t>
                  </a:r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527" y="3874585"/>
                  <a:ext cx="122841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493" t="-8333" r="-3980" b="-2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직선 화살표 연결선 4"/>
            <p:cNvCxnSpPr/>
            <p:nvPr/>
          </p:nvCxnSpPr>
          <p:spPr>
            <a:xfrm flipH="1" flipV="1">
              <a:off x="834872" y="3779843"/>
              <a:ext cx="162655" cy="1894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90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74" y="2047147"/>
            <a:ext cx="3943946" cy="304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직사각형 50"/>
          <p:cNvSpPr/>
          <p:nvPr/>
        </p:nvSpPr>
        <p:spPr>
          <a:xfrm>
            <a:off x="931666" y="278843"/>
            <a:ext cx="7473032" cy="90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3917386" y="1700476"/>
            <a:ext cx="4993857" cy="4620405"/>
            <a:chOff x="3917386" y="1700476"/>
            <a:chExt cx="4993857" cy="4620405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7386" y="1700476"/>
              <a:ext cx="4993857" cy="385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직사각형 40"/>
            <p:cNvSpPr/>
            <p:nvPr/>
          </p:nvSpPr>
          <p:spPr>
            <a:xfrm>
              <a:off x="5970943" y="1885512"/>
              <a:ext cx="1089281" cy="173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833913" y="1700476"/>
                  <a:ext cx="926449" cy="2954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913" y="1700476"/>
                  <a:ext cx="926449" cy="2954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91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직선 화살표 연결선 42"/>
            <p:cNvCxnSpPr/>
            <p:nvPr/>
          </p:nvCxnSpPr>
          <p:spPr>
            <a:xfrm>
              <a:off x="8326526" y="2028365"/>
              <a:ext cx="0" cy="22578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그룹 18"/>
            <p:cNvGrpSpPr/>
            <p:nvPr/>
          </p:nvGrpSpPr>
          <p:grpSpPr>
            <a:xfrm>
              <a:off x="4551891" y="4882475"/>
              <a:ext cx="4043143" cy="1438406"/>
              <a:chOff x="4689126" y="-1256462"/>
              <a:chExt cx="2349321" cy="2981426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4689126" y="-1256460"/>
                <a:ext cx="2069357" cy="2981424"/>
              </a:xfrm>
              <a:prstGeom prst="rect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delocalized</a:t>
                </a:r>
                <a:endParaRPr lang="ko-KR" alt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6758484" y="-1256462"/>
                <a:ext cx="279963" cy="2981426"/>
              </a:xfrm>
              <a:prstGeom prst="rect">
                <a:avLst/>
              </a:prstGeom>
              <a:solidFill>
                <a:srgbClr val="FF000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rgbClr val="FF0000"/>
                    </a:solidFill>
                  </a:rPr>
                  <a:t>localized</a:t>
                </a:r>
                <a:endParaRPr lang="ko-KR" alt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3" name="직사각형 52"/>
            <p:cNvSpPr/>
            <p:nvPr/>
          </p:nvSpPr>
          <p:spPr>
            <a:xfrm>
              <a:off x="4433245" y="4882475"/>
              <a:ext cx="118647" cy="1438405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</a:rPr>
                <a:t>localized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-40215" y="39831"/>
            <a:ext cx="9184215" cy="1808378"/>
            <a:chOff x="-40215" y="39831"/>
            <a:chExt cx="9184215" cy="1808378"/>
          </a:xfrm>
        </p:grpSpPr>
        <p:pic>
          <p:nvPicPr>
            <p:cNvPr id="5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215" y="39831"/>
              <a:ext cx="9184215" cy="180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직사각형 57"/>
            <p:cNvSpPr/>
            <p:nvPr/>
          </p:nvSpPr>
          <p:spPr>
            <a:xfrm>
              <a:off x="931666" y="278843"/>
              <a:ext cx="7473032" cy="11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289453" y="278843"/>
              <a:ext cx="8204747" cy="900589"/>
              <a:chOff x="65384" y="-37121"/>
              <a:chExt cx="8387257" cy="987938"/>
            </a:xfrm>
          </p:grpSpPr>
          <p:grpSp>
            <p:nvGrpSpPr>
              <p:cNvPr id="60" name="그룹 59"/>
              <p:cNvGrpSpPr/>
              <p:nvPr/>
            </p:nvGrpSpPr>
            <p:grpSpPr>
              <a:xfrm>
                <a:off x="65384" y="-37121"/>
                <a:ext cx="8387257" cy="691803"/>
                <a:chOff x="160710" y="25"/>
                <a:chExt cx="8387257" cy="691803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60710" y="230163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160710" y="25"/>
                      <a:ext cx="8387257" cy="4389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𝑇𝑤𝑜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𝑡𝑦𝑝𝑒𝑠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𝑜𝑓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𝑚𝑜𝑏𝑖𝑙𝑖𝑡𝑦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𝑒𝑑𝑔𝑒𝑠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𝑡h𝑒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𝑀𝑢𝑙𝑡𝑖𝑓𝑟𝑎𝑐𝑡𝑎𝑙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𝑠𝑐𝑎𝑙𝑖𝑛𝑔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𝑒𝑥𝑝𝑜𝑛𝑒𝑛𝑡𝑠</m:t>
                            </m:r>
                          </m:oMath>
                        </m:oMathPara>
                      </a14:m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710" y="25"/>
                      <a:ext cx="8387257" cy="438917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2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1" name="TextBox 60"/>
              <p:cNvSpPr txBox="1"/>
              <p:nvPr/>
            </p:nvSpPr>
            <p:spPr>
              <a:xfrm>
                <a:off x="2347119" y="489152"/>
                <a:ext cx="2163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79808" y="862708"/>
                <a:ext cx="2893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𝐼𝑛𝑡𝑒𝑟𝑎𝑐𝑡𝑖𝑛𝑔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𝑠𝑦𝑠𝑡𝑒𝑚𝑠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8" y="862708"/>
                <a:ext cx="2893741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11" b="-2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5017" y="5117982"/>
                <a:ext cx="39605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𝑻𝒉𝒆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𝒍𝒐𝒏𝒈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𝒓𝒂𝒏𝒈𝒆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𝑪𝒐𝒖𝒍𝒐𝒎𝒃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𝒊𝒏𝒕𝒆𝒓𝒂𝒄𝒕𝒊𝒐𝒏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𝒄𝒓𝒆𝒂𝒕𝒆𝒔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</m:oMath>
                  </m:oMathPara>
                </a14:m>
                <a:endParaRPr lang="en-US" altLang="ko-KR" sz="1200" b="1" i="1" dirty="0" smtClean="0">
                  <a:solidFill>
                    <a:schemeClr val="tx1"/>
                  </a:solidFill>
                  <a:latin typeface="Cambria Math"/>
                  <a:ea typeface="+mj-ea"/>
                </a:endParaRPr>
              </a:p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𝒂𝒏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𝒂𝒅𝒅𝒊𝒕𝒊𝒐𝒏𝒂𝒍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𝒎𝒐𝒃𝒊𝒍𝒊𝒕𝒚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𝒆𝒅𝒈𝒆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𝒏𝒆𝒂𝒓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𝒕𝒉𝒆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𝑭𝒆𝒓𝒎𝒊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𝒍𝒆𝒗𝒆𝒍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/>
                          <a:ea typeface="+mj-ea"/>
                        </a:rPr>
                        <m:t>. </m:t>
                      </m:r>
                    </m:oMath>
                  </m:oMathPara>
                </a14:m>
                <a:endParaRPr lang="en-US" altLang="ko-KR" sz="1200" b="1" i="1" dirty="0" smtClean="0">
                  <a:solidFill>
                    <a:schemeClr val="tx1"/>
                  </a:solidFill>
                  <a:latin typeface="Cambria Math"/>
                  <a:ea typeface="+mj-ea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7" y="5117982"/>
                <a:ext cx="3960583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/>
          <p:cNvGrpSpPr/>
          <p:nvPr/>
        </p:nvGrpSpPr>
        <p:grpSpPr>
          <a:xfrm>
            <a:off x="931666" y="2486025"/>
            <a:ext cx="112517" cy="2085975"/>
            <a:chOff x="931666" y="2486025"/>
            <a:chExt cx="112517" cy="2085975"/>
          </a:xfrm>
        </p:grpSpPr>
        <p:cxnSp>
          <p:nvCxnSpPr>
            <p:cNvPr id="66" name="직선 연결선 65"/>
            <p:cNvCxnSpPr/>
            <p:nvPr/>
          </p:nvCxnSpPr>
          <p:spPr>
            <a:xfrm>
              <a:off x="931666" y="2486025"/>
              <a:ext cx="0" cy="20859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1044183" y="2486025"/>
              <a:ext cx="0" cy="2085975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2677" y="4303013"/>
                <a:ext cx="1063946" cy="26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1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altLang="ko-KR" sz="11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altLang="ko-KR" sz="11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2.</m:t>
                          </m:r>
                        </m:sub>
                      </m:sSub>
                      <m:r>
                        <a:rPr lang="en-US" altLang="ko-KR" sz="11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=1.454</m:t>
                      </m:r>
                    </m:oMath>
                  </m:oMathPara>
                </a14:m>
                <a:endParaRPr lang="ko-KR" altLang="en-US" sz="11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77" y="4303013"/>
                <a:ext cx="1063946" cy="2689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직사각형 68"/>
          <p:cNvSpPr/>
          <p:nvPr/>
        </p:nvSpPr>
        <p:spPr>
          <a:xfrm>
            <a:off x="4551892" y="6439443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50" b="1" dirty="0"/>
              <a:t>Hyun-Jung Lee and Ki-</a:t>
            </a:r>
            <a:r>
              <a:rPr lang="en-US" altLang="ko-KR" sz="1050" b="1" dirty="0" err="1"/>
              <a:t>Seok</a:t>
            </a:r>
            <a:r>
              <a:rPr lang="en-US" altLang="ko-KR" sz="1050" b="1" dirty="0"/>
              <a:t> </a:t>
            </a:r>
            <a:r>
              <a:rPr lang="en-US" altLang="ko-KR" sz="1050" b="1" dirty="0" smtClean="0"/>
              <a:t>Kim, Phys</a:t>
            </a:r>
            <a:r>
              <a:rPr lang="en-US" altLang="ko-KR" sz="1050" b="1" dirty="0"/>
              <a:t>. Rev. B 97, </a:t>
            </a:r>
            <a:r>
              <a:rPr lang="en-US" altLang="ko-KR" sz="1050" b="1" dirty="0" smtClean="0"/>
              <a:t>155105 (2018)</a:t>
            </a:r>
            <a:endParaRPr lang="en-US" altLang="ko-KR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98456" y="2061579"/>
                <a:ext cx="227164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𝑊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=7, 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𝑈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=0.8, 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𝐸</m:t>
                      </m:r>
                      <m:r>
                        <a:rPr lang="en-US" altLang="ko-KR" sz="1600" b="0" i="1" smtClean="0">
                          <a:latin typeface="Cambria Math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/>
                              <a:ea typeface="Arial Unicode MS" panose="020B0604020202020204" pitchFamily="50" charset="-127"/>
                              <a:cs typeface="Arial Unicode MS" panose="020B0604020202020204" pitchFamily="50" charset="-127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ko-KR" altLang="en-US" sz="1600" i="1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56" y="2061579"/>
                <a:ext cx="227164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1580" y="4623770"/>
                <a:ext cx="882742" cy="26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1, </m:t>
                          </m:r>
                          <m:r>
                            <a:rPr lang="en-US" altLang="ko-KR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altLang="ko-KR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ko-KR" sz="11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=1.1</m:t>
                      </m:r>
                    </m:oMath>
                  </m:oMathPara>
                </a14:m>
                <a:endParaRPr lang="ko-KR" alt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80" y="4623770"/>
                <a:ext cx="882742" cy="2689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01877" y="3309650"/>
                <a:ext cx="7433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2EF26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2EF261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altLang="ko-KR" sz="1100" b="1" i="1" smtClean="0">
                              <a:solidFill>
                                <a:srgbClr val="2EF26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ko-KR" sz="1100" b="1" i="1" smtClean="0">
                              <a:solidFill>
                                <a:srgbClr val="2EF26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2EF261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altLang="ko-KR" sz="1100" b="1" i="1" smtClean="0">
                              <a:solidFill>
                                <a:srgbClr val="2EF26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ko-KR" sz="1100" b="1" i="1" smtClean="0">
                              <a:solidFill>
                                <a:srgbClr val="2EF261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2EF26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77" y="3309650"/>
                <a:ext cx="743344" cy="2616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15907" y="3723660"/>
                <a:ext cx="74334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E81EC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E81ECB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altLang="ko-KR" sz="1100" b="1" i="1" smtClean="0">
                              <a:solidFill>
                                <a:srgbClr val="E81ECB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ko-KR" sz="1100" b="1" i="1" smtClean="0">
                              <a:solidFill>
                                <a:srgbClr val="E81ECB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E81ECB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altLang="ko-KR" sz="1100" b="1" i="1" smtClean="0">
                              <a:solidFill>
                                <a:srgbClr val="E81ECB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ko-KR" sz="1100" b="1" i="1" smtClean="0">
                              <a:solidFill>
                                <a:srgbClr val="E81ECB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E81ECB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07" y="3723660"/>
                <a:ext cx="743345" cy="2616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0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24444" y="1104934"/>
            <a:ext cx="5109333" cy="1092389"/>
          </a:xfrm>
          <a:prstGeom prst="rect">
            <a:avLst/>
          </a:prstGeom>
          <a:solidFill>
            <a:schemeClr val="tx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100" dirty="0"/>
          </a:p>
        </p:txBody>
      </p:sp>
      <p:grpSp>
        <p:nvGrpSpPr>
          <p:cNvPr id="9" name="그룹 36"/>
          <p:cNvGrpSpPr>
            <a:grpSpLocks noChangeAspect="1"/>
          </p:cNvGrpSpPr>
          <p:nvPr/>
        </p:nvGrpSpPr>
        <p:grpSpPr>
          <a:xfrm>
            <a:off x="360692" y="1215001"/>
            <a:ext cx="5551106" cy="1555281"/>
            <a:chOff x="219105" y="907951"/>
            <a:chExt cx="7273746" cy="2210303"/>
          </a:xfrm>
        </p:grpSpPr>
        <p:grpSp>
          <p:nvGrpSpPr>
            <p:cNvPr id="51" name="그룹 29"/>
            <p:cNvGrpSpPr>
              <a:grpSpLocks noChangeAspect="1"/>
            </p:cNvGrpSpPr>
            <p:nvPr/>
          </p:nvGrpSpPr>
          <p:grpSpPr>
            <a:xfrm>
              <a:off x="882609" y="2809525"/>
              <a:ext cx="2161467" cy="308729"/>
              <a:chOff x="1546758" y="3002462"/>
              <a:chExt cx="1715451" cy="245023"/>
            </a:xfrm>
          </p:grpSpPr>
          <p:sp>
            <p:nvSpPr>
              <p:cNvPr id="54" name="타원 11"/>
              <p:cNvSpPr/>
              <p:nvPr/>
            </p:nvSpPr>
            <p:spPr>
              <a:xfrm>
                <a:off x="1546758" y="3020137"/>
                <a:ext cx="222737" cy="22273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5" name="타원 54"/>
              <p:cNvSpPr/>
              <p:nvPr/>
            </p:nvSpPr>
            <p:spPr>
              <a:xfrm>
                <a:off x="2287815" y="3002462"/>
                <a:ext cx="222738" cy="222740"/>
              </a:xfrm>
              <a:prstGeom prst="ellipse">
                <a:avLst/>
              </a:prstGeom>
              <a:gradFill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6" name="타원 13"/>
              <p:cNvSpPr/>
              <p:nvPr/>
            </p:nvSpPr>
            <p:spPr>
              <a:xfrm>
                <a:off x="3039471" y="3024748"/>
                <a:ext cx="222738" cy="222737"/>
              </a:xfrm>
              <a:prstGeom prst="ellipse">
                <a:avLst/>
              </a:prstGeom>
              <a:gradFill flip="none" rotWithShape="1">
                <a:gsLst>
                  <a:gs pos="0">
                    <a:srgbClr val="DCEBF5"/>
                  </a:gs>
                  <a:gs pos="0">
                    <a:srgbClr val="83A7C3"/>
                  </a:gs>
                  <a:gs pos="0">
                    <a:srgbClr val="768FB9"/>
                  </a:gs>
                  <a:gs pos="0">
                    <a:srgbClr val="83A7C3"/>
                  </a:gs>
                  <a:gs pos="0">
                    <a:srgbClr val="FFFFFF"/>
                  </a:gs>
                  <a:gs pos="0">
                    <a:srgbClr val="9C6563"/>
                  </a:gs>
                  <a:gs pos="1000">
                    <a:srgbClr val="80302D"/>
                  </a:gs>
                  <a:gs pos="100000">
                    <a:srgbClr val="C0524E"/>
                  </a:gs>
                  <a:gs pos="0">
                    <a:srgbClr val="EBDAD4"/>
                  </a:gs>
                  <a:gs pos="100000">
                    <a:srgbClr val="55261C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19105" y="907951"/>
              <a:ext cx="2138009" cy="437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</a:rPr>
                <a:t>c</a:t>
              </a:r>
              <a:r>
                <a:rPr lang="en-US" altLang="ko-KR" sz="1400" b="1" dirty="0" smtClean="0">
                  <a:solidFill>
                    <a:schemeClr val="tx2"/>
                  </a:solidFill>
                </a:rPr>
                <a:t>onduction </a:t>
              </a:r>
              <a:r>
                <a:rPr lang="en-US" altLang="ko-KR" sz="1400" b="1" dirty="0">
                  <a:solidFill>
                    <a:schemeClr val="tx2"/>
                  </a:solidFill>
                </a:rPr>
                <a:t>band</a:t>
              </a:r>
              <a:endParaRPr lang="ko-KR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34288" y="2144106"/>
              <a:ext cx="258563" cy="159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" b="1" i="1" dirty="0">
                  <a:solidFill>
                    <a:schemeClr val="tx2"/>
                  </a:solidFill>
                  <a:sym typeface="Symbol"/>
                </a:rPr>
                <a:t></a:t>
              </a:r>
              <a:endParaRPr lang="ko-KR" altLang="en-US" sz="200" b="1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타원 10"/>
          <p:cNvSpPr/>
          <p:nvPr/>
        </p:nvSpPr>
        <p:spPr>
          <a:xfrm>
            <a:off x="3018950" y="2553045"/>
            <a:ext cx="214183" cy="197480"/>
          </a:xfrm>
          <a:prstGeom prst="ellips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grpSp>
        <p:nvGrpSpPr>
          <p:cNvPr id="20" name="그룹 55"/>
          <p:cNvGrpSpPr/>
          <p:nvPr/>
        </p:nvGrpSpPr>
        <p:grpSpPr>
          <a:xfrm>
            <a:off x="1087880" y="1645760"/>
            <a:ext cx="3406694" cy="163294"/>
            <a:chOff x="1008185" y="1956983"/>
            <a:chExt cx="3437178" cy="178692"/>
          </a:xfrm>
        </p:grpSpPr>
        <p:sp>
          <p:nvSpPr>
            <p:cNvPr id="28" name="TextBox 27"/>
            <p:cNvSpPr txBox="1"/>
            <p:nvPr/>
          </p:nvSpPr>
          <p:spPr>
            <a:xfrm>
              <a:off x="2101780" y="1985452"/>
              <a:ext cx="195887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" b="1" dirty="0">
                  <a:solidFill>
                    <a:srgbClr val="FF0000"/>
                  </a:solidFill>
                </a:rPr>
                <a:t>t</a:t>
              </a:r>
              <a:endParaRPr lang="ko-KR" altLang="en-US" sz="1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88677" y="1956983"/>
              <a:ext cx="195887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" b="1" dirty="0">
                  <a:solidFill>
                    <a:srgbClr val="FF0000"/>
                  </a:solidFill>
                </a:rPr>
                <a:t>t</a:t>
              </a:r>
              <a:endParaRPr lang="ko-KR" altLang="en-US" sz="1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8185" y="1997176"/>
              <a:ext cx="195887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" b="1" dirty="0">
                  <a:solidFill>
                    <a:srgbClr val="FF0000"/>
                  </a:solidFill>
                </a:rPr>
                <a:t>t</a:t>
              </a:r>
              <a:endParaRPr lang="ko-KR" altLang="en-US" sz="1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49476" y="1997176"/>
              <a:ext cx="195887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" b="1" dirty="0">
                  <a:solidFill>
                    <a:srgbClr val="FF0000"/>
                  </a:solidFill>
                </a:rPr>
                <a:t>t</a:t>
              </a:r>
              <a:endParaRPr lang="ko-KR" altLang="en-US" sz="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342197" y="3597461"/>
            <a:ext cx="7969026" cy="2518263"/>
            <a:chOff x="207874" y="4020524"/>
            <a:chExt cx="7969026" cy="2518263"/>
          </a:xfrm>
        </p:grpSpPr>
        <p:grpSp>
          <p:nvGrpSpPr>
            <p:cNvPr id="57" name="그룹 56"/>
            <p:cNvGrpSpPr/>
            <p:nvPr/>
          </p:nvGrpSpPr>
          <p:grpSpPr>
            <a:xfrm>
              <a:off x="207874" y="4020524"/>
              <a:ext cx="7962990" cy="2300755"/>
              <a:chOff x="115140" y="3522948"/>
              <a:chExt cx="7962990" cy="2300755"/>
            </a:xfrm>
          </p:grpSpPr>
          <p:grpSp>
            <p:nvGrpSpPr>
              <p:cNvPr id="13" name="그룹 46"/>
              <p:cNvGrpSpPr/>
              <p:nvPr/>
            </p:nvGrpSpPr>
            <p:grpSpPr>
              <a:xfrm>
                <a:off x="115140" y="3522948"/>
                <a:ext cx="5617111" cy="1238936"/>
                <a:chOff x="273014" y="1271936"/>
                <a:chExt cx="5667375" cy="1355760"/>
              </a:xfrm>
            </p:grpSpPr>
            <p:pic>
              <p:nvPicPr>
                <p:cNvPr id="4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73014" y="1271936"/>
                  <a:ext cx="5667375" cy="1047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3" name="그룹 10"/>
                <p:cNvGrpSpPr/>
                <p:nvPr/>
              </p:nvGrpSpPr>
              <p:grpSpPr>
                <a:xfrm>
                  <a:off x="683793" y="2011679"/>
                  <a:ext cx="1905000" cy="616017"/>
                  <a:chOff x="6343449" y="1078028"/>
                  <a:chExt cx="1905000" cy="616017"/>
                </a:xfrm>
              </p:grpSpPr>
              <p:pic>
                <p:nvPicPr>
                  <p:cNvPr id="4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343449" y="1176687"/>
                    <a:ext cx="19050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5" name="직사각형 44"/>
                  <p:cNvSpPr/>
                  <p:nvPr/>
                </p:nvSpPr>
                <p:spPr>
                  <a:xfrm>
                    <a:off x="7334449" y="1078028"/>
                    <a:ext cx="750771" cy="6160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dirty="0"/>
                  </a:p>
                </p:txBody>
              </p:sp>
              <p:pic>
                <p:nvPicPr>
                  <p:cNvPr id="4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7331393" y="1248126"/>
                    <a:ext cx="333375" cy="314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7801428" y="1236896"/>
                    <a:ext cx="333375" cy="314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7643060" y="1411256"/>
                    <a:ext cx="114300" cy="2190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2539111" y="4403908"/>
                <a:ext cx="19253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solidFill>
                      <a:srgbClr val="FF0000"/>
                    </a:solidFill>
                    <a:latin typeface="+mj-lt"/>
                  </a:rPr>
                  <a:t>: </a:t>
                </a:r>
                <a:r>
                  <a:rPr lang="en-US" altLang="ko-KR" sz="1600" dirty="0" smtClean="0">
                    <a:solidFill>
                      <a:srgbClr val="FF0000"/>
                    </a:solidFill>
                    <a:latin typeface="+mj-lt"/>
                  </a:rPr>
                  <a:t>random </a:t>
                </a:r>
                <a:r>
                  <a:rPr lang="en-US" altLang="ko-KR" sz="1600" dirty="0">
                    <a:solidFill>
                      <a:srgbClr val="FF0000"/>
                    </a:solidFill>
                    <a:latin typeface="+mj-lt"/>
                  </a:rPr>
                  <a:t>potential</a:t>
                </a:r>
                <a:endParaRPr lang="ko-KR" altLang="en-US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21" name="그룹 27"/>
              <p:cNvGrpSpPr/>
              <p:nvPr/>
            </p:nvGrpSpPr>
            <p:grpSpPr>
              <a:xfrm>
                <a:off x="207874" y="4840123"/>
                <a:ext cx="7870256" cy="983580"/>
                <a:chOff x="467544" y="1700808"/>
                <a:chExt cx="7940682" cy="1076325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67544" y="1700808"/>
                  <a:ext cx="2438400" cy="1076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3203848" y="181245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dirty="0"/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406542" y="1837824"/>
                  <a:ext cx="2020051" cy="8519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014614" y="1765186"/>
                  <a:ext cx="1393612" cy="804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638023" y="1985411"/>
                  <a:ext cx="2602681" cy="335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367994" y="2028176"/>
                  <a:ext cx="486777" cy="243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" name="직사각형 7"/>
            <p:cNvSpPr/>
            <p:nvPr/>
          </p:nvSpPr>
          <p:spPr>
            <a:xfrm>
              <a:off x="318676" y="4020524"/>
              <a:ext cx="7858224" cy="25182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333777" y="2301207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C00000"/>
                </a:solidFill>
              </a:rPr>
              <a:t>d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onor ions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sp>
        <p:nvSpPr>
          <p:cNvPr id="70" name="타원 13"/>
          <p:cNvSpPr/>
          <p:nvPr/>
        </p:nvSpPr>
        <p:spPr>
          <a:xfrm>
            <a:off x="4424741" y="2566334"/>
            <a:ext cx="214183" cy="197478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0">
                <a:srgbClr val="83A7C3"/>
              </a:gs>
              <a:gs pos="0">
                <a:srgbClr val="768FB9"/>
              </a:gs>
              <a:gs pos="0">
                <a:srgbClr val="83A7C3"/>
              </a:gs>
              <a:gs pos="0">
                <a:srgbClr val="FFFFFF"/>
              </a:gs>
              <a:gs pos="0">
                <a:srgbClr val="9C6563"/>
              </a:gs>
              <a:gs pos="1000">
                <a:srgbClr val="80302D"/>
              </a:gs>
              <a:gs pos="100000">
                <a:srgbClr val="C0524E"/>
              </a:gs>
              <a:gs pos="0">
                <a:srgbClr val="EBDAD4"/>
              </a:gs>
              <a:gs pos="100000">
                <a:srgbClr val="55261C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72" name="타원 71"/>
          <p:cNvSpPr/>
          <p:nvPr/>
        </p:nvSpPr>
        <p:spPr>
          <a:xfrm>
            <a:off x="5117397" y="2547920"/>
            <a:ext cx="214183" cy="197481"/>
          </a:xfrm>
          <a:prstGeom prst="ellips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73" name="타원 72"/>
          <p:cNvSpPr/>
          <p:nvPr/>
        </p:nvSpPr>
        <p:spPr>
          <a:xfrm>
            <a:off x="167953" y="2565713"/>
            <a:ext cx="214183" cy="197481"/>
          </a:xfrm>
          <a:prstGeom prst="ellips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75" name="자유형 74"/>
          <p:cNvSpPr/>
          <p:nvPr/>
        </p:nvSpPr>
        <p:spPr>
          <a:xfrm>
            <a:off x="282823" y="2197750"/>
            <a:ext cx="4954385" cy="799867"/>
          </a:xfrm>
          <a:custGeom>
            <a:avLst/>
            <a:gdLst>
              <a:gd name="connsiteX0" fmla="*/ 0 w 5070764"/>
              <a:gd name="connsiteY0" fmla="*/ 224455 h 798348"/>
              <a:gd name="connsiteX1" fmla="*/ 723207 w 5070764"/>
              <a:gd name="connsiteY1" fmla="*/ 12 h 798348"/>
              <a:gd name="connsiteX2" fmla="*/ 1454727 w 5070764"/>
              <a:gd name="connsiteY2" fmla="*/ 232768 h 798348"/>
              <a:gd name="connsiteX3" fmla="*/ 2177935 w 5070764"/>
              <a:gd name="connsiteY3" fmla="*/ 798033 h 798348"/>
              <a:gd name="connsiteX4" fmla="*/ 2901142 w 5070764"/>
              <a:gd name="connsiteY4" fmla="*/ 149641 h 798348"/>
              <a:gd name="connsiteX5" fmla="*/ 3607724 w 5070764"/>
              <a:gd name="connsiteY5" fmla="*/ 58201 h 798348"/>
              <a:gd name="connsiteX6" fmla="*/ 4347556 w 5070764"/>
              <a:gd name="connsiteY6" fmla="*/ 307582 h 798348"/>
              <a:gd name="connsiteX7" fmla="*/ 5070764 w 5070764"/>
              <a:gd name="connsiteY7" fmla="*/ 116390 h 798348"/>
              <a:gd name="connsiteX0" fmla="*/ 0 w 5070764"/>
              <a:gd name="connsiteY0" fmla="*/ 224455 h 798348"/>
              <a:gd name="connsiteX1" fmla="*/ 723207 w 5070764"/>
              <a:gd name="connsiteY1" fmla="*/ 12 h 798348"/>
              <a:gd name="connsiteX2" fmla="*/ 1454727 w 5070764"/>
              <a:gd name="connsiteY2" fmla="*/ 232768 h 798348"/>
              <a:gd name="connsiteX3" fmla="*/ 2177935 w 5070764"/>
              <a:gd name="connsiteY3" fmla="*/ 798033 h 798348"/>
              <a:gd name="connsiteX4" fmla="*/ 2901142 w 5070764"/>
              <a:gd name="connsiteY4" fmla="*/ 149641 h 798348"/>
              <a:gd name="connsiteX5" fmla="*/ 3607724 w 5070764"/>
              <a:gd name="connsiteY5" fmla="*/ 58201 h 798348"/>
              <a:gd name="connsiteX6" fmla="*/ 4322618 w 5070764"/>
              <a:gd name="connsiteY6" fmla="*/ 789721 h 798348"/>
              <a:gd name="connsiteX7" fmla="*/ 5070764 w 5070764"/>
              <a:gd name="connsiteY7" fmla="*/ 116390 h 798348"/>
              <a:gd name="connsiteX0" fmla="*/ 0 w 5029200"/>
              <a:gd name="connsiteY0" fmla="*/ 376980 h 801244"/>
              <a:gd name="connsiteX1" fmla="*/ 681643 w 5029200"/>
              <a:gd name="connsiteY1" fmla="*/ 2908 h 801244"/>
              <a:gd name="connsiteX2" fmla="*/ 1413163 w 5029200"/>
              <a:gd name="connsiteY2" fmla="*/ 235664 h 801244"/>
              <a:gd name="connsiteX3" fmla="*/ 2136371 w 5029200"/>
              <a:gd name="connsiteY3" fmla="*/ 800929 h 801244"/>
              <a:gd name="connsiteX4" fmla="*/ 2859578 w 5029200"/>
              <a:gd name="connsiteY4" fmla="*/ 152537 h 801244"/>
              <a:gd name="connsiteX5" fmla="*/ 3566160 w 5029200"/>
              <a:gd name="connsiteY5" fmla="*/ 61097 h 801244"/>
              <a:gd name="connsiteX6" fmla="*/ 4281054 w 5029200"/>
              <a:gd name="connsiteY6" fmla="*/ 792617 h 801244"/>
              <a:gd name="connsiteX7" fmla="*/ 5029200 w 5029200"/>
              <a:gd name="connsiteY7" fmla="*/ 119286 h 801244"/>
              <a:gd name="connsiteX0" fmla="*/ 0 w 5029200"/>
              <a:gd name="connsiteY0" fmla="*/ 374547 h 799786"/>
              <a:gd name="connsiteX1" fmla="*/ 681643 w 5029200"/>
              <a:gd name="connsiteY1" fmla="*/ 475 h 799786"/>
              <a:gd name="connsiteX2" fmla="*/ 1413163 w 5029200"/>
              <a:gd name="connsiteY2" fmla="*/ 308046 h 799786"/>
              <a:gd name="connsiteX3" fmla="*/ 2136371 w 5029200"/>
              <a:gd name="connsiteY3" fmla="*/ 798496 h 799786"/>
              <a:gd name="connsiteX4" fmla="*/ 2859578 w 5029200"/>
              <a:gd name="connsiteY4" fmla="*/ 150104 h 799786"/>
              <a:gd name="connsiteX5" fmla="*/ 3566160 w 5029200"/>
              <a:gd name="connsiteY5" fmla="*/ 58664 h 799786"/>
              <a:gd name="connsiteX6" fmla="*/ 4281054 w 5029200"/>
              <a:gd name="connsiteY6" fmla="*/ 790184 h 799786"/>
              <a:gd name="connsiteX7" fmla="*/ 5029200 w 5029200"/>
              <a:gd name="connsiteY7" fmla="*/ 116853 h 799786"/>
              <a:gd name="connsiteX0" fmla="*/ 0 w 5029200"/>
              <a:gd name="connsiteY0" fmla="*/ 374547 h 798563"/>
              <a:gd name="connsiteX1" fmla="*/ 681643 w 5029200"/>
              <a:gd name="connsiteY1" fmla="*/ 475 h 798563"/>
              <a:gd name="connsiteX2" fmla="*/ 1413163 w 5029200"/>
              <a:gd name="connsiteY2" fmla="*/ 308046 h 798563"/>
              <a:gd name="connsiteX3" fmla="*/ 2136371 w 5029200"/>
              <a:gd name="connsiteY3" fmla="*/ 798496 h 798563"/>
              <a:gd name="connsiteX4" fmla="*/ 2818015 w 5029200"/>
              <a:gd name="connsiteY4" fmla="*/ 341296 h 798563"/>
              <a:gd name="connsiteX5" fmla="*/ 3566160 w 5029200"/>
              <a:gd name="connsiteY5" fmla="*/ 58664 h 798563"/>
              <a:gd name="connsiteX6" fmla="*/ 4281054 w 5029200"/>
              <a:gd name="connsiteY6" fmla="*/ 790184 h 798563"/>
              <a:gd name="connsiteX7" fmla="*/ 5029200 w 5029200"/>
              <a:gd name="connsiteY7" fmla="*/ 116853 h 798563"/>
              <a:gd name="connsiteX0" fmla="*/ 0 w 5029200"/>
              <a:gd name="connsiteY0" fmla="*/ 374547 h 798557"/>
              <a:gd name="connsiteX1" fmla="*/ 681643 w 5029200"/>
              <a:gd name="connsiteY1" fmla="*/ 475 h 798557"/>
              <a:gd name="connsiteX2" fmla="*/ 1413163 w 5029200"/>
              <a:gd name="connsiteY2" fmla="*/ 308046 h 798557"/>
              <a:gd name="connsiteX3" fmla="*/ 2136371 w 5029200"/>
              <a:gd name="connsiteY3" fmla="*/ 798496 h 798557"/>
              <a:gd name="connsiteX4" fmla="*/ 2818015 w 5029200"/>
              <a:gd name="connsiteY4" fmla="*/ 341296 h 798557"/>
              <a:gd name="connsiteX5" fmla="*/ 3574473 w 5029200"/>
              <a:gd name="connsiteY5" fmla="*/ 241544 h 798557"/>
              <a:gd name="connsiteX6" fmla="*/ 4281054 w 5029200"/>
              <a:gd name="connsiteY6" fmla="*/ 790184 h 798557"/>
              <a:gd name="connsiteX7" fmla="*/ 5029200 w 5029200"/>
              <a:gd name="connsiteY7" fmla="*/ 116853 h 798557"/>
              <a:gd name="connsiteX0" fmla="*/ 0 w 5029200"/>
              <a:gd name="connsiteY0" fmla="*/ 374547 h 798560"/>
              <a:gd name="connsiteX1" fmla="*/ 681643 w 5029200"/>
              <a:gd name="connsiteY1" fmla="*/ 475 h 798560"/>
              <a:gd name="connsiteX2" fmla="*/ 1413163 w 5029200"/>
              <a:gd name="connsiteY2" fmla="*/ 308046 h 798560"/>
              <a:gd name="connsiteX3" fmla="*/ 2136371 w 5029200"/>
              <a:gd name="connsiteY3" fmla="*/ 798496 h 798560"/>
              <a:gd name="connsiteX4" fmla="*/ 2818015 w 5029200"/>
              <a:gd name="connsiteY4" fmla="*/ 341296 h 798560"/>
              <a:gd name="connsiteX5" fmla="*/ 3616036 w 5029200"/>
              <a:gd name="connsiteY5" fmla="*/ 125166 h 798560"/>
              <a:gd name="connsiteX6" fmla="*/ 4281054 w 5029200"/>
              <a:gd name="connsiteY6" fmla="*/ 790184 h 798560"/>
              <a:gd name="connsiteX7" fmla="*/ 5029200 w 5029200"/>
              <a:gd name="connsiteY7" fmla="*/ 116853 h 798560"/>
              <a:gd name="connsiteX0" fmla="*/ 0 w 5029200"/>
              <a:gd name="connsiteY0" fmla="*/ 374547 h 798560"/>
              <a:gd name="connsiteX1" fmla="*/ 681643 w 5029200"/>
              <a:gd name="connsiteY1" fmla="*/ 475 h 798560"/>
              <a:gd name="connsiteX2" fmla="*/ 1413163 w 5029200"/>
              <a:gd name="connsiteY2" fmla="*/ 308046 h 798560"/>
              <a:gd name="connsiteX3" fmla="*/ 2136371 w 5029200"/>
              <a:gd name="connsiteY3" fmla="*/ 798496 h 798560"/>
              <a:gd name="connsiteX4" fmla="*/ 2818015 w 5029200"/>
              <a:gd name="connsiteY4" fmla="*/ 341296 h 798560"/>
              <a:gd name="connsiteX5" fmla="*/ 3566159 w 5029200"/>
              <a:gd name="connsiteY5" fmla="*/ 141791 h 798560"/>
              <a:gd name="connsiteX6" fmla="*/ 4281054 w 5029200"/>
              <a:gd name="connsiteY6" fmla="*/ 790184 h 798560"/>
              <a:gd name="connsiteX7" fmla="*/ 5029200 w 5029200"/>
              <a:gd name="connsiteY7" fmla="*/ 116853 h 798560"/>
              <a:gd name="connsiteX0" fmla="*/ 0 w 5029200"/>
              <a:gd name="connsiteY0" fmla="*/ 374547 h 799296"/>
              <a:gd name="connsiteX1" fmla="*/ 681643 w 5029200"/>
              <a:gd name="connsiteY1" fmla="*/ 475 h 799296"/>
              <a:gd name="connsiteX2" fmla="*/ 1413163 w 5029200"/>
              <a:gd name="connsiteY2" fmla="*/ 308046 h 799296"/>
              <a:gd name="connsiteX3" fmla="*/ 2136371 w 5029200"/>
              <a:gd name="connsiteY3" fmla="*/ 798496 h 799296"/>
              <a:gd name="connsiteX4" fmla="*/ 2842953 w 5029200"/>
              <a:gd name="connsiteY4" fmla="*/ 416111 h 799296"/>
              <a:gd name="connsiteX5" fmla="*/ 3566159 w 5029200"/>
              <a:gd name="connsiteY5" fmla="*/ 141791 h 799296"/>
              <a:gd name="connsiteX6" fmla="*/ 4281054 w 5029200"/>
              <a:gd name="connsiteY6" fmla="*/ 790184 h 799296"/>
              <a:gd name="connsiteX7" fmla="*/ 5029200 w 5029200"/>
              <a:gd name="connsiteY7" fmla="*/ 116853 h 799296"/>
              <a:gd name="connsiteX0" fmla="*/ 0 w 5029200"/>
              <a:gd name="connsiteY0" fmla="*/ 374547 h 798803"/>
              <a:gd name="connsiteX1" fmla="*/ 681643 w 5029200"/>
              <a:gd name="connsiteY1" fmla="*/ 475 h 798803"/>
              <a:gd name="connsiteX2" fmla="*/ 1413163 w 5029200"/>
              <a:gd name="connsiteY2" fmla="*/ 308046 h 798803"/>
              <a:gd name="connsiteX3" fmla="*/ 2136371 w 5029200"/>
              <a:gd name="connsiteY3" fmla="*/ 798496 h 798803"/>
              <a:gd name="connsiteX4" fmla="*/ 2884517 w 5029200"/>
              <a:gd name="connsiteY4" fmla="*/ 233231 h 798803"/>
              <a:gd name="connsiteX5" fmla="*/ 3566159 w 5029200"/>
              <a:gd name="connsiteY5" fmla="*/ 141791 h 798803"/>
              <a:gd name="connsiteX6" fmla="*/ 4281054 w 5029200"/>
              <a:gd name="connsiteY6" fmla="*/ 790184 h 798803"/>
              <a:gd name="connsiteX7" fmla="*/ 5029200 w 5029200"/>
              <a:gd name="connsiteY7" fmla="*/ 116853 h 798803"/>
              <a:gd name="connsiteX0" fmla="*/ 0 w 5029200"/>
              <a:gd name="connsiteY0" fmla="*/ 383148 h 807404"/>
              <a:gd name="connsiteX1" fmla="*/ 681643 w 5029200"/>
              <a:gd name="connsiteY1" fmla="*/ 9076 h 807404"/>
              <a:gd name="connsiteX2" fmla="*/ 1413163 w 5029200"/>
              <a:gd name="connsiteY2" fmla="*/ 316647 h 807404"/>
              <a:gd name="connsiteX3" fmla="*/ 2136371 w 5029200"/>
              <a:gd name="connsiteY3" fmla="*/ 807097 h 807404"/>
              <a:gd name="connsiteX4" fmla="*/ 2884517 w 5029200"/>
              <a:gd name="connsiteY4" fmla="*/ 241832 h 807404"/>
              <a:gd name="connsiteX5" fmla="*/ 3632661 w 5029200"/>
              <a:gd name="connsiteY5" fmla="*/ 25701 h 807404"/>
              <a:gd name="connsiteX6" fmla="*/ 4281054 w 5029200"/>
              <a:gd name="connsiteY6" fmla="*/ 798785 h 807404"/>
              <a:gd name="connsiteX7" fmla="*/ 5029200 w 5029200"/>
              <a:gd name="connsiteY7" fmla="*/ 125454 h 807404"/>
              <a:gd name="connsiteX0" fmla="*/ 0 w 5029200"/>
              <a:gd name="connsiteY0" fmla="*/ 383148 h 807404"/>
              <a:gd name="connsiteX1" fmla="*/ 681643 w 5029200"/>
              <a:gd name="connsiteY1" fmla="*/ 9076 h 807404"/>
              <a:gd name="connsiteX2" fmla="*/ 1413163 w 5029200"/>
              <a:gd name="connsiteY2" fmla="*/ 316647 h 807404"/>
              <a:gd name="connsiteX3" fmla="*/ 2136371 w 5029200"/>
              <a:gd name="connsiteY3" fmla="*/ 807097 h 807404"/>
              <a:gd name="connsiteX4" fmla="*/ 2884517 w 5029200"/>
              <a:gd name="connsiteY4" fmla="*/ 241832 h 807404"/>
              <a:gd name="connsiteX5" fmla="*/ 3574471 w 5029200"/>
              <a:gd name="connsiteY5" fmla="*/ 25701 h 807404"/>
              <a:gd name="connsiteX6" fmla="*/ 4281054 w 5029200"/>
              <a:gd name="connsiteY6" fmla="*/ 798785 h 807404"/>
              <a:gd name="connsiteX7" fmla="*/ 5029200 w 5029200"/>
              <a:gd name="connsiteY7" fmla="*/ 125454 h 807404"/>
              <a:gd name="connsiteX0" fmla="*/ 0 w 5029200"/>
              <a:gd name="connsiteY0" fmla="*/ 374547 h 798500"/>
              <a:gd name="connsiteX1" fmla="*/ 681643 w 5029200"/>
              <a:gd name="connsiteY1" fmla="*/ 475 h 798500"/>
              <a:gd name="connsiteX2" fmla="*/ 1413163 w 5029200"/>
              <a:gd name="connsiteY2" fmla="*/ 308046 h 798500"/>
              <a:gd name="connsiteX3" fmla="*/ 2136371 w 5029200"/>
              <a:gd name="connsiteY3" fmla="*/ 798496 h 798500"/>
              <a:gd name="connsiteX4" fmla="*/ 2859578 w 5029200"/>
              <a:gd name="connsiteY4" fmla="*/ 316358 h 798500"/>
              <a:gd name="connsiteX5" fmla="*/ 3574471 w 5029200"/>
              <a:gd name="connsiteY5" fmla="*/ 17100 h 798500"/>
              <a:gd name="connsiteX6" fmla="*/ 4281054 w 5029200"/>
              <a:gd name="connsiteY6" fmla="*/ 790184 h 798500"/>
              <a:gd name="connsiteX7" fmla="*/ 5029200 w 5029200"/>
              <a:gd name="connsiteY7" fmla="*/ 116853 h 798500"/>
              <a:gd name="connsiteX0" fmla="*/ 0 w 5029200"/>
              <a:gd name="connsiteY0" fmla="*/ 374121 h 798566"/>
              <a:gd name="connsiteX1" fmla="*/ 681643 w 5029200"/>
              <a:gd name="connsiteY1" fmla="*/ 49 h 798566"/>
              <a:gd name="connsiteX2" fmla="*/ 1413163 w 5029200"/>
              <a:gd name="connsiteY2" fmla="*/ 399060 h 798566"/>
              <a:gd name="connsiteX3" fmla="*/ 2136371 w 5029200"/>
              <a:gd name="connsiteY3" fmla="*/ 798070 h 798566"/>
              <a:gd name="connsiteX4" fmla="*/ 2859578 w 5029200"/>
              <a:gd name="connsiteY4" fmla="*/ 315932 h 798566"/>
              <a:gd name="connsiteX5" fmla="*/ 3574471 w 5029200"/>
              <a:gd name="connsiteY5" fmla="*/ 16674 h 798566"/>
              <a:gd name="connsiteX6" fmla="*/ 4281054 w 5029200"/>
              <a:gd name="connsiteY6" fmla="*/ 789758 h 798566"/>
              <a:gd name="connsiteX7" fmla="*/ 5029200 w 5029200"/>
              <a:gd name="connsiteY7" fmla="*/ 116427 h 798566"/>
              <a:gd name="connsiteX0" fmla="*/ 0 w 4954385"/>
              <a:gd name="connsiteY0" fmla="*/ 374121 h 799867"/>
              <a:gd name="connsiteX1" fmla="*/ 681643 w 4954385"/>
              <a:gd name="connsiteY1" fmla="*/ 49 h 799867"/>
              <a:gd name="connsiteX2" fmla="*/ 1413163 w 4954385"/>
              <a:gd name="connsiteY2" fmla="*/ 399060 h 799867"/>
              <a:gd name="connsiteX3" fmla="*/ 2136371 w 4954385"/>
              <a:gd name="connsiteY3" fmla="*/ 798070 h 799867"/>
              <a:gd name="connsiteX4" fmla="*/ 2859578 w 4954385"/>
              <a:gd name="connsiteY4" fmla="*/ 315932 h 799867"/>
              <a:gd name="connsiteX5" fmla="*/ 3574471 w 4954385"/>
              <a:gd name="connsiteY5" fmla="*/ 16674 h 799867"/>
              <a:gd name="connsiteX6" fmla="*/ 4281054 w 4954385"/>
              <a:gd name="connsiteY6" fmla="*/ 789758 h 799867"/>
              <a:gd name="connsiteX7" fmla="*/ 4954385 w 4954385"/>
              <a:gd name="connsiteY7" fmla="*/ 440624 h 799867"/>
              <a:gd name="connsiteX0" fmla="*/ 0 w 4954385"/>
              <a:gd name="connsiteY0" fmla="*/ 374121 h 799867"/>
              <a:gd name="connsiteX1" fmla="*/ 681643 w 4954385"/>
              <a:gd name="connsiteY1" fmla="*/ 49 h 799867"/>
              <a:gd name="connsiteX2" fmla="*/ 1413163 w 4954385"/>
              <a:gd name="connsiteY2" fmla="*/ 399060 h 799867"/>
              <a:gd name="connsiteX3" fmla="*/ 2136371 w 4954385"/>
              <a:gd name="connsiteY3" fmla="*/ 798070 h 799867"/>
              <a:gd name="connsiteX4" fmla="*/ 2884516 w 4954385"/>
              <a:gd name="connsiteY4" fmla="*/ 374121 h 799867"/>
              <a:gd name="connsiteX5" fmla="*/ 3574471 w 4954385"/>
              <a:gd name="connsiteY5" fmla="*/ 16674 h 799867"/>
              <a:gd name="connsiteX6" fmla="*/ 4281054 w 4954385"/>
              <a:gd name="connsiteY6" fmla="*/ 789758 h 799867"/>
              <a:gd name="connsiteX7" fmla="*/ 4954385 w 4954385"/>
              <a:gd name="connsiteY7" fmla="*/ 440624 h 79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4385" h="799867">
                <a:moveTo>
                  <a:pt x="0" y="374121"/>
                </a:moveTo>
                <a:cubicBezTo>
                  <a:pt x="240376" y="261206"/>
                  <a:pt x="446116" y="-4107"/>
                  <a:pt x="681643" y="49"/>
                </a:cubicBezTo>
                <a:cubicBezTo>
                  <a:pt x="917170" y="4205"/>
                  <a:pt x="1170708" y="266056"/>
                  <a:pt x="1413163" y="399060"/>
                </a:cubicBezTo>
                <a:cubicBezTo>
                  <a:pt x="1655618" y="532064"/>
                  <a:pt x="1891146" y="802226"/>
                  <a:pt x="2136371" y="798070"/>
                </a:cubicBezTo>
                <a:cubicBezTo>
                  <a:pt x="2381596" y="793914"/>
                  <a:pt x="2644833" y="504354"/>
                  <a:pt x="2884516" y="374121"/>
                </a:cubicBezTo>
                <a:cubicBezTo>
                  <a:pt x="3124199" y="243888"/>
                  <a:pt x="3341715" y="-52599"/>
                  <a:pt x="3574471" y="16674"/>
                </a:cubicBezTo>
                <a:cubicBezTo>
                  <a:pt x="3807227" y="85947"/>
                  <a:pt x="4051068" y="719100"/>
                  <a:pt x="4281054" y="789758"/>
                </a:cubicBezTo>
                <a:cubicBezTo>
                  <a:pt x="4511040" y="860416"/>
                  <a:pt x="4714701" y="541069"/>
                  <a:pt x="4954385" y="44062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11"/>
          <p:cNvSpPr/>
          <p:nvPr/>
        </p:nvSpPr>
        <p:spPr>
          <a:xfrm>
            <a:off x="3744972" y="2547920"/>
            <a:ext cx="214183" cy="197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3664758" y="2995639"/>
            <a:ext cx="391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Ionic potential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diagonal disorder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-97534" y="39831"/>
            <a:ext cx="9184215" cy="945569"/>
            <a:chOff x="-97534" y="39831"/>
            <a:chExt cx="9184215" cy="945569"/>
          </a:xfrm>
        </p:grpSpPr>
        <p:grpSp>
          <p:nvGrpSpPr>
            <p:cNvPr id="79" name="그룹 78"/>
            <p:cNvGrpSpPr/>
            <p:nvPr/>
          </p:nvGrpSpPr>
          <p:grpSpPr>
            <a:xfrm>
              <a:off x="-97534" y="39831"/>
              <a:ext cx="9184215" cy="945569"/>
              <a:chOff x="-40215" y="39831"/>
              <a:chExt cx="9184215" cy="1808378"/>
            </a:xfrm>
          </p:grpSpPr>
          <p:pic>
            <p:nvPicPr>
              <p:cNvPr id="80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215" y="39831"/>
                <a:ext cx="9184215" cy="1808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직사각형 80"/>
              <p:cNvSpPr/>
              <p:nvPr/>
            </p:nvSpPr>
            <p:spPr>
              <a:xfrm>
                <a:off x="931666" y="278843"/>
                <a:ext cx="7473032" cy="110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2" name="그룹 81"/>
              <p:cNvGrpSpPr/>
              <p:nvPr/>
            </p:nvGrpSpPr>
            <p:grpSpPr>
              <a:xfrm>
                <a:off x="289453" y="488633"/>
                <a:ext cx="2443723" cy="690799"/>
                <a:chOff x="65384" y="193017"/>
                <a:chExt cx="2498082" cy="757800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65384" y="193017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2347119" y="489152"/>
                  <a:ext cx="2163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24444" y="146732"/>
                  <a:ext cx="72657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𝐴𝑛𝑑𝑒𝑟𝑠𝑜𝑛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𝑡𝑖𝑔h𝑡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𝑏𝑖𝑛𝑑𝑖𝑛𝑔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𝐻𝑎𝑚𝑖𝑙𝑡𝑜𝑛𝑖𝑎𝑛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𝑤𝑖𝑡h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𝑑𝑖𝑎𝑔𝑜𝑛𝑎𝑙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𝑑𝑖𝑠𝑜𝑟𝑑𝑒𝑟</m:t>
                        </m:r>
                      </m:oMath>
                    </m:oMathPara>
                  </a14:m>
                  <a:endParaRPr lang="ko-KR" altLang="en-US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444" y="146732"/>
                  <a:ext cx="726577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13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-97534" y="39831"/>
            <a:ext cx="9184215" cy="945569"/>
            <a:chOff x="-40215" y="39831"/>
            <a:chExt cx="9184215" cy="1808378"/>
          </a:xfrm>
        </p:grpSpPr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215" y="39831"/>
              <a:ext cx="9184215" cy="180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그룹 34"/>
            <p:cNvGrpSpPr/>
            <p:nvPr/>
          </p:nvGrpSpPr>
          <p:grpSpPr>
            <a:xfrm>
              <a:off x="289453" y="488633"/>
              <a:ext cx="2443723" cy="690799"/>
              <a:chOff x="65384" y="193017"/>
              <a:chExt cx="2498082" cy="75780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5384" y="19301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347119" y="489152"/>
                <a:ext cx="2163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5362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4953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51520" y="3284984"/>
            <a:ext cx="856895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51920" y="2780928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tx2"/>
                </a:solidFill>
              </a:rPr>
              <a:t>Hartree-Fock</a:t>
            </a:r>
            <a:r>
              <a:rPr lang="en-US" altLang="ko-KR" dirty="0" smtClean="0">
                <a:solidFill>
                  <a:schemeClr val="tx2"/>
                </a:solidFill>
              </a:rPr>
              <a:t> approx.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085184"/>
            <a:ext cx="3586335" cy="14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3907857" y="4331369"/>
            <a:ext cx="664143" cy="455401"/>
            <a:chOff x="3907857" y="4331369"/>
            <a:chExt cx="664143" cy="455401"/>
          </a:xfrm>
        </p:grpSpPr>
        <p:sp>
          <p:nvSpPr>
            <p:cNvPr id="11" name="TextBox 10"/>
            <p:cNvSpPr txBox="1"/>
            <p:nvPr/>
          </p:nvSpPr>
          <p:spPr>
            <a:xfrm>
              <a:off x="4156502" y="433136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-K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>
              <a:off x="3907857" y="4341836"/>
              <a:ext cx="664143" cy="444934"/>
            </a:xfrm>
            <a:custGeom>
              <a:avLst/>
              <a:gdLst>
                <a:gd name="connsiteX0" fmla="*/ 0 w 664143"/>
                <a:gd name="connsiteY0" fmla="*/ 18408 h 444934"/>
                <a:gd name="connsiteX1" fmla="*/ 48126 w 664143"/>
                <a:gd name="connsiteY1" fmla="*/ 8783 h 444934"/>
                <a:gd name="connsiteX2" fmla="*/ 125128 w 664143"/>
                <a:gd name="connsiteY2" fmla="*/ 114661 h 444934"/>
                <a:gd name="connsiteX3" fmla="*/ 134753 w 664143"/>
                <a:gd name="connsiteY3" fmla="*/ 143537 h 444934"/>
                <a:gd name="connsiteX4" fmla="*/ 173254 w 664143"/>
                <a:gd name="connsiteY4" fmla="*/ 201288 h 444934"/>
                <a:gd name="connsiteX5" fmla="*/ 202130 w 664143"/>
                <a:gd name="connsiteY5" fmla="*/ 307166 h 444934"/>
                <a:gd name="connsiteX6" fmla="*/ 211755 w 664143"/>
                <a:gd name="connsiteY6" fmla="*/ 432295 h 444934"/>
                <a:gd name="connsiteX7" fmla="*/ 240631 w 664143"/>
                <a:gd name="connsiteY7" fmla="*/ 403419 h 444934"/>
                <a:gd name="connsiteX8" fmla="*/ 279132 w 664143"/>
                <a:gd name="connsiteY8" fmla="*/ 393794 h 444934"/>
                <a:gd name="connsiteX9" fmla="*/ 336884 w 664143"/>
                <a:gd name="connsiteY9" fmla="*/ 374543 h 444934"/>
                <a:gd name="connsiteX10" fmla="*/ 365760 w 664143"/>
                <a:gd name="connsiteY10" fmla="*/ 355292 h 444934"/>
                <a:gd name="connsiteX11" fmla="*/ 664143 w 664143"/>
                <a:gd name="connsiteY11" fmla="*/ 364918 h 4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4143" h="444934">
                  <a:moveTo>
                    <a:pt x="0" y="18408"/>
                  </a:moveTo>
                  <a:cubicBezTo>
                    <a:pt x="16042" y="15200"/>
                    <a:pt x="34324" y="0"/>
                    <a:pt x="48126" y="8783"/>
                  </a:cubicBezTo>
                  <a:cubicBezTo>
                    <a:pt x="60608" y="16726"/>
                    <a:pt x="106905" y="87326"/>
                    <a:pt x="125128" y="114661"/>
                  </a:cubicBezTo>
                  <a:cubicBezTo>
                    <a:pt x="128336" y="124286"/>
                    <a:pt x="129826" y="134668"/>
                    <a:pt x="134753" y="143537"/>
                  </a:cubicBezTo>
                  <a:cubicBezTo>
                    <a:pt x="145989" y="163762"/>
                    <a:pt x="165938" y="179339"/>
                    <a:pt x="173254" y="201288"/>
                  </a:cubicBezTo>
                  <a:cubicBezTo>
                    <a:pt x="197678" y="274560"/>
                    <a:pt x="188525" y="239142"/>
                    <a:pt x="202130" y="307166"/>
                  </a:cubicBezTo>
                  <a:cubicBezTo>
                    <a:pt x="205338" y="348876"/>
                    <a:pt x="196219" y="393454"/>
                    <a:pt x="211755" y="432295"/>
                  </a:cubicBezTo>
                  <a:cubicBezTo>
                    <a:pt x="216810" y="444934"/>
                    <a:pt x="228812" y="410173"/>
                    <a:pt x="240631" y="403419"/>
                  </a:cubicBezTo>
                  <a:cubicBezTo>
                    <a:pt x="252117" y="396856"/>
                    <a:pt x="266461" y="397595"/>
                    <a:pt x="279132" y="393794"/>
                  </a:cubicBezTo>
                  <a:cubicBezTo>
                    <a:pt x="298568" y="387963"/>
                    <a:pt x="336884" y="374543"/>
                    <a:pt x="336884" y="374543"/>
                  </a:cubicBezTo>
                  <a:cubicBezTo>
                    <a:pt x="346509" y="368126"/>
                    <a:pt x="354197" y="355653"/>
                    <a:pt x="365760" y="355292"/>
                  </a:cubicBezTo>
                  <a:cubicBezTo>
                    <a:pt x="465224" y="352184"/>
                    <a:pt x="564630" y="364918"/>
                    <a:pt x="664143" y="364918"/>
                  </a:cubicBezTo>
                </a:path>
              </a:pathLst>
            </a:cu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>
            <a:grpSpLocks noChangeAspect="1"/>
          </p:cNvGrpSpPr>
          <p:nvPr/>
        </p:nvGrpSpPr>
        <p:grpSpPr>
          <a:xfrm>
            <a:off x="225100" y="1115974"/>
            <a:ext cx="6234415" cy="1521369"/>
            <a:chOff x="323528" y="764704"/>
            <a:chExt cx="8246744" cy="201242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764704"/>
              <a:ext cx="5667375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700808"/>
              <a:ext cx="2438400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203848" y="181245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6542" y="1837824"/>
              <a:ext cx="2020051" cy="85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76660" y="1765186"/>
              <a:ext cx="1393612" cy="80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88494" y="1985411"/>
              <a:ext cx="2602681" cy="33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30039" y="2028176"/>
              <a:ext cx="486777" cy="24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직사각형 1"/>
          <p:cNvSpPr/>
          <p:nvPr/>
        </p:nvSpPr>
        <p:spPr>
          <a:xfrm>
            <a:off x="375607" y="150152"/>
            <a:ext cx="7757482" cy="46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489" y="215600"/>
                <a:ext cx="688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𝐴𝑛𝑑𝑒𝑟𝑠𝑜𝑛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𝑚𝑜𝑑𝑒𝑙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𝑤𝑖𝑡h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𝑙𝑜𝑛𝑔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𝑟𝑎𝑛𝑔𝑒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𝐶𝑜𝑢𝑙𝑜𝑚𝑏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𝑖𝑛𝑡𝑒𝑟𝑎𝑐𝑡𝑖𝑜𝑛</m:t>
                      </m:r>
                    </m:oMath>
                  </m:oMathPara>
                </a14:m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9" y="215600"/>
                <a:ext cx="6882012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-92932" y="41563"/>
            <a:ext cx="7424757" cy="1299205"/>
            <a:chOff x="291830" y="110267"/>
            <a:chExt cx="6828817" cy="820758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0" y="110267"/>
              <a:ext cx="6828817" cy="82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직사각형 30"/>
            <p:cNvSpPr/>
            <p:nvPr/>
          </p:nvSpPr>
          <p:spPr>
            <a:xfrm>
              <a:off x="856211" y="331516"/>
              <a:ext cx="5611091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79512" y="1340768"/>
            <a:ext cx="8676964" cy="5328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862141" y="6121408"/>
            <a:ext cx="177167" cy="332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 indent="-457200" defTabSz="1066800">
              <a:lnSpc>
                <a:spcPct val="150000"/>
              </a:lnSpc>
              <a:spcAft>
                <a:spcPct val="15000"/>
              </a:spcAft>
            </a:pPr>
            <a:r>
              <a:rPr lang="en-US" altLang="ko-KR" sz="16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94710" y="4952927"/>
            <a:ext cx="3056163" cy="1328711"/>
            <a:chOff x="3951603" y="3618398"/>
            <a:chExt cx="3056163" cy="13287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1603" y="3766539"/>
              <a:ext cx="3056163" cy="69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그룹 26"/>
            <p:cNvGrpSpPr/>
            <p:nvPr/>
          </p:nvGrpSpPr>
          <p:grpSpPr>
            <a:xfrm>
              <a:off x="6230494" y="3618398"/>
              <a:ext cx="499052" cy="354983"/>
              <a:chOff x="3907857" y="1716204"/>
              <a:chExt cx="664143" cy="460516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29088" y="1716204"/>
                <a:ext cx="44291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자유형 18"/>
              <p:cNvSpPr/>
              <p:nvPr/>
            </p:nvSpPr>
            <p:spPr>
              <a:xfrm>
                <a:off x="3907857" y="1731786"/>
                <a:ext cx="664143" cy="444934"/>
              </a:xfrm>
              <a:custGeom>
                <a:avLst/>
                <a:gdLst>
                  <a:gd name="connsiteX0" fmla="*/ 0 w 664143"/>
                  <a:gd name="connsiteY0" fmla="*/ 18408 h 444934"/>
                  <a:gd name="connsiteX1" fmla="*/ 48126 w 664143"/>
                  <a:gd name="connsiteY1" fmla="*/ 8783 h 444934"/>
                  <a:gd name="connsiteX2" fmla="*/ 125128 w 664143"/>
                  <a:gd name="connsiteY2" fmla="*/ 114661 h 444934"/>
                  <a:gd name="connsiteX3" fmla="*/ 134753 w 664143"/>
                  <a:gd name="connsiteY3" fmla="*/ 143537 h 444934"/>
                  <a:gd name="connsiteX4" fmla="*/ 173254 w 664143"/>
                  <a:gd name="connsiteY4" fmla="*/ 201288 h 444934"/>
                  <a:gd name="connsiteX5" fmla="*/ 202130 w 664143"/>
                  <a:gd name="connsiteY5" fmla="*/ 307166 h 444934"/>
                  <a:gd name="connsiteX6" fmla="*/ 211755 w 664143"/>
                  <a:gd name="connsiteY6" fmla="*/ 432295 h 444934"/>
                  <a:gd name="connsiteX7" fmla="*/ 240631 w 664143"/>
                  <a:gd name="connsiteY7" fmla="*/ 403419 h 444934"/>
                  <a:gd name="connsiteX8" fmla="*/ 279132 w 664143"/>
                  <a:gd name="connsiteY8" fmla="*/ 393794 h 444934"/>
                  <a:gd name="connsiteX9" fmla="*/ 336884 w 664143"/>
                  <a:gd name="connsiteY9" fmla="*/ 374543 h 444934"/>
                  <a:gd name="connsiteX10" fmla="*/ 365760 w 664143"/>
                  <a:gd name="connsiteY10" fmla="*/ 355292 h 444934"/>
                  <a:gd name="connsiteX11" fmla="*/ 664143 w 664143"/>
                  <a:gd name="connsiteY11" fmla="*/ 364918 h 44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4143" h="444934">
                    <a:moveTo>
                      <a:pt x="0" y="18408"/>
                    </a:moveTo>
                    <a:cubicBezTo>
                      <a:pt x="16042" y="15200"/>
                      <a:pt x="34324" y="0"/>
                      <a:pt x="48126" y="8783"/>
                    </a:cubicBezTo>
                    <a:cubicBezTo>
                      <a:pt x="60608" y="16726"/>
                      <a:pt x="106905" y="87326"/>
                      <a:pt x="125128" y="114661"/>
                    </a:cubicBezTo>
                    <a:cubicBezTo>
                      <a:pt x="128336" y="124286"/>
                      <a:pt x="129826" y="134668"/>
                      <a:pt x="134753" y="143537"/>
                    </a:cubicBezTo>
                    <a:cubicBezTo>
                      <a:pt x="145989" y="163762"/>
                      <a:pt x="165938" y="179339"/>
                      <a:pt x="173254" y="201288"/>
                    </a:cubicBezTo>
                    <a:cubicBezTo>
                      <a:pt x="197678" y="274560"/>
                      <a:pt x="188525" y="239142"/>
                      <a:pt x="202130" y="307166"/>
                    </a:cubicBezTo>
                    <a:cubicBezTo>
                      <a:pt x="205338" y="348876"/>
                      <a:pt x="196219" y="393454"/>
                      <a:pt x="211755" y="432295"/>
                    </a:cubicBezTo>
                    <a:cubicBezTo>
                      <a:pt x="216810" y="444934"/>
                      <a:pt x="228812" y="410173"/>
                      <a:pt x="240631" y="403419"/>
                    </a:cubicBezTo>
                    <a:cubicBezTo>
                      <a:pt x="252117" y="396856"/>
                      <a:pt x="266461" y="397595"/>
                      <a:pt x="279132" y="393794"/>
                    </a:cubicBezTo>
                    <a:cubicBezTo>
                      <a:pt x="298568" y="387963"/>
                      <a:pt x="336884" y="374543"/>
                      <a:pt x="336884" y="374543"/>
                    </a:cubicBezTo>
                    <a:cubicBezTo>
                      <a:pt x="346509" y="368126"/>
                      <a:pt x="354197" y="355653"/>
                      <a:pt x="365760" y="355292"/>
                    </a:cubicBezTo>
                    <a:cubicBezTo>
                      <a:pt x="465224" y="352184"/>
                      <a:pt x="564630" y="364918"/>
                      <a:pt x="664143" y="364918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7595" y="4626653"/>
              <a:ext cx="1345269" cy="32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534" y="4638056"/>
            <a:ext cx="2905860" cy="183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7336" y="272229"/>
                <a:ext cx="40704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𝐸𝑓𝑟𝑜𝑠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𝑆h𝑘𝑙𝑜𝑣𝑠𝑘𝑖𝑖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𝑔𝑎𝑝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ko-KR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ko-KR" alt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6" y="272229"/>
                <a:ext cx="4070473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749" b="-2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그룹 35"/>
          <p:cNvGrpSpPr/>
          <p:nvPr/>
        </p:nvGrpSpPr>
        <p:grpSpPr>
          <a:xfrm>
            <a:off x="251520" y="1558735"/>
            <a:ext cx="4597816" cy="523220"/>
            <a:chOff x="4058949" y="5819603"/>
            <a:chExt cx="4597816" cy="523220"/>
          </a:xfrm>
        </p:grpSpPr>
        <p:sp>
          <p:nvSpPr>
            <p:cNvPr id="37" name="직사각형 36"/>
            <p:cNvSpPr/>
            <p:nvPr/>
          </p:nvSpPr>
          <p:spPr>
            <a:xfrm>
              <a:off x="4084765" y="5819603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sz="11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Hyun-Jung Lee and Ki-</a:t>
              </a:r>
              <a:r>
                <a:rPr lang="en-US" altLang="ko-KR" sz="1100" dirty="0" err="1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Seok</a:t>
              </a:r>
              <a:r>
                <a:rPr lang="en-US" altLang="ko-KR" sz="11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</a:t>
              </a:r>
              <a:r>
                <a:rPr lang="en-US" altLang="ko-KR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Kim, Phys</a:t>
              </a:r>
              <a:r>
                <a:rPr lang="en-US" altLang="ko-KR" sz="11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. Rev. B 97, </a:t>
              </a:r>
              <a:r>
                <a:rPr lang="en-US" altLang="ko-KR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155105 (2018)</a:t>
              </a:r>
              <a:endPara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58949" y="6081213"/>
              <a:ext cx="42226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M. </a:t>
              </a:r>
              <a:r>
                <a:rPr lang="en-US" altLang="ko-KR" sz="1100" dirty="0" err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Amin</a:t>
              </a:r>
              <a:r>
                <a:rPr lang="en-US" altLang="ko-KR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et al., New Journal of Physics 16 (2014) 015022 (2014) </a:t>
              </a:r>
              <a:endParaRPr lang="ko-KR" altLang="en-US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251520" y="800561"/>
            <a:ext cx="5860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Efros</a:t>
            </a:r>
            <a:r>
              <a:rPr lang="en-US" altLang="ko-KR" sz="1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and </a:t>
            </a:r>
            <a:r>
              <a:rPr lang="en-US" altLang="ko-KR" sz="12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Shklovskii</a:t>
            </a:r>
            <a:r>
              <a:rPr lang="en-US" altLang="ko-KR" sz="1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J. of Phys. C, Solid State phys. 8, L49 (1975) </a:t>
            </a:r>
            <a:endParaRPr lang="ko-KR" altLang="en-US" sz="12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5" y="2259481"/>
            <a:ext cx="4662930" cy="25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454727"/>
            <a:ext cx="8928992" cy="4998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17764" y="4477347"/>
            <a:ext cx="7112744" cy="1419100"/>
            <a:chOff x="179511" y="1124742"/>
            <a:chExt cx="8065805" cy="15766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1" y="1124743"/>
              <a:ext cx="2664296" cy="69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262" y="1124742"/>
              <a:ext cx="498105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그룹 39"/>
            <p:cNvGrpSpPr>
              <a:grpSpLocks noChangeAspect="1"/>
            </p:cNvGrpSpPr>
            <p:nvPr/>
          </p:nvGrpSpPr>
          <p:grpSpPr>
            <a:xfrm>
              <a:off x="179511" y="1973797"/>
              <a:ext cx="5575279" cy="727600"/>
              <a:chOff x="-31299" y="4142702"/>
              <a:chExt cx="4867909" cy="624877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31299" y="4142702"/>
                <a:ext cx="3835185" cy="624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93532" y="4221293"/>
                <a:ext cx="943078" cy="439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그룹 11"/>
          <p:cNvGrpSpPr/>
          <p:nvPr/>
        </p:nvGrpSpPr>
        <p:grpSpPr>
          <a:xfrm>
            <a:off x="-92932" y="41563"/>
            <a:ext cx="8949408" cy="1353064"/>
            <a:chOff x="291830" y="110267"/>
            <a:chExt cx="6828817" cy="820758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0" y="110267"/>
              <a:ext cx="6828817" cy="82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856211" y="331516"/>
              <a:ext cx="5611091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3725" y="253513"/>
                <a:ext cx="44523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Altshuler and </a:t>
                </a:r>
                <a:r>
                  <a:rPr lang="en-US" altLang="ko-KR" sz="2000" b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Aronov</a:t>
                </a:r>
                <a:r>
                  <a:rPr lang="en-US" altLang="ko-KR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:r>
                  <a:rPr lang="en-US" altLang="ko-KR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e</a:t>
                </a:r>
                <a:r>
                  <a:rPr lang="en-US" altLang="ko-KR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ffect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ko-KR" alt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25" y="253513"/>
                <a:ext cx="4452373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644" t="-9231" r="-274" b="-338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4220" y="718095"/>
            <a:ext cx="4302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Altshuler</a:t>
            </a:r>
            <a:r>
              <a:rPr lang="en-US" altLang="ko-KR" sz="1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and </a:t>
            </a:r>
            <a:r>
              <a:rPr lang="en-US" altLang="ko-KR" sz="12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Aronov</a:t>
            </a:r>
            <a:r>
              <a:rPr lang="en-US" altLang="ko-KR" sz="1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Solid State </a:t>
            </a:r>
            <a:r>
              <a:rPr lang="en-US" altLang="ko-KR" sz="12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Commun</a:t>
            </a:r>
            <a:r>
              <a:rPr lang="en-US" altLang="ko-KR" sz="1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30 115 (1979) </a:t>
            </a:r>
            <a:endParaRPr lang="ko-KR" altLang="en-US" sz="12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6" y="1933921"/>
            <a:ext cx="4662930" cy="25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262896" y="16060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Hyun-Jung Lee and Ki-</a:t>
            </a:r>
            <a:r>
              <a:rPr lang="en-US" altLang="ko-KR" sz="11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Seok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Phys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Rev. B 97,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155105 (2018)</a:t>
            </a:r>
            <a:endParaRPr lang="en-US" altLang="ko-KR" sz="11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-92932" y="41563"/>
            <a:ext cx="8949408" cy="1122219"/>
            <a:chOff x="291830" y="110267"/>
            <a:chExt cx="6828817" cy="820758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0" y="110267"/>
              <a:ext cx="6828817" cy="82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직사각형 22"/>
            <p:cNvSpPr/>
            <p:nvPr/>
          </p:nvSpPr>
          <p:spPr>
            <a:xfrm>
              <a:off x="856211" y="331516"/>
              <a:ext cx="5611091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07504" y="1363286"/>
            <a:ext cx="8928992" cy="5090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921" y="752757"/>
            <a:ext cx="8592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W. L. McMillan, Phys. Rev. B 24, 2739 (1981) ; M. Lee, J. G. Massey, V. L. Nguyen, B. I. </a:t>
            </a:r>
            <a:r>
              <a:rPr lang="en-US" altLang="ko-KR" sz="11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Shklovskii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Phys. Rev. B 60, 1582 (1999)</a:t>
            </a:r>
            <a:endParaRPr lang="ko-KR" altLang="en-US" sz="11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6" name="그룹 367"/>
          <p:cNvGrpSpPr>
            <a:grpSpLocks noChangeAspect="1"/>
          </p:cNvGrpSpPr>
          <p:nvPr/>
        </p:nvGrpSpPr>
        <p:grpSpPr>
          <a:xfrm>
            <a:off x="371492" y="1575673"/>
            <a:ext cx="5185588" cy="4421548"/>
            <a:chOff x="11162802" y="18867517"/>
            <a:chExt cx="6637647" cy="5659660"/>
          </a:xfrm>
        </p:grpSpPr>
        <p:sp>
          <p:nvSpPr>
            <p:cNvPr id="7" name="TextBox 6"/>
            <p:cNvSpPr txBox="1"/>
            <p:nvPr/>
          </p:nvSpPr>
          <p:spPr>
            <a:xfrm>
              <a:off x="11552320" y="24219400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sym typeface="Symbol"/>
                </a:rPr>
                <a:t></a:t>
              </a:r>
              <a:r>
                <a:rPr lang="en-US" altLang="ko-KR" sz="1400" dirty="0" smtClean="0">
                  <a:solidFill>
                    <a:schemeClr val="bg1"/>
                  </a:solidFill>
                  <a:sym typeface="Symbol"/>
                </a:rPr>
                <a:t>/2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62802" y="18867517"/>
              <a:ext cx="2453640" cy="32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그룹 359"/>
            <p:cNvGrpSpPr/>
            <p:nvPr/>
          </p:nvGrpSpPr>
          <p:grpSpPr>
            <a:xfrm>
              <a:off x="11242486" y="19534643"/>
              <a:ext cx="6557963" cy="3584639"/>
              <a:chOff x="10485438" y="29702126"/>
              <a:chExt cx="6557963" cy="3584639"/>
            </a:xfrm>
          </p:grpSpPr>
          <p:grpSp>
            <p:nvGrpSpPr>
              <p:cNvPr id="10" name="그룹 349"/>
              <p:cNvGrpSpPr>
                <a:grpSpLocks noChangeAspect="1"/>
              </p:cNvGrpSpPr>
              <p:nvPr/>
            </p:nvGrpSpPr>
            <p:grpSpPr>
              <a:xfrm>
                <a:off x="10485438" y="29702126"/>
                <a:ext cx="6557963" cy="812673"/>
                <a:chOff x="10847388" y="29378275"/>
                <a:chExt cx="7286625" cy="902970"/>
              </a:xfrm>
            </p:grpSpPr>
            <p:pic>
              <p:nvPicPr>
                <p:cNvPr id="1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52188" y="29892625"/>
                  <a:ext cx="3451860" cy="3886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5581313" y="29854525"/>
                  <a:ext cx="2552700" cy="34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0847388" y="29378275"/>
                  <a:ext cx="5387340" cy="350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4851698" y="29951363"/>
                  <a:ext cx="563880" cy="224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그룹 354"/>
              <p:cNvGrpSpPr>
                <a:grpSpLocks noChangeAspect="1"/>
              </p:cNvGrpSpPr>
              <p:nvPr/>
            </p:nvGrpSpPr>
            <p:grpSpPr>
              <a:xfrm>
                <a:off x="10494963" y="30878464"/>
                <a:ext cx="4154784" cy="2408301"/>
                <a:chOff x="10494963" y="30878463"/>
                <a:chExt cx="4239577" cy="2457450"/>
              </a:xfrm>
            </p:grpSpPr>
            <p:pic>
              <p:nvPicPr>
                <p:cNvPr id="12" name="Picture 1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0494963" y="30878463"/>
                  <a:ext cx="2263445" cy="2686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1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0890250" y="31369000"/>
                  <a:ext cx="2114550" cy="34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1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0509250" y="31954788"/>
                  <a:ext cx="4225290" cy="247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13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0915650" y="32516763"/>
                  <a:ext cx="265176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0921" y="202562"/>
                <a:ext cx="45187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cMillan</m:t>
                    </m:r>
                    <m:r>
                      <a:rPr lang="en-US" altLang="ko-KR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Shklovskii</m:t>
                    </m:r>
                    <m:r>
                      <a:rPr lang="en-US" altLang="ko-KR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scaling</m:t>
                    </m:r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altLang="ko-KR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ko-KR" alt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1" y="202562"/>
                <a:ext cx="4518738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484" t="-9091" r="-675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08" y="3221507"/>
            <a:ext cx="4662930" cy="25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4477651" y="58664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Hyun-Jung Lee and Ki-</a:t>
            </a:r>
            <a:r>
              <a:rPr lang="en-US" altLang="ko-KR" sz="11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Seok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Phys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Rev. B 97,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155105 (2018)</a:t>
            </a:r>
            <a:endParaRPr lang="en-US" altLang="ko-KR" sz="11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8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-92932" y="41563"/>
            <a:ext cx="8949408" cy="1122219"/>
            <a:chOff x="291830" y="110267"/>
            <a:chExt cx="6828817" cy="820758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0" y="110267"/>
              <a:ext cx="6828817" cy="82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직사각형 22"/>
            <p:cNvSpPr/>
            <p:nvPr/>
          </p:nvSpPr>
          <p:spPr>
            <a:xfrm>
              <a:off x="856211" y="331516"/>
              <a:ext cx="5611091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07504" y="1363286"/>
            <a:ext cx="8928992" cy="5090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40921" y="202562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Ewald summation </a:t>
            </a:r>
            <a:endParaRPr lang="ko-KR" alt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38392" y="6551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Hyun-Jung Lee and Ki-</a:t>
            </a:r>
            <a:r>
              <a:rPr lang="en-US" altLang="ko-KR" sz="11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Seok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Phys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Rev. B 97,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155105 (2018)</a:t>
            </a:r>
            <a:endParaRPr lang="en-US" altLang="ko-KR" sz="11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0" y="1754670"/>
            <a:ext cx="4919003" cy="2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2" y="4407150"/>
            <a:ext cx="5588336" cy="17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2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6" y="1831955"/>
            <a:ext cx="362045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50" y="2141219"/>
            <a:ext cx="2494232" cy="18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83041" y="155765"/>
            <a:ext cx="9184215" cy="1477428"/>
            <a:chOff x="-40215" y="39831"/>
            <a:chExt cx="9184215" cy="1139601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215" y="39831"/>
              <a:ext cx="9184215" cy="100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931666" y="278844"/>
              <a:ext cx="7473032" cy="47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289453" y="218150"/>
              <a:ext cx="8817902" cy="961282"/>
              <a:chOff x="65384" y="-103700"/>
              <a:chExt cx="9014052" cy="1054517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65384" y="-103700"/>
                <a:ext cx="9014052" cy="758382"/>
                <a:chOff x="160710" y="-66554"/>
                <a:chExt cx="9014052" cy="758382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60710" y="230163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253075" y="-66554"/>
                      <a:ext cx="8921687" cy="3385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𝑇𝑒𝑟𝑚𝑖𝑛𝑎𝑡𝑖𝑜𝑛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𝑜𝑓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𝑡𝑦𝑝𝑖𝑐𝑎𝑙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𝑤𝑎𝑣𝑒𝑓𝑢𝑛𝑐𝑡𝑖𝑜𝑛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𝑚𝑢𝑙𝑡𝑖𝑓𝑟𝑎𝑐𝑡𝑎𝑙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𝑠𝑝𝑒𝑐𝑡𝑟𝑎</m:t>
                            </m:r>
                          </m:oMath>
                        </m:oMathPara>
                      </a14:m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3075" y="-66554"/>
                      <a:ext cx="8921687" cy="33855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242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" name="TextBox 10"/>
              <p:cNvSpPr txBox="1"/>
              <p:nvPr/>
            </p:nvSpPr>
            <p:spPr>
              <a:xfrm>
                <a:off x="2347119" y="489152"/>
                <a:ext cx="2163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503064" y="757942"/>
            <a:ext cx="75645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Matthew S. Foster, </a:t>
            </a:r>
            <a:r>
              <a:rPr lang="en-US" altLang="ko-KR" sz="11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Shinsei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1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Ryu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and Andreas W. W.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Ludwig,  Phys</a:t>
            </a:r>
            <a:r>
              <a:rPr lang="en-US" altLang="ko-KR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Rev. B 80, 075101 </a:t>
            </a:r>
            <a:r>
              <a:rPr lang="en-US" altLang="ko-KR" sz="11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(2009)</a:t>
            </a:r>
            <a:endParaRPr lang="en-US" altLang="ko-KR" sz="11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12076" y="682469"/>
            <a:ext cx="8404907" cy="1799474"/>
            <a:chOff x="112076" y="682469"/>
            <a:chExt cx="7960769" cy="1220492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6" y="682469"/>
              <a:ext cx="7960769" cy="122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914836" y="914400"/>
              <a:ext cx="6374238" cy="78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4529" y="77708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Anderson Transition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00950" y="3976377"/>
            <a:ext cx="4817669" cy="2547565"/>
            <a:chOff x="448428" y="3351383"/>
            <a:chExt cx="4760577" cy="2904849"/>
          </a:xfrm>
        </p:grpSpPr>
        <p:grpSp>
          <p:nvGrpSpPr>
            <p:cNvPr id="34" name="그룹 33"/>
            <p:cNvGrpSpPr>
              <a:grpSpLocks noChangeAspect="1"/>
            </p:cNvGrpSpPr>
            <p:nvPr/>
          </p:nvGrpSpPr>
          <p:grpSpPr>
            <a:xfrm>
              <a:off x="448428" y="3351383"/>
              <a:ext cx="4760577" cy="2904849"/>
              <a:chOff x="1059581" y="2000283"/>
              <a:chExt cx="6667500" cy="4068423"/>
            </a:xfrm>
          </p:grpSpPr>
          <p:grpSp>
            <p:nvGrpSpPr>
              <p:cNvPr id="37" name="그룹 18"/>
              <p:cNvGrpSpPr/>
              <p:nvPr/>
            </p:nvGrpSpPr>
            <p:grpSpPr>
              <a:xfrm>
                <a:off x="1059581" y="2000283"/>
                <a:ext cx="6667500" cy="4057649"/>
                <a:chOff x="1059581" y="2000283"/>
                <a:chExt cx="6667500" cy="4057649"/>
              </a:xfrm>
            </p:grpSpPr>
            <p:pic>
              <p:nvPicPr>
                <p:cNvPr id="40" name="Picture 8" descr="http://images.books24x7.com/bookimages/id_5642/fig11-1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59581" y="2000283"/>
                  <a:ext cx="6667500" cy="4057649"/>
                </a:xfrm>
                <a:prstGeom prst="rect">
                  <a:avLst/>
                </a:prstGeom>
                <a:noFill/>
              </p:spPr>
            </p:pic>
            <p:sp>
              <p:nvSpPr>
                <p:cNvPr id="41" name="직사각형 40"/>
                <p:cNvSpPr/>
                <p:nvPr/>
              </p:nvSpPr>
              <p:spPr>
                <a:xfrm>
                  <a:off x="2532019" y="2514599"/>
                  <a:ext cx="4170951" cy="2981424"/>
                </a:xfrm>
                <a:prstGeom prst="rect">
                  <a:avLst/>
                </a:prstGeom>
                <a:solidFill>
                  <a:schemeClr val="accent1">
                    <a:alpha val="3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b="1" dirty="0" smtClean="0">
                      <a:solidFill>
                        <a:schemeClr val="tx2"/>
                      </a:solidFill>
                    </a:rPr>
                    <a:t>delocalized</a:t>
                  </a:r>
                  <a:endParaRPr lang="ko-KR" altLang="en-US" sz="16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6657136" y="2493745"/>
                  <a:ext cx="831318" cy="2981425"/>
                </a:xfrm>
                <a:prstGeom prst="rect">
                  <a:avLst/>
                </a:prstGeom>
                <a:solidFill>
                  <a:srgbClr val="FF0000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en-US" altLang="ko-KR" sz="1600" b="1" dirty="0" smtClean="0">
                      <a:solidFill>
                        <a:srgbClr val="FF0000"/>
                      </a:solidFill>
                    </a:rPr>
                    <a:t>localized</a:t>
                  </a:r>
                  <a:endParaRPr lang="ko-KR" alt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직사각형 42"/>
                <p:cNvSpPr/>
                <p:nvPr/>
              </p:nvSpPr>
              <p:spPr>
                <a:xfrm>
                  <a:off x="1642713" y="2501766"/>
                  <a:ext cx="889308" cy="2981424"/>
                </a:xfrm>
                <a:prstGeom prst="rect">
                  <a:avLst/>
                </a:prstGeom>
                <a:solidFill>
                  <a:srgbClr val="FF0000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 b="1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4072375" y="2050181"/>
                <a:ext cx="855837" cy="474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smtClean="0"/>
                  <a:t>DOS</a:t>
                </a:r>
                <a:endParaRPr lang="ko-KR" altLang="en-US" sz="16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74294" y="5508327"/>
                    <a:ext cx="1314160" cy="5603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/>
                                  <a:sym typeface="Symbol"/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4294" y="5508327"/>
                    <a:ext cx="1314160" cy="56037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96635" y="5856122"/>
                  <a:ext cx="9383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sz="2000" b="0" i="0" smtClean="0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/>
                                <a:sym typeface="Symbol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635" y="5856122"/>
                  <a:ext cx="93830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950" y="1225612"/>
            <a:ext cx="5617111" cy="99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2109" y="793473"/>
            <a:ext cx="4020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Anderson tight-binding model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109" y="2481943"/>
                <a:ext cx="88639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The random site energies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o-KR" altLang="en-US" i="0" smtClean="0">
                            <a:latin typeface="Cambria Math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ko-KR" altLang="en-US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 </a:t>
                </a:r>
                <a:r>
                  <a:rPr lang="en-US" altLang="ko-KR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are chosen from some </a:t>
                </a:r>
                <a:r>
                  <a:rPr lang="en-US" altLang="ko-KR" dirty="0" err="1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distrbution</a:t>
                </a:r>
                <a:r>
                  <a:rPr lang="en-US" altLang="ko-KR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0" smtClean="0">
                        <a:latin typeface="Cambria Math"/>
                        <a:ea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ko-KR" altLang="en-US" b="0" i="0" smtClean="0">
                            <a:latin typeface="Cambria Math"/>
                            <a:ea typeface="Cambria Math"/>
                          </a:rPr>
                          <m:t>ϵ</m:t>
                        </m:r>
                      </m:e>
                    </m:d>
                    <m:r>
                      <a:rPr lang="en-US" altLang="ko-KR" b="0" i="0" smtClean="0">
                        <a:latin typeface="Cambria Math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ko-KR" altLang="en-US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 </a:t>
                </a:r>
                <a:r>
                  <a:rPr lang="en-US" altLang="ko-KR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the standard choice is the uniform distribution over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0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a:rPr lang="en-US" altLang="ko-KR" b="0" i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altLang="ko-KR" b="0" i="0" smtClean="0">
                        <a:latin typeface="Cambria Math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altLang="ko-KR" b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rPr>
                      <m:t>"</m:t>
                    </m:r>
                    <m:r>
                      <m:rPr>
                        <m:nor/>
                      </m:rPr>
                      <a:rPr lang="en-US" altLang="ko-KR" b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rPr>
                      <m:t>box</m:t>
                    </m:r>
                    <m:r>
                      <m:rPr>
                        <m:nor/>
                      </m:rPr>
                      <a:rPr lang="en-US" altLang="ko-KR" b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rPr>
                      <m:t> </m:t>
                    </m:r>
                    <m:r>
                      <m:rPr>
                        <m:nor/>
                      </m:rPr>
                      <a:rPr lang="en-US" altLang="ko-KR" b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rPr>
                      <m:t>distribution</m:t>
                    </m:r>
                    <m:r>
                      <a:rPr lang="en-US" altLang="ko-KR" b="0" i="0" smtClean="0">
                        <a:latin typeface="Cambria Math"/>
                        <a:ea typeface="Cambria Math" panose="02040503050406030204" pitchFamily="18" charset="0"/>
                      </a:rPr>
                      <m:t>")</m:t>
                    </m:r>
                  </m:oMath>
                </a14:m>
                <a:r>
                  <a:rPr lang="en-US" altLang="ko-KR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.</a:t>
                </a:r>
                <a:endParaRPr lang="ko-KR" altLang="en-US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9" y="2481943"/>
                <a:ext cx="8863972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550" b="-5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그룹 19"/>
          <p:cNvGrpSpPr>
            <a:grpSpLocks noChangeAspect="1"/>
          </p:cNvGrpSpPr>
          <p:nvPr/>
        </p:nvGrpSpPr>
        <p:grpSpPr>
          <a:xfrm>
            <a:off x="5924882" y="5135709"/>
            <a:ext cx="2155780" cy="1209661"/>
            <a:chOff x="421677" y="5046167"/>
            <a:chExt cx="2948242" cy="1654332"/>
          </a:xfrm>
        </p:grpSpPr>
        <p:grpSp>
          <p:nvGrpSpPr>
            <p:cNvPr id="21" name="그룹 20"/>
            <p:cNvGrpSpPr/>
            <p:nvPr/>
          </p:nvGrpSpPr>
          <p:grpSpPr>
            <a:xfrm>
              <a:off x="953934" y="5046167"/>
              <a:ext cx="2415985" cy="769193"/>
              <a:chOff x="5444930" y="5046166"/>
              <a:chExt cx="2415985" cy="769193"/>
            </a:xfrm>
          </p:grpSpPr>
          <p:sp>
            <p:nvSpPr>
              <p:cNvPr id="24" name="구름 모양 설명선 23"/>
              <p:cNvSpPr/>
              <p:nvPr/>
            </p:nvSpPr>
            <p:spPr>
              <a:xfrm>
                <a:off x="5444930" y="5046166"/>
                <a:ext cx="2415985" cy="769193"/>
              </a:xfrm>
              <a:prstGeom prst="cloudCallout">
                <a:avLst/>
              </a:prstGeom>
              <a:solidFill>
                <a:schemeClr val="accent1"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55602" y="5124235"/>
                <a:ext cx="2026092" cy="50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Order parameters?</a:t>
                </a:r>
              </a:p>
            </p:txBody>
          </p:sp>
        </p:grpSp>
        <p:pic>
          <p:nvPicPr>
            <p:cNvPr id="23" name="Picture 2" descr="C:\Program Files\Microsoft Office\MEDIA\CAGCAT10\j0286034.wmf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77" y="5815360"/>
              <a:ext cx="918972" cy="885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3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21C7D594-F275-402F-9695-FB43EBBC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15" y="1404850"/>
            <a:ext cx="6000449" cy="392903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40215" y="141518"/>
            <a:ext cx="9184215" cy="1074794"/>
            <a:chOff x="-159903" y="20040"/>
            <a:chExt cx="9184215" cy="1159392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903" y="20040"/>
              <a:ext cx="9184215" cy="100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931666" y="278844"/>
              <a:ext cx="7473032" cy="47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68432" y="134690"/>
              <a:ext cx="8727547" cy="1044742"/>
              <a:chOff x="-160553" y="-195255"/>
              <a:chExt cx="8921687" cy="1146072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-160553" y="-195255"/>
                <a:ext cx="8921687" cy="849937"/>
                <a:chOff x="-65227" y="-158109"/>
                <a:chExt cx="8921687" cy="84993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160710" y="230163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-65227" y="-158109"/>
                      <a:ext cx="8921687" cy="5463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𝑇𝑦𝑝𝑖𝑐𝑎𝑙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.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𝑣𝑠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. 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𝑞𝑢𝑒𝑛𝑐h𝑒𝑑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𝑎𝑣𝑒𝑟𝑎𝑔𝑒𝑑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𝑖𝑛𝑣𝑒𝑟𝑠𝑒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𝑝𝑎𝑟𝑡𝑖𝑐𝑖𝑝𝑎𝑡𝑖𝑜𝑛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𝑟𝑎𝑡𝑖𝑜</m:t>
                            </m:r>
                          </m:oMath>
                        </m:oMathPara>
                      </a14:m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65227" y="-158109"/>
                      <a:ext cx="8921687" cy="54630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2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TextBox 9"/>
              <p:cNvSpPr txBox="1"/>
              <p:nvPr/>
            </p:nvSpPr>
            <p:spPr>
              <a:xfrm>
                <a:off x="2347119" y="489152"/>
                <a:ext cx="2163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69" y="1817023"/>
            <a:ext cx="2494232" cy="18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4704"/>
            <a:ext cx="9073009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219"/>
            <a:ext cx="8229600" cy="906501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b="1" dirty="0" smtClean="0"/>
              <a:t>Summary</a:t>
            </a:r>
            <a:endParaRPr lang="ko-KR" altLang="en-US" sz="40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324036" y="1340768"/>
            <a:ext cx="8136396" cy="1440160"/>
            <a:chOff x="198326" y="2"/>
            <a:chExt cx="9631940" cy="1497173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98326" y="2"/>
              <a:ext cx="9631940" cy="1497173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모서리가 둥근 직사각형 4"/>
            <p:cNvSpPr/>
            <p:nvPr/>
          </p:nvSpPr>
          <p:spPr>
            <a:xfrm>
              <a:off x="271412" y="73088"/>
              <a:ext cx="9485768" cy="135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653" tIns="0" rIns="267653" bIns="0" numCol="1" spcCol="1270" anchor="ctr" anchorCtr="0">
              <a:noAutofit/>
            </a:bodyPr>
            <a:lstStyle/>
            <a:p>
              <a:pPr lvl="0" algn="l" defTabSz="889000" rtl="0" latinLnBrk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i="1" kern="1200" dirty="0" smtClean="0"/>
                <a:t>The interaction-driven localization transition is studied within a </a:t>
              </a:r>
              <a:r>
                <a:rPr lang="en-US" altLang="ko-KR" sz="1600" i="1" kern="1200" dirty="0" err="1" smtClean="0"/>
                <a:t>Hartree-Fock</a:t>
              </a:r>
              <a:r>
                <a:rPr lang="en-US" altLang="ko-KR" sz="1600" i="1" kern="1200" dirty="0" smtClean="0"/>
                <a:t> treatment of disordered, Coulomb-interacting </a:t>
              </a:r>
              <a:r>
                <a:rPr lang="en-US" altLang="ko-KR" sz="1600" i="1" kern="1200" dirty="0" err="1" smtClean="0"/>
                <a:t>spinless</a:t>
              </a:r>
              <a:r>
                <a:rPr lang="en-US" altLang="ko-KR" sz="1600" i="1" kern="1200" dirty="0" smtClean="0"/>
                <a:t> fermions.</a:t>
              </a:r>
              <a:endParaRPr lang="ko-KR" sz="1600" i="1" kern="1200" dirty="0">
                <a:latin typeface="+mn-lt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971600" y="2996952"/>
            <a:ext cx="691276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90655" y="3032956"/>
            <a:ext cx="8074658" cy="2808312"/>
            <a:chOff x="0" y="1299561"/>
            <a:chExt cx="10116017" cy="2979900"/>
          </a:xfrm>
        </p:grpSpPr>
        <p:sp>
          <p:nvSpPr>
            <p:cNvPr id="9" name="직사각형 8"/>
            <p:cNvSpPr/>
            <p:nvPr/>
          </p:nvSpPr>
          <p:spPr>
            <a:xfrm>
              <a:off x="0" y="1299561"/>
              <a:ext cx="10116017" cy="29799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직사각형 9"/>
            <p:cNvSpPr/>
            <p:nvPr/>
          </p:nvSpPr>
          <p:spPr>
            <a:xfrm>
              <a:off x="0" y="1299561"/>
              <a:ext cx="10116017" cy="2979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5115" tIns="229108" rIns="785115" bIns="128016" numCol="1" spcCol="1270" anchor="t" anchorCtr="0">
              <a:noAutofit/>
            </a:bodyPr>
            <a:lstStyle/>
            <a:p>
              <a:pPr marL="171450" lvl="1" indent="-171450" algn="l" defTabSz="8001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ko-KR" sz="1400" i="1" kern="1200" dirty="0" smtClean="0"/>
                <a:t>The localization transition is concomitant with the quantum to </a:t>
              </a:r>
              <a:r>
                <a:rPr lang="en-US" altLang="ko-KR" sz="1400" i="1" kern="1200" dirty="0" err="1" smtClean="0"/>
                <a:t>classcial</a:t>
              </a:r>
              <a:r>
                <a:rPr lang="en-US" altLang="ko-KR" sz="1400" i="1" kern="1200" dirty="0" smtClean="0"/>
                <a:t> crossover in the shape of the pseudo-gap in the tunneling density of states.</a:t>
              </a:r>
            </a:p>
            <a:p>
              <a:pPr marL="171450" lvl="1" indent="-171450" algn="l" defTabSz="8001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ko-KR" sz="1400" i="1" kern="1200" dirty="0" smtClean="0"/>
                <a:t>A scaling analysis of wave-functions and inverse participation ratio is performed to demonstrate the </a:t>
              </a:r>
              <a:r>
                <a:rPr lang="en-US" altLang="ko-KR" sz="1400" i="1" kern="1200" dirty="0" err="1" smtClean="0"/>
                <a:t>multifractality</a:t>
              </a:r>
              <a:r>
                <a:rPr lang="en-US" altLang="ko-KR" sz="1400" i="1" kern="1200" dirty="0" smtClean="0"/>
                <a:t> at two separate mobility edges: the long-range Coulomb interaction  induces an additional mobility edge around the Fermi level besides the one in the vicinity of  the UV cut-off.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3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6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29" y="77708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Anderson Transition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8970" y="4352298"/>
            <a:ext cx="8765191" cy="2227828"/>
            <a:chOff x="83465" y="664265"/>
            <a:chExt cx="8765191" cy="2227828"/>
          </a:xfrm>
        </p:grpSpPr>
        <p:grpSp>
          <p:nvGrpSpPr>
            <p:cNvPr id="11" name="그룹 10"/>
            <p:cNvGrpSpPr/>
            <p:nvPr/>
          </p:nvGrpSpPr>
          <p:grpSpPr>
            <a:xfrm>
              <a:off x="83465" y="664265"/>
              <a:ext cx="8748200" cy="642938"/>
              <a:chOff x="54864" y="4002597"/>
              <a:chExt cx="8748200" cy="642938"/>
            </a:xfrm>
          </p:grpSpPr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3276" y="4002597"/>
                <a:ext cx="5919788" cy="64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4864" y="4124011"/>
                <a:ext cx="27815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Diffusion propagator</a:t>
                </a:r>
                <a:endParaRPr lang="ko-KR" altLang="en-US" sz="20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184543" y="1429288"/>
              <a:ext cx="4303776" cy="1462805"/>
              <a:chOff x="54864" y="5024592"/>
              <a:chExt cx="4303776" cy="1462805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124529" y="5024592"/>
                <a:ext cx="3890963" cy="1264143"/>
                <a:chOff x="357452" y="5024592"/>
                <a:chExt cx="3890963" cy="1264143"/>
              </a:xfrm>
            </p:grpSpPr>
            <p:pic>
              <p:nvPicPr>
                <p:cNvPr id="54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452" y="5482112"/>
                  <a:ext cx="3890963" cy="500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1457" y="5982175"/>
                  <a:ext cx="1129893" cy="306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357452" y="5024592"/>
                  <a:ext cx="13532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 smtClean="0">
                      <a:latin typeface="Arial Unicode MS" panose="020B0604020202020204" pitchFamily="50" charset="-127"/>
                      <a:ea typeface="Arial Unicode MS" panose="020B0604020202020204" pitchFamily="50" charset="-127"/>
                      <a:cs typeface="Arial Unicode MS" panose="020B0604020202020204" pitchFamily="50" charset="-127"/>
                    </a:rPr>
                    <a:t>delocalized</a:t>
                  </a:r>
                  <a:endParaRPr lang="ko-KR" altLang="en-US" dirty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</p:grpSp>
          <p:sp>
            <p:nvSpPr>
              <p:cNvPr id="66" name="직사각형 65"/>
              <p:cNvSpPr/>
              <p:nvPr/>
            </p:nvSpPr>
            <p:spPr>
              <a:xfrm>
                <a:off x="54864" y="5024592"/>
                <a:ext cx="4303776" cy="1462805"/>
              </a:xfrm>
              <a:prstGeom prst="rect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4488319" y="1429288"/>
              <a:ext cx="4360337" cy="1451414"/>
              <a:chOff x="4605093" y="5006876"/>
              <a:chExt cx="4360337" cy="1451414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4645842" y="5006876"/>
                <a:ext cx="4319588" cy="1281859"/>
                <a:chOff x="4645842" y="4790803"/>
                <a:chExt cx="4319588" cy="1281859"/>
              </a:xfrm>
            </p:grpSpPr>
            <p:pic>
              <p:nvPicPr>
                <p:cNvPr id="55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5842" y="5391624"/>
                  <a:ext cx="4319588" cy="68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4645842" y="4790803"/>
                  <a:ext cx="1090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 smtClean="0">
                      <a:latin typeface="Arial Unicode MS" panose="020B0604020202020204" pitchFamily="50" charset="-127"/>
                      <a:ea typeface="Arial Unicode MS" panose="020B0604020202020204" pitchFamily="50" charset="-127"/>
                      <a:cs typeface="Arial Unicode MS" panose="020B0604020202020204" pitchFamily="50" charset="-127"/>
                    </a:rPr>
                    <a:t>localized</a:t>
                  </a:r>
                  <a:endParaRPr lang="ko-KR" altLang="en-US" dirty="0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</p:grpSp>
          <p:sp>
            <p:nvSpPr>
              <p:cNvPr id="67" name="직사각형 66"/>
              <p:cNvSpPr/>
              <p:nvPr/>
            </p:nvSpPr>
            <p:spPr>
              <a:xfrm>
                <a:off x="4605093" y="5024592"/>
                <a:ext cx="4360337" cy="1433698"/>
              </a:xfrm>
              <a:prstGeom prst="rect">
                <a:avLst/>
              </a:prstGeom>
              <a:solidFill>
                <a:srgbClr val="FF000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" name="그룹 13"/>
          <p:cNvGrpSpPr/>
          <p:nvPr/>
        </p:nvGrpSpPr>
        <p:grpSpPr>
          <a:xfrm>
            <a:off x="209807" y="2417204"/>
            <a:ext cx="8327375" cy="1978572"/>
            <a:chOff x="272281" y="2980921"/>
            <a:chExt cx="8327375" cy="1978572"/>
          </a:xfrm>
        </p:grpSpPr>
        <p:sp>
          <p:nvSpPr>
            <p:cNvPr id="92" name="직사각형 91"/>
            <p:cNvSpPr/>
            <p:nvPr/>
          </p:nvSpPr>
          <p:spPr>
            <a:xfrm>
              <a:off x="4661561" y="3261295"/>
              <a:ext cx="1764768" cy="1389882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3" name="그룹 32"/>
            <p:cNvGrpSpPr>
              <a:grpSpLocks noChangeAspect="1"/>
            </p:cNvGrpSpPr>
            <p:nvPr/>
          </p:nvGrpSpPr>
          <p:grpSpPr>
            <a:xfrm>
              <a:off x="272281" y="2980921"/>
              <a:ext cx="3879749" cy="1799672"/>
              <a:chOff x="3802189" y="965179"/>
              <a:chExt cx="4849687" cy="224959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819719" y="965179"/>
                <a:ext cx="1589378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Delocalized </a:t>
                </a:r>
                <a:endParaRPr lang="ko-KR" altLang="en-US" sz="1400" b="1" dirty="0"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grpSp>
            <p:nvGrpSpPr>
              <p:cNvPr id="35" name="그룹 34"/>
              <p:cNvGrpSpPr>
                <a:grpSpLocks noChangeAspect="1"/>
              </p:cNvGrpSpPr>
              <p:nvPr/>
            </p:nvGrpSpPr>
            <p:grpSpPr>
              <a:xfrm>
                <a:off x="3802189" y="1365289"/>
                <a:ext cx="2187831" cy="1688015"/>
                <a:chOff x="1508271" y="3671914"/>
                <a:chExt cx="2613227" cy="2016224"/>
              </a:xfrm>
            </p:grpSpPr>
            <p:sp>
              <p:nvSpPr>
                <p:cNvPr id="40" name="직사각형 39"/>
                <p:cNvSpPr/>
                <p:nvPr/>
              </p:nvSpPr>
              <p:spPr>
                <a:xfrm>
                  <a:off x="1529209" y="3671914"/>
                  <a:ext cx="2592289" cy="2016224"/>
                </a:xfrm>
                <a:prstGeom prst="rect">
                  <a:avLst/>
                </a:prstGeom>
                <a:solidFill>
                  <a:schemeClr val="accent1">
                    <a:alpha val="2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622650" y="3718701"/>
                  <a:ext cx="9252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 smtClean="0"/>
                    <a:t>sample</a:t>
                  </a:r>
                  <a:endParaRPr lang="ko-KR" alt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145229" y="4741274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 smtClean="0"/>
                    <a:t>e-</a:t>
                  </a:r>
                  <a:endParaRPr lang="ko-KR" altLang="en-US" dirty="0"/>
                </a:p>
              </p:txBody>
            </p:sp>
            <p:cxnSp>
              <p:nvCxnSpPr>
                <p:cNvPr id="43" name="구부러진 연결선 42"/>
                <p:cNvCxnSpPr/>
                <p:nvPr/>
              </p:nvCxnSpPr>
              <p:spPr>
                <a:xfrm flipV="1">
                  <a:off x="2478638" y="3903367"/>
                  <a:ext cx="1616191" cy="1041632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구부러진 연결선 43"/>
                <p:cNvCxnSpPr>
                  <a:endCxn id="42" idx="1"/>
                </p:cNvCxnSpPr>
                <p:nvPr/>
              </p:nvCxnSpPr>
              <p:spPr>
                <a:xfrm>
                  <a:off x="1508271" y="4587165"/>
                  <a:ext cx="636958" cy="338775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그룹 35"/>
              <p:cNvGrpSpPr/>
              <p:nvPr/>
            </p:nvGrpSpPr>
            <p:grpSpPr>
              <a:xfrm>
                <a:off x="6150028" y="1399878"/>
                <a:ext cx="2501848" cy="1814891"/>
                <a:chOff x="123521" y="2900119"/>
                <a:chExt cx="2501848" cy="1814891"/>
              </a:xfrm>
            </p:grpSpPr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322" y="2900119"/>
                  <a:ext cx="2405047" cy="1600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직사각형 37"/>
                <p:cNvSpPr/>
                <p:nvPr/>
              </p:nvSpPr>
              <p:spPr>
                <a:xfrm>
                  <a:off x="1311427" y="4376456"/>
                  <a:ext cx="2568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600" dirty="0"/>
                    <a:t>r</a:t>
                  </a:r>
                  <a:endParaRPr lang="ko-KR" altLang="en-US" sz="1600" dirty="0"/>
                </a:p>
              </p:txBody>
            </p:sp>
            <p:pic>
              <p:nvPicPr>
                <p:cNvPr id="39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521" y="3523354"/>
                  <a:ext cx="178118" cy="188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그룹 44"/>
            <p:cNvGrpSpPr>
              <a:grpSpLocks noChangeAspect="1"/>
            </p:cNvGrpSpPr>
            <p:nvPr/>
          </p:nvGrpSpPr>
          <p:grpSpPr>
            <a:xfrm>
              <a:off x="4629038" y="2992936"/>
              <a:ext cx="3970618" cy="1966557"/>
              <a:chOff x="4028172" y="3518926"/>
              <a:chExt cx="4963272" cy="245819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028172" y="3518926"/>
                <a:ext cx="1212671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Localized</a:t>
                </a:r>
                <a:endParaRPr lang="ko-KR" altLang="en-US" sz="1000" b="1" dirty="0"/>
              </a:p>
            </p:txBody>
          </p:sp>
          <p:grpSp>
            <p:nvGrpSpPr>
              <p:cNvPr id="47" name="그룹 46"/>
              <p:cNvGrpSpPr/>
              <p:nvPr/>
            </p:nvGrpSpPr>
            <p:grpSpPr>
              <a:xfrm>
                <a:off x="4201941" y="3888258"/>
                <a:ext cx="4789503" cy="2088864"/>
                <a:chOff x="1246940" y="3707303"/>
                <a:chExt cx="4789503" cy="2088864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1246940" y="3707303"/>
                  <a:ext cx="792519" cy="316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sample</a:t>
                  </a:r>
                  <a:endParaRPr lang="ko-KR" altLang="en-US" sz="1600" dirty="0"/>
                </a:p>
              </p:txBody>
            </p:sp>
            <p:grpSp>
              <p:nvGrpSpPr>
                <p:cNvPr id="53" name="그룹 52"/>
                <p:cNvGrpSpPr/>
                <p:nvPr/>
              </p:nvGrpSpPr>
              <p:grpSpPr>
                <a:xfrm>
                  <a:off x="1362604" y="4238991"/>
                  <a:ext cx="1267301" cy="851980"/>
                  <a:chOff x="768363" y="1877458"/>
                  <a:chExt cx="1425213" cy="958142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768363" y="2036651"/>
                    <a:ext cx="400244" cy="3563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e-</a:t>
                    </a:r>
                    <a:endParaRPr lang="ko-KR" altLang="en-US" sz="1600" dirty="0"/>
                  </a:p>
                </p:txBody>
              </p:sp>
              <p:cxnSp>
                <p:nvCxnSpPr>
                  <p:cNvPr id="78" name="구부러진 연결선 77"/>
                  <p:cNvCxnSpPr/>
                  <p:nvPr/>
                </p:nvCxnSpPr>
                <p:spPr>
                  <a:xfrm>
                    <a:off x="1560096" y="1927267"/>
                    <a:ext cx="633480" cy="445493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구부러진 연결선 78"/>
                  <p:cNvCxnSpPr/>
                  <p:nvPr/>
                </p:nvCxnSpPr>
                <p:spPr>
                  <a:xfrm flipV="1">
                    <a:off x="1081585" y="1877458"/>
                    <a:ext cx="442175" cy="272555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구부러진 연결선 79"/>
                  <p:cNvCxnSpPr/>
                  <p:nvPr/>
                </p:nvCxnSpPr>
                <p:spPr>
                  <a:xfrm rot="10800000" flipV="1">
                    <a:off x="1560096" y="2390105"/>
                    <a:ext cx="633480" cy="445493"/>
                  </a:xfrm>
                  <a:prstGeom prst="curvedConnector3">
                    <a:avLst>
                      <a:gd name="adj1" fmla="val -46904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구부러진 연결선 80"/>
                  <p:cNvCxnSpPr/>
                  <p:nvPr/>
                </p:nvCxnSpPr>
                <p:spPr>
                  <a:xfrm rot="10800000">
                    <a:off x="1081586" y="2372761"/>
                    <a:ext cx="463211" cy="462839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그룹 67"/>
                <p:cNvGrpSpPr/>
                <p:nvPr/>
              </p:nvGrpSpPr>
              <p:grpSpPr>
                <a:xfrm>
                  <a:off x="1564432" y="4044436"/>
                  <a:ext cx="1199158" cy="1245155"/>
                  <a:chOff x="791695" y="1418214"/>
                  <a:chExt cx="1281152" cy="1330294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823088" y="1418214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1</a:t>
                    </a:r>
                    <a:endParaRPr lang="ko-KR" altLang="en-US" sz="1600" dirty="0"/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707310" y="1668463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2</a:t>
                    </a:r>
                    <a:endParaRPr lang="ko-KR" altLang="en-US" sz="1600" dirty="0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774367" y="2409954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3</a:t>
                    </a:r>
                    <a:endParaRPr lang="ko-KR" altLang="en-US" sz="1600" dirty="0"/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791695" y="2248779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4</a:t>
                    </a:r>
                    <a:endParaRPr lang="ko-KR" altLang="en-US" sz="1600" dirty="0"/>
                  </a:p>
                </p:txBody>
              </p:sp>
            </p:grpSp>
            <p:grpSp>
              <p:nvGrpSpPr>
                <p:cNvPr id="69" name="그룹 68"/>
                <p:cNvGrpSpPr/>
                <p:nvPr/>
              </p:nvGrpSpPr>
              <p:grpSpPr>
                <a:xfrm>
                  <a:off x="3539858" y="3847522"/>
                  <a:ext cx="2496585" cy="1948645"/>
                  <a:chOff x="3618549" y="3750811"/>
                  <a:chExt cx="2496585" cy="1948645"/>
                </a:xfrm>
              </p:grpSpPr>
              <p:pic>
                <p:nvPicPr>
                  <p:cNvPr id="70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07608" y="3750811"/>
                    <a:ext cx="2407526" cy="16041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18549" y="4324767"/>
                    <a:ext cx="178118" cy="1885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" name="직사각형 71"/>
                  <p:cNvSpPr/>
                  <p:nvPr/>
                </p:nvSpPr>
                <p:spPr>
                  <a:xfrm>
                    <a:off x="4886720" y="5360902"/>
                    <a:ext cx="25680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600" dirty="0"/>
                      <a:t>r</a:t>
                    </a:r>
                    <a:endParaRPr lang="ko-KR" altLang="en-US" sz="1600" dirty="0"/>
                  </a:p>
                </p:txBody>
              </p:sp>
            </p:grpSp>
          </p:grpSp>
        </p:grpSp>
      </p:grpSp>
      <p:grpSp>
        <p:nvGrpSpPr>
          <p:cNvPr id="82" name="그룹 81"/>
          <p:cNvGrpSpPr>
            <a:grpSpLocks noChangeAspect="1"/>
          </p:cNvGrpSpPr>
          <p:nvPr/>
        </p:nvGrpSpPr>
        <p:grpSpPr>
          <a:xfrm>
            <a:off x="199713" y="713374"/>
            <a:ext cx="3372368" cy="1876226"/>
            <a:chOff x="448428" y="3351379"/>
            <a:chExt cx="4760577" cy="3056225"/>
          </a:xfrm>
        </p:grpSpPr>
        <p:grpSp>
          <p:nvGrpSpPr>
            <p:cNvPr id="83" name="그룹 82"/>
            <p:cNvGrpSpPr>
              <a:grpSpLocks noChangeAspect="1"/>
            </p:cNvGrpSpPr>
            <p:nvPr/>
          </p:nvGrpSpPr>
          <p:grpSpPr>
            <a:xfrm>
              <a:off x="448428" y="3351379"/>
              <a:ext cx="4760577" cy="3056225"/>
              <a:chOff x="1059581" y="2000274"/>
              <a:chExt cx="6667500" cy="4280432"/>
            </a:xfrm>
          </p:grpSpPr>
          <p:grpSp>
            <p:nvGrpSpPr>
              <p:cNvPr id="85" name="그룹 18"/>
              <p:cNvGrpSpPr/>
              <p:nvPr/>
            </p:nvGrpSpPr>
            <p:grpSpPr>
              <a:xfrm>
                <a:off x="1059581" y="2000274"/>
                <a:ext cx="6667500" cy="4057645"/>
                <a:chOff x="1059581" y="2000274"/>
                <a:chExt cx="6667500" cy="4057645"/>
              </a:xfrm>
            </p:grpSpPr>
            <p:pic>
              <p:nvPicPr>
                <p:cNvPr id="88" name="Picture 8" descr="http://images.books24x7.com/bookimages/id_5642/fig11-10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059581" y="2000274"/>
                  <a:ext cx="6667500" cy="4057645"/>
                </a:xfrm>
                <a:prstGeom prst="rect">
                  <a:avLst/>
                </a:prstGeom>
                <a:noFill/>
              </p:spPr>
            </p:pic>
            <p:sp>
              <p:nvSpPr>
                <p:cNvPr id="89" name="직사각형 88"/>
                <p:cNvSpPr/>
                <p:nvPr/>
              </p:nvSpPr>
              <p:spPr>
                <a:xfrm>
                  <a:off x="2532019" y="2514599"/>
                  <a:ext cx="4170951" cy="2981424"/>
                </a:xfrm>
                <a:prstGeom prst="rect">
                  <a:avLst/>
                </a:prstGeom>
                <a:solidFill>
                  <a:schemeClr val="accent1">
                    <a:alpha val="3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b="1" dirty="0" smtClean="0">
                      <a:solidFill>
                        <a:schemeClr val="tx2"/>
                      </a:solidFill>
                    </a:rPr>
                    <a:t>delocalized</a:t>
                  </a:r>
                  <a:endParaRPr lang="ko-KR" altLang="en-US" sz="12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0" name="직사각형 89"/>
                <p:cNvSpPr/>
                <p:nvPr/>
              </p:nvSpPr>
              <p:spPr>
                <a:xfrm>
                  <a:off x="6657136" y="2493745"/>
                  <a:ext cx="831318" cy="2981425"/>
                </a:xfrm>
                <a:prstGeom prst="rect">
                  <a:avLst/>
                </a:prstGeom>
                <a:solidFill>
                  <a:srgbClr val="FF0000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en-US" altLang="ko-KR" sz="1200" b="1" dirty="0" smtClean="0">
                      <a:solidFill>
                        <a:srgbClr val="FF0000"/>
                      </a:solidFill>
                    </a:rPr>
                    <a:t>localized</a:t>
                  </a:r>
                  <a:endParaRPr lang="ko-KR" altLang="en-US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" name="직사각형 90"/>
                <p:cNvSpPr/>
                <p:nvPr/>
              </p:nvSpPr>
              <p:spPr>
                <a:xfrm>
                  <a:off x="1642713" y="2501766"/>
                  <a:ext cx="889308" cy="2981424"/>
                </a:xfrm>
                <a:prstGeom prst="rect">
                  <a:avLst/>
                </a:prstGeom>
                <a:solidFill>
                  <a:srgbClr val="FF0000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/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4072375" y="2050182"/>
                <a:ext cx="1002131" cy="631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/>
                  <a:t>DOS</a:t>
                </a:r>
                <a:endParaRPr lang="ko-KR" altLang="en-US" sz="12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6174294" y="5508327"/>
                    <a:ext cx="1314161" cy="7723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/>
                                  <a:sym typeface="Symbol"/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05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4294" y="5508327"/>
                    <a:ext cx="1314160" cy="560379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096634" y="5856121"/>
                  <a:ext cx="938307" cy="551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sz="1600" b="0" i="0" smtClean="0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/>
                                <a:sym typeface="Symbol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635" y="5856122"/>
                  <a:ext cx="938307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9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" y="706"/>
            <a:ext cx="996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Spectral Statistics and Localization :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Poisson .vs. Wigner-Dyson</a:t>
            </a:r>
            <a:endParaRPr lang="en-US" altLang="ko-KR" sz="14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59" name="그룹 58"/>
          <p:cNvGrpSpPr>
            <a:grpSpLocks noChangeAspect="1"/>
          </p:cNvGrpSpPr>
          <p:nvPr/>
        </p:nvGrpSpPr>
        <p:grpSpPr>
          <a:xfrm>
            <a:off x="306767" y="932416"/>
            <a:ext cx="3879749" cy="1799672"/>
            <a:chOff x="3802189" y="965179"/>
            <a:chExt cx="4849687" cy="2249590"/>
          </a:xfrm>
        </p:grpSpPr>
        <p:sp>
          <p:nvSpPr>
            <p:cNvPr id="8" name="TextBox 7"/>
            <p:cNvSpPr txBox="1"/>
            <p:nvPr/>
          </p:nvSpPr>
          <p:spPr>
            <a:xfrm>
              <a:off x="3819719" y="965179"/>
              <a:ext cx="3270047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Delocalized : Wigner-Dyson </a:t>
              </a:r>
              <a:endParaRPr lang="ko-KR" altLang="en-US" sz="1400" b="1" dirty="0"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9" name="그룹 8"/>
            <p:cNvGrpSpPr>
              <a:grpSpLocks noChangeAspect="1"/>
            </p:cNvGrpSpPr>
            <p:nvPr/>
          </p:nvGrpSpPr>
          <p:grpSpPr>
            <a:xfrm>
              <a:off x="3802189" y="1365289"/>
              <a:ext cx="2187831" cy="1688015"/>
              <a:chOff x="1508271" y="3671914"/>
              <a:chExt cx="2613227" cy="2016224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1529209" y="3671914"/>
                <a:ext cx="2592289" cy="2016224"/>
              </a:xfrm>
              <a:prstGeom prst="rect">
                <a:avLst/>
              </a:prstGeom>
              <a:solidFill>
                <a:schemeClr val="accent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22650" y="3718701"/>
                <a:ext cx="9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sample</a:t>
                </a:r>
                <a:endParaRPr lang="ko-KR" alt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45229" y="474127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e-</a:t>
                </a:r>
                <a:endParaRPr lang="ko-KR" altLang="en-US" dirty="0"/>
              </a:p>
            </p:txBody>
          </p:sp>
          <p:cxnSp>
            <p:nvCxnSpPr>
              <p:cNvPr id="23" name="구부러진 연결선 22"/>
              <p:cNvCxnSpPr/>
              <p:nvPr/>
            </p:nvCxnSpPr>
            <p:spPr>
              <a:xfrm flipV="1">
                <a:off x="2478638" y="3903367"/>
                <a:ext cx="1616191" cy="104163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구부러진 연결선 23"/>
              <p:cNvCxnSpPr>
                <a:endCxn id="22" idx="1"/>
              </p:cNvCxnSpPr>
              <p:nvPr/>
            </p:nvCxnSpPr>
            <p:spPr>
              <a:xfrm>
                <a:off x="1508271" y="4587165"/>
                <a:ext cx="636958" cy="338775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그룹 11"/>
            <p:cNvGrpSpPr/>
            <p:nvPr/>
          </p:nvGrpSpPr>
          <p:grpSpPr>
            <a:xfrm>
              <a:off x="6150028" y="1399878"/>
              <a:ext cx="2501848" cy="1814891"/>
              <a:chOff x="123521" y="2900119"/>
              <a:chExt cx="2501848" cy="1814891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22" y="2900119"/>
                <a:ext cx="2405047" cy="1600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직사각형 17"/>
              <p:cNvSpPr/>
              <p:nvPr/>
            </p:nvSpPr>
            <p:spPr>
              <a:xfrm>
                <a:off x="1311427" y="4376456"/>
                <a:ext cx="2568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/>
                  <a:t>r</a:t>
                </a:r>
                <a:endParaRPr lang="ko-KR" altLang="en-US" sz="1600" dirty="0"/>
              </a:p>
            </p:txBody>
          </p:sp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21" y="3523354"/>
                <a:ext cx="178118" cy="188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" name="그룹 1"/>
          <p:cNvGrpSpPr/>
          <p:nvPr/>
        </p:nvGrpSpPr>
        <p:grpSpPr>
          <a:xfrm>
            <a:off x="4666609" y="943896"/>
            <a:ext cx="3970618" cy="1966557"/>
            <a:chOff x="4666609" y="943896"/>
            <a:chExt cx="3970618" cy="1966557"/>
          </a:xfrm>
        </p:grpSpPr>
        <p:sp>
          <p:nvSpPr>
            <p:cNvPr id="38" name="직사각형 37"/>
            <p:cNvSpPr/>
            <p:nvPr/>
          </p:nvSpPr>
          <p:spPr>
            <a:xfrm>
              <a:off x="4680688" y="1298267"/>
              <a:ext cx="1764768" cy="1389882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0" name="그룹 59"/>
            <p:cNvGrpSpPr>
              <a:grpSpLocks noChangeAspect="1"/>
            </p:cNvGrpSpPr>
            <p:nvPr/>
          </p:nvGrpSpPr>
          <p:grpSpPr>
            <a:xfrm>
              <a:off x="4666609" y="943896"/>
              <a:ext cx="3970618" cy="1966557"/>
              <a:chOff x="4028172" y="3518926"/>
              <a:chExt cx="4963272" cy="24581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028172" y="3518926"/>
                <a:ext cx="2241159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Localized : Poisson</a:t>
                </a:r>
                <a:endParaRPr lang="ko-KR" altLang="en-US" sz="1000" b="1" dirty="0"/>
              </a:p>
            </p:txBody>
          </p:sp>
          <p:grpSp>
            <p:nvGrpSpPr>
              <p:cNvPr id="57" name="그룹 56"/>
              <p:cNvGrpSpPr/>
              <p:nvPr/>
            </p:nvGrpSpPr>
            <p:grpSpPr>
              <a:xfrm>
                <a:off x="4201941" y="3888258"/>
                <a:ext cx="4789503" cy="2088864"/>
                <a:chOff x="1246940" y="3707303"/>
                <a:chExt cx="4789503" cy="2088864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246940" y="3707303"/>
                  <a:ext cx="792519" cy="316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sample</a:t>
                  </a:r>
                  <a:endParaRPr lang="ko-KR" altLang="en-US" sz="1600" dirty="0"/>
                </a:p>
              </p:txBody>
            </p:sp>
            <p:grpSp>
              <p:nvGrpSpPr>
                <p:cNvPr id="43" name="그룹 42"/>
                <p:cNvGrpSpPr/>
                <p:nvPr/>
              </p:nvGrpSpPr>
              <p:grpSpPr>
                <a:xfrm>
                  <a:off x="1362604" y="4238991"/>
                  <a:ext cx="1267301" cy="851980"/>
                  <a:chOff x="768363" y="1877458"/>
                  <a:chExt cx="1425213" cy="958142"/>
                </a:xfrm>
              </p:grpSpPr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68363" y="2036651"/>
                    <a:ext cx="400244" cy="3563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e-</a:t>
                    </a:r>
                    <a:endParaRPr lang="ko-KR" altLang="en-US" sz="1600" dirty="0"/>
                  </a:p>
                </p:txBody>
              </p:sp>
              <p:cxnSp>
                <p:nvCxnSpPr>
                  <p:cNvPr id="51" name="구부러진 연결선 50"/>
                  <p:cNvCxnSpPr/>
                  <p:nvPr/>
                </p:nvCxnSpPr>
                <p:spPr>
                  <a:xfrm>
                    <a:off x="1560096" y="1927267"/>
                    <a:ext cx="633480" cy="445493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구부러진 연결선 51"/>
                  <p:cNvCxnSpPr/>
                  <p:nvPr/>
                </p:nvCxnSpPr>
                <p:spPr>
                  <a:xfrm flipV="1">
                    <a:off x="1081585" y="1877458"/>
                    <a:ext cx="442175" cy="272555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구부러진 연결선 52"/>
                  <p:cNvCxnSpPr/>
                  <p:nvPr/>
                </p:nvCxnSpPr>
                <p:spPr>
                  <a:xfrm rot="10800000" flipV="1">
                    <a:off x="1560096" y="2390105"/>
                    <a:ext cx="633480" cy="445493"/>
                  </a:xfrm>
                  <a:prstGeom prst="curvedConnector3">
                    <a:avLst>
                      <a:gd name="adj1" fmla="val -46904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구부러진 연결선 53"/>
                  <p:cNvCxnSpPr/>
                  <p:nvPr/>
                </p:nvCxnSpPr>
                <p:spPr>
                  <a:xfrm rot="10800000">
                    <a:off x="1081586" y="2372761"/>
                    <a:ext cx="463211" cy="462839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그룹 44"/>
                <p:cNvGrpSpPr/>
                <p:nvPr/>
              </p:nvGrpSpPr>
              <p:grpSpPr>
                <a:xfrm>
                  <a:off x="1564432" y="4044436"/>
                  <a:ext cx="1199158" cy="1245155"/>
                  <a:chOff x="791695" y="1418214"/>
                  <a:chExt cx="1281152" cy="1330294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823088" y="1418214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1</a:t>
                    </a:r>
                    <a:endParaRPr lang="ko-KR" altLang="en-US" sz="1600" dirty="0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707310" y="1668463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2</a:t>
                    </a:r>
                    <a:endParaRPr lang="ko-KR" altLang="en-US" sz="1600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774367" y="2409954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3</a:t>
                    </a:r>
                    <a:endParaRPr lang="ko-KR" altLang="en-US" sz="1600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91695" y="2248779"/>
                    <a:ext cx="2984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4</a:t>
                    </a:r>
                    <a:endParaRPr lang="ko-KR" altLang="en-US" sz="1600" dirty="0"/>
                  </a:p>
                </p:txBody>
              </p:sp>
            </p:grpSp>
            <p:grpSp>
              <p:nvGrpSpPr>
                <p:cNvPr id="5" name="그룹 4"/>
                <p:cNvGrpSpPr/>
                <p:nvPr/>
              </p:nvGrpSpPr>
              <p:grpSpPr>
                <a:xfrm>
                  <a:off x="3539858" y="3847522"/>
                  <a:ext cx="2496585" cy="1948645"/>
                  <a:chOff x="3618549" y="3750811"/>
                  <a:chExt cx="2496585" cy="1948645"/>
                </a:xfrm>
              </p:grpSpPr>
              <p:pic>
                <p:nvPicPr>
                  <p:cNvPr id="4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07608" y="3750811"/>
                    <a:ext cx="2407526" cy="16041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18549" y="4324767"/>
                    <a:ext cx="178118" cy="1885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6" name="직사각형 55"/>
                  <p:cNvSpPr/>
                  <p:nvPr/>
                </p:nvSpPr>
                <p:spPr>
                  <a:xfrm>
                    <a:off x="4886720" y="5360902"/>
                    <a:ext cx="25680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600" dirty="0"/>
                      <a:t>r</a:t>
                    </a:r>
                    <a:endParaRPr lang="ko-KR" altLang="en-US" sz="1600" dirty="0"/>
                  </a:p>
                </p:txBody>
              </p:sp>
            </p:grpSp>
          </p:grpSp>
        </p:grpSp>
      </p:grpSp>
      <p:grpSp>
        <p:nvGrpSpPr>
          <p:cNvPr id="62" name="그룹 61"/>
          <p:cNvGrpSpPr/>
          <p:nvPr/>
        </p:nvGrpSpPr>
        <p:grpSpPr>
          <a:xfrm>
            <a:off x="258035" y="3603336"/>
            <a:ext cx="6556676" cy="3178374"/>
            <a:chOff x="295861" y="3408092"/>
            <a:chExt cx="6556676" cy="31783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61" y="3408092"/>
              <a:ext cx="4987259" cy="299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898156" y="6217134"/>
                  <a:ext cx="195438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 :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𝑙𝑒𝑣𝑒𝑙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𝑠𝑝𝑎𝑐𝑖𝑛𝑔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156" y="6217134"/>
                  <a:ext cx="195438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직사각형 3"/>
          <p:cNvSpPr/>
          <p:nvPr/>
        </p:nvSpPr>
        <p:spPr>
          <a:xfrm>
            <a:off x="258034" y="3080587"/>
            <a:ext cx="7762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M</a:t>
            </a:r>
            <a:r>
              <a:rPr lang="en-US" altLang="ko-KR" sz="1200" b="1" dirty="0"/>
              <a:t>. L. Mehta, Random Matrices, 2nd edition (Academic, San Diego, 1991).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338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979" y="3143190"/>
            <a:ext cx="5094223" cy="325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13" y="2935412"/>
            <a:ext cx="3377363" cy="366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4529" y="77708"/>
            <a:ext cx="99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Metal-Insulator Transition in Diluted Magnetic Semiconductor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112076" y="682469"/>
            <a:ext cx="8404907" cy="2138028"/>
            <a:chOff x="112076" y="682469"/>
            <a:chExt cx="8404907" cy="2138028"/>
          </a:xfrm>
        </p:grpSpPr>
        <p:grpSp>
          <p:nvGrpSpPr>
            <p:cNvPr id="13" name="그룹 12"/>
            <p:cNvGrpSpPr/>
            <p:nvPr/>
          </p:nvGrpSpPr>
          <p:grpSpPr>
            <a:xfrm>
              <a:off x="112076" y="682469"/>
              <a:ext cx="8404907" cy="1799474"/>
              <a:chOff x="112076" y="682469"/>
              <a:chExt cx="7960769" cy="1220492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76" y="682469"/>
                <a:ext cx="7960769" cy="1220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직사각형 2"/>
              <p:cNvSpPr/>
              <p:nvPr/>
            </p:nvSpPr>
            <p:spPr>
              <a:xfrm>
                <a:off x="914836" y="914400"/>
                <a:ext cx="6374238" cy="875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" name="그룹 1"/>
            <p:cNvGrpSpPr>
              <a:grpSpLocks noChangeAspect="1"/>
            </p:cNvGrpSpPr>
            <p:nvPr/>
          </p:nvGrpSpPr>
          <p:grpSpPr>
            <a:xfrm>
              <a:off x="509713" y="844315"/>
              <a:ext cx="7474376" cy="1181872"/>
              <a:chOff x="738391" y="1147253"/>
              <a:chExt cx="7148555" cy="1130352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391" y="1147253"/>
                <a:ext cx="4237255" cy="1130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75646" y="1195582"/>
                <a:ext cx="2911300" cy="228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58029" y="2481943"/>
              <a:ext cx="47596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altLang="ko-KR" sz="16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Spatial variations of the LDOS at the Fermi level</a:t>
              </a:r>
              <a:endParaRPr lang="ko-KR" altLang="en-US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5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49999" y="6514"/>
            <a:ext cx="7424757" cy="962570"/>
            <a:chOff x="291830" y="110267"/>
            <a:chExt cx="6828817" cy="820758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0" y="110267"/>
              <a:ext cx="6828817" cy="82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856211" y="331516"/>
              <a:ext cx="5611091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>
            <a:grpSpLocks noChangeAspect="1"/>
          </p:cNvGrpSpPr>
          <p:nvPr/>
        </p:nvGrpSpPr>
        <p:grpSpPr>
          <a:xfrm>
            <a:off x="5652937" y="996197"/>
            <a:ext cx="3120950" cy="2013798"/>
            <a:chOff x="4736658" y="4390245"/>
            <a:chExt cx="3901188" cy="2517247"/>
          </a:xfrm>
        </p:grpSpPr>
        <p:grpSp>
          <p:nvGrpSpPr>
            <p:cNvPr id="18" name="그룹 17"/>
            <p:cNvGrpSpPr>
              <a:grpSpLocks noChangeAspect="1"/>
            </p:cNvGrpSpPr>
            <p:nvPr/>
          </p:nvGrpSpPr>
          <p:grpSpPr>
            <a:xfrm>
              <a:off x="4736658" y="4390245"/>
              <a:ext cx="3901188" cy="2517247"/>
              <a:chOff x="112076" y="682469"/>
              <a:chExt cx="7960769" cy="1220492"/>
            </a:xfrm>
          </p:grpSpPr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76" y="682469"/>
                <a:ext cx="7960769" cy="1220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직사각형 19"/>
              <p:cNvSpPr/>
              <p:nvPr/>
            </p:nvSpPr>
            <p:spPr>
              <a:xfrm>
                <a:off x="914836" y="914400"/>
                <a:ext cx="6374238" cy="789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/>
            <p:cNvGrpSpPr>
              <a:grpSpLocks noChangeAspect="1"/>
            </p:cNvGrpSpPr>
            <p:nvPr/>
          </p:nvGrpSpPr>
          <p:grpSpPr>
            <a:xfrm>
              <a:off x="4887734" y="4774533"/>
              <a:ext cx="3383280" cy="1672761"/>
              <a:chOff x="342900" y="2035698"/>
              <a:chExt cx="8458200" cy="4181903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1" y="2035698"/>
                <a:ext cx="7629524" cy="2305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" y="4207826"/>
                <a:ext cx="8458200" cy="2009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그룹 7"/>
          <p:cNvGrpSpPr/>
          <p:nvPr/>
        </p:nvGrpSpPr>
        <p:grpSpPr>
          <a:xfrm>
            <a:off x="340885" y="109924"/>
            <a:ext cx="6220538" cy="646331"/>
            <a:chOff x="436211" y="147070"/>
            <a:chExt cx="6220538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436211" y="230160"/>
              <a:ext cx="4618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Probability distribution function : 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839777" y="147070"/>
                  <a:ext cx="18169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ko-KR" sz="360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en-US" altLang="ko-KR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ko-KR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ko-KR" alt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altLang="ko-KR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777" y="147070"/>
                  <a:ext cx="1816972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그룹 9"/>
          <p:cNvGrpSpPr/>
          <p:nvPr/>
        </p:nvGrpSpPr>
        <p:grpSpPr>
          <a:xfrm>
            <a:off x="340885" y="3009995"/>
            <a:ext cx="8686383" cy="3848006"/>
            <a:chOff x="350613" y="3009995"/>
            <a:chExt cx="8462393" cy="3848006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3" y="3009995"/>
              <a:ext cx="8462393" cy="384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1126740" y="3968885"/>
              <a:ext cx="7088506" cy="177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201903" y="969084"/>
            <a:ext cx="3120950" cy="2013798"/>
            <a:chOff x="2201903" y="969084"/>
            <a:chExt cx="3120950" cy="2013798"/>
          </a:xfrm>
        </p:grpSpPr>
        <p:grpSp>
          <p:nvGrpSpPr>
            <p:cNvPr id="3" name="그룹 2"/>
            <p:cNvGrpSpPr>
              <a:grpSpLocks noChangeAspect="1"/>
            </p:cNvGrpSpPr>
            <p:nvPr/>
          </p:nvGrpSpPr>
          <p:grpSpPr>
            <a:xfrm>
              <a:off x="2201903" y="969084"/>
              <a:ext cx="3120950" cy="2013798"/>
              <a:chOff x="502897" y="4356355"/>
              <a:chExt cx="3901188" cy="2517247"/>
            </a:xfrm>
          </p:grpSpPr>
          <p:grpSp>
            <p:nvGrpSpPr>
              <p:cNvPr id="13" name="그룹 12"/>
              <p:cNvGrpSpPr>
                <a:grpSpLocks noChangeAspect="1"/>
              </p:cNvGrpSpPr>
              <p:nvPr/>
            </p:nvGrpSpPr>
            <p:grpSpPr>
              <a:xfrm>
                <a:off x="502897" y="4356355"/>
                <a:ext cx="3901188" cy="2517247"/>
                <a:chOff x="112076" y="682469"/>
                <a:chExt cx="7960769" cy="1220492"/>
              </a:xfrm>
            </p:grpSpPr>
            <p:pic>
              <p:nvPicPr>
                <p:cNvPr id="16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76" y="682469"/>
                  <a:ext cx="7960769" cy="1220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직사각형 16"/>
                <p:cNvSpPr/>
                <p:nvPr/>
              </p:nvSpPr>
              <p:spPr>
                <a:xfrm>
                  <a:off x="914836" y="914400"/>
                  <a:ext cx="6374238" cy="7894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" name="그룹 3"/>
              <p:cNvGrpSpPr>
                <a:grpSpLocks noChangeAspect="1"/>
              </p:cNvGrpSpPr>
              <p:nvPr/>
            </p:nvGrpSpPr>
            <p:grpSpPr>
              <a:xfrm>
                <a:off x="791788" y="4598830"/>
                <a:ext cx="3125376" cy="1864199"/>
                <a:chOff x="252411" y="274638"/>
                <a:chExt cx="8639175" cy="5153025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411" y="274638"/>
                  <a:ext cx="6143625" cy="2143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722" y="2417763"/>
                  <a:ext cx="2428875" cy="695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4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411" y="3113088"/>
                  <a:ext cx="8639175" cy="2314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>
                  <a:spLocks noChangeAspect="1"/>
                </p:cNvSpPr>
                <p:nvPr/>
              </p:nvSpPr>
              <p:spPr>
                <a:xfrm>
                  <a:off x="2406818" y="1153105"/>
                  <a:ext cx="2225161" cy="5956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0" i="1" smtClean="0">
                            <a:latin typeface="Cambria Math"/>
                          </a:rPr>
                          <m:t>≔</m:t>
                        </m:r>
                        <m:nary>
                          <m:naryPr>
                            <m:ctrlPr>
                              <a:rPr lang="en-US" altLang="ko-KR" sz="1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4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ko-KR" sz="1400" b="0" i="1" smtClean="0">
                                <a:latin typeface="Cambria Math"/>
                              </a:rPr>
                              <m:t>𝑜𝑥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ko-KR" sz="1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1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ko-KR" sz="1400" b="0" i="1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ko-KR" sz="1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1400" i="1">
                                        <a:latin typeface="Cambria Math"/>
                                      </a:rPr>
                                      <m:t>𝜓</m:t>
                                    </m:r>
                                    <m:r>
                                      <a:rPr lang="en-US" altLang="ko-KR" sz="1400" i="1">
                                        <a:latin typeface="Cambria Math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ko-KR" sz="1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  <m:r>
                                      <a:rPr lang="en-US" altLang="ko-KR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818" y="1153105"/>
                  <a:ext cx="2225161" cy="5956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그룹 13"/>
          <p:cNvGrpSpPr/>
          <p:nvPr/>
        </p:nvGrpSpPr>
        <p:grpSpPr>
          <a:xfrm>
            <a:off x="195972" y="1008623"/>
            <a:ext cx="1861536" cy="1840634"/>
            <a:chOff x="195972" y="747013"/>
            <a:chExt cx="1861536" cy="1840634"/>
          </a:xfrm>
        </p:grpSpPr>
        <p:pic>
          <p:nvPicPr>
            <p:cNvPr id="21" name="Picture 19">
              <a:extLst>
                <a:ext uri="{FF2B5EF4-FFF2-40B4-BE49-F238E27FC236}">
                  <a16:creationId xmlns:a16="http://schemas.microsoft.com/office/drawing/2014/main" xmlns="" id="{2AF52A10-0CA8-4374-B305-86536F87F6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l="12461" t="49018" r="65324" b="21661"/>
            <a:stretch/>
          </p:blipFill>
          <p:spPr bwMode="auto">
            <a:xfrm>
              <a:off x="195972" y="898465"/>
              <a:ext cx="1861536" cy="168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00176" y="1626779"/>
                  <a:ext cx="385762" cy="261610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5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ko-KR" sz="105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ko-KR" sz="105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76" y="1626779"/>
                  <a:ext cx="385762" cy="2616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0159" b="-232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66739" y="747013"/>
                  <a:ext cx="33813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39" y="747013"/>
                  <a:ext cx="338136" cy="2616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5227" y="3394953"/>
                <a:ext cx="1643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𝑐𝑙𝑒𝑎𝑛</m:t>
                    </m:r>
                    <m:r>
                      <a:rPr lang="en-US" altLang="ko-KR" b="0" i="1" smtClean="0">
                        <a:latin typeface="Cambria Math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</a:rPr>
                      <m:t>𝑙𝑖𝑚𝑖𝑡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27" y="3394953"/>
                <a:ext cx="1643399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2602" b="-213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4659" y="3952016"/>
                <a:ext cx="6448881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,</m:t>
                            </m:r>
                          </m:e>
                        </m:acc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ko-KR" dirty="0" smtClean="0"/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dirty="0" smtClean="0">
                        <a:latin typeface="Cambria Math"/>
                        <a:ea typeface="Cambria Math"/>
                      </a:rPr>
                      <m:t>Π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ko-KR" altLang="en-US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𝑒𝑥𝑝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dirty="0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r>
                                      <a:rPr lang="en-US" altLang="ko-KR" b="0" i="1" dirty="0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altLang="ko-KR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ko-KR" i="1" dirty="0" smtClean="0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</m:acc>
                    <m:d>
                      <m:dPr>
                        <m:ctrlPr>
                          <a:rPr lang="en-US" altLang="ko-K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b="0" i="1" dirty="0" smtClean="0">
                            <a:latin typeface="Cambria Math"/>
                          </a:rPr>
                          <m:t>𝛼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;</m:t>
                        </m:r>
                        <m:r>
                          <a:rPr lang="ko-KR" altLang="en-US" b="0" i="1" dirty="0" smtClean="0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</a:rPr>
                      <m:t>~</m:t>
                    </m:r>
                    <m:r>
                      <a:rPr lang="ko-KR" altLang="en-US" b="0" i="1" dirty="0" smtClean="0">
                        <a:latin typeface="Cambria Math"/>
                      </a:rPr>
                      <m:t>𝛿</m:t>
                    </m:r>
                    <m:r>
                      <a:rPr lang="en-US" altLang="ko-KR" b="0" i="1" dirty="0" smtClean="0">
                        <a:latin typeface="Cambria Math"/>
                      </a:rPr>
                      <m:t>(</m:t>
                    </m:r>
                    <m:r>
                      <a:rPr lang="ko-KR" altLang="en-US" b="0" i="1" dirty="0" smtClean="0">
                        <a:latin typeface="Cambria Math"/>
                      </a:rPr>
                      <m:t>𝛼</m:t>
                    </m:r>
                    <m:r>
                      <a:rPr lang="en-US" altLang="ko-KR" b="0" i="1" dirty="0" smtClean="0">
                        <a:latin typeface="Cambria Math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</a:rPr>
                      <m:t>𝑑</m:t>
                    </m:r>
                    <m:r>
                      <a:rPr lang="en-US" altLang="ko-K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59" y="3952016"/>
                <a:ext cx="6448881" cy="61401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5807" y="4749332"/>
                <a:ext cx="1577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𝑑𝑖𝑟𝑡𝑦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𝑐𝑎𝑠𝑒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07" y="4749332"/>
                <a:ext cx="1577098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2713" b="-213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73665" y="5310646"/>
                <a:ext cx="7462492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ko-KR" alt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ko-KR" dirty="0" smtClean="0"/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dirty="0" smtClean="0">
                        <a:latin typeface="Cambria Math"/>
                        <a:ea typeface="Cambria Math"/>
                      </a:rPr>
                      <m:t>Π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ko-KR" altLang="en-US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𝑒𝑥𝑝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ko-KR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0" dirty="0" smtClean="0">
                                            <a:latin typeface="Cambria Math"/>
                                            <a:ea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altLang="ko-KR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𝑃</m:t>
                                        </m:r>
                                      </m:e>
                                    </m:func>
                                    <m: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altLang="ko-KR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0" dirty="0" smtClean="0">
                                            <a:latin typeface="Cambria Math"/>
                                            <a:ea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ko-KR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</m:e>
                                    </m:func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ko-KR" altLang="en-US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ko-KR" i="1" dirty="0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</m:acc>
                    <m:d>
                      <m:dPr>
                        <m:ctrlPr>
                          <a:rPr lang="en-US" altLang="ko-K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i="1" dirty="0">
                            <a:latin typeface="Cambria Math"/>
                          </a:rPr>
                          <m:t>𝛼</m:t>
                        </m:r>
                        <m:r>
                          <a:rPr lang="en-US" altLang="ko-KR" i="1" dirty="0">
                            <a:latin typeface="Cambria Math"/>
                          </a:rPr>
                          <m:t>;</m:t>
                        </m:r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altLang="ko-KR" i="1" dirty="0">
                        <a:latin typeface="Cambria Math"/>
                      </a:rPr>
                      <m:t>~</m:t>
                    </m:r>
                    <m:r>
                      <a:rPr lang="en-US" altLang="ko-KR" i="1" dirty="0">
                        <a:latin typeface="Cambria Math"/>
                        <a:ea typeface="Cambria Math"/>
                      </a:rPr>
                      <m:t>𝑒𝑥𝑝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i="1" dirty="0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ko-KR" altLang="en-US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65" y="5310646"/>
                <a:ext cx="7462492" cy="61401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92932" y="41563"/>
            <a:ext cx="7424757" cy="964277"/>
            <a:chOff x="291830" y="110267"/>
            <a:chExt cx="6828817" cy="820758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0" y="110267"/>
              <a:ext cx="6828817" cy="82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856211" y="331516"/>
              <a:ext cx="5611091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7907" y="163168"/>
            <a:ext cx="4876095" cy="646331"/>
            <a:chOff x="160710" y="107982"/>
            <a:chExt cx="4876095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160710" y="169537"/>
              <a:ext cx="3741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</a:t>
              </a:r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ingularity spectrum : 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747413" y="107982"/>
                  <a:ext cx="12893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altLang="ko-KR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ko-KR" alt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ko-KR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413" y="107982"/>
                  <a:ext cx="1289392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그룹 2"/>
          <p:cNvGrpSpPr/>
          <p:nvPr/>
        </p:nvGrpSpPr>
        <p:grpSpPr>
          <a:xfrm>
            <a:off x="291829" y="3252924"/>
            <a:ext cx="6828817" cy="3847682"/>
            <a:chOff x="291829" y="2975387"/>
            <a:chExt cx="6828817" cy="4101085"/>
          </a:xfrm>
        </p:grpSpPr>
        <p:grpSp>
          <p:nvGrpSpPr>
            <p:cNvPr id="10" name="그룹 9"/>
            <p:cNvGrpSpPr/>
            <p:nvPr/>
          </p:nvGrpSpPr>
          <p:grpSpPr>
            <a:xfrm>
              <a:off x="291829" y="3156224"/>
              <a:ext cx="6828817" cy="3920248"/>
              <a:chOff x="3664435" y="1407301"/>
              <a:chExt cx="5148570" cy="5772392"/>
            </a:xfrm>
          </p:grpSpPr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4435" y="1407301"/>
                <a:ext cx="5148570" cy="5772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4280048" y="2962626"/>
                <a:ext cx="4242868" cy="1770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219426" y="2975387"/>
              <a:ext cx="165702" cy="40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000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637434" y="3378459"/>
              <a:ext cx="6022003" cy="3065291"/>
              <a:chOff x="3824963" y="1741617"/>
              <a:chExt cx="5294149" cy="30652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24963" y="1741617"/>
                    <a:ext cx="3450209" cy="7263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ko-KR" altLang="en-US" b="0" i="1" smtClean="0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</m:oMath>
                    </a14:m>
                    <a:r>
                      <a:rPr lang="en-US" altLang="ko-KR" dirty="0" smtClean="0"/>
                      <a:t>, 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ko-KR" i="1" dirty="0" smtClean="0">
                            <a:latin typeface="Cambria Math"/>
                            <a:ea typeface="Cambria Math"/>
                          </a:rPr>
                          <m:t>Π</m:t>
                        </m:r>
                        <m:d>
                          <m:dPr>
                            <m:ctrl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𝑒𝑥𝑝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altLang="ko-KR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i="0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ko-KR" b="0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</m:func>
                                        <m: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ko-KR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ko-KR" b="0" i="1" dirty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ko-KR" b="0" i="0" dirty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ko-KR" b="0" i="1" dirty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</m:func>
                                          </m:e>
                                        </m:ac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ko-KR" altLang="en-US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4963" y="1741617"/>
                    <a:ext cx="3450209" cy="72630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824963" y="2439757"/>
                    <a:ext cx="5225085" cy="7021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ko-KR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ko-KR" i="1" dirty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</m:acc>
                        <m:d>
                          <m:d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ko-KR" i="1" dirty="0">
                                <a:latin typeface="Cambria Math"/>
                              </a:rPr>
                              <m:t>;</m:t>
                            </m:r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US" altLang="ko-KR" i="1" dirty="0">
                            <a:latin typeface="Cambria Math"/>
                          </a:rPr>
                          <m:t>~</m:t>
                        </m:r>
                        <m:r>
                          <a:rPr lang="en-US" altLang="ko-KR" i="1" dirty="0">
                            <a:latin typeface="Cambria Math"/>
                            <a:ea typeface="Cambria Math"/>
                          </a:rPr>
                          <m:t>𝑒𝑥𝑝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ko-KR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ko-KR" altLang="en-US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ko-KR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ko-KR" altLang="en-US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ko-KR" altLang="en-US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b="0" i="0" dirty="0" smtClean="0">
                                    <a:latin typeface="Cambria Math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ko-KR" altLang="en-US" b="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func>
                          </m:e>
                        </m:d>
                        <m:r>
                          <a:rPr lang="en-US" altLang="ko-KR" b="0" i="0" dirty="0" smtClean="0">
                            <a:latin typeface="Cambria Math"/>
                            <a:ea typeface="Cambria Math"/>
                          </a:rPr>
                          <m:t>= 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ko-KR" alt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ko-KR" altLang="en-US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ko-KR" altLang="en-US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oMath>
                    </a14:m>
                    <a:r>
                      <a:rPr lang="en-US" altLang="ko-KR" dirty="0" smtClean="0"/>
                      <a:t> 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4963" y="2439757"/>
                    <a:ext cx="5225085" cy="70218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824963" y="3327428"/>
                    <a:ext cx="5294149" cy="626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i="1" dirty="0" smtClean="0">
                            <a:latin typeface="Cambria Math"/>
                            <a:ea typeface="Cambria Math"/>
                          </a:rPr>
                          <m:t>ℕ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altLang="ko-KR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ko-KR" i="1" dirty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</m:acc>
                        <m:d>
                          <m:d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ko-KR" i="1" dirty="0">
                                <a:latin typeface="Cambria Math"/>
                              </a:rPr>
                              <m:t>;</m:t>
                            </m:r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</m:d>
                      </m:oMath>
                    </a14:m>
                    <a:r>
                      <a:rPr lang="en-US" altLang="ko-KR" dirty="0" smtClean="0"/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16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ko-KR" sz="16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1600" b="0" i="1" dirty="0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ko-KR" sz="1600" b="0" i="1" dirty="0" smtClean="0">
                            <a:latin typeface="Cambria Math"/>
                          </a:rPr>
                          <m:t>  :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𝑇h𝑒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𝑛𝑢𝑚𝑏𝑒𝑟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𝑏𝑜𝑥𝑒𝑠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𝑤h𝑒𝑟𝑒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𝑠𝑐𝑎𝑙𝑒𝑠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 dirty="0" smtClean="0">
                            <a:latin typeface="Cambria Math"/>
                            <a:ea typeface="Cambria Math"/>
                          </a:rPr>
                          <m:t>𝑤𝑖𝑡h</m:t>
                        </m:r>
                        <m:sSup>
                          <m:sSupPr>
                            <m:ctrlPr>
                              <a:rPr lang="en-US" altLang="ko-KR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ko-KR" altLang="en-US" sz="1400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ko-KR" altLang="en-US" sz="1400" i="1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</m:oMath>
                    </a14:m>
                    <a:endParaRPr lang="ko-KR" altLang="en-US" sz="1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4963" y="3327428"/>
                    <a:ext cx="5294149" cy="62683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39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884827" y="3940965"/>
                    <a:ext cx="4245417" cy="865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i="1" dirty="0" smtClean="0">
                            <a:latin typeface="Cambria Math"/>
                            <a:ea typeface="Cambria Math"/>
                          </a:rPr>
                          <m:t>ℕ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ko-KR" i="1" dirty="0">
                            <a:latin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a14:m>
                    <a:r>
                      <a:rPr lang="en-US" altLang="ko-KR" b="0" i="1" dirty="0" smtClean="0">
                        <a:latin typeface="Cambria Math"/>
                        <a:ea typeface="Cambria Math"/>
                      </a:rPr>
                      <a:t>   </a:t>
                    </a:r>
                    <a14:m>
                      <m:oMath xmlns:m="http://schemas.openxmlformats.org/officeDocument/2006/math"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↔    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 dirty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i="1" dirty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i="1" dirty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altLang="ko-KR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ko-KR" alt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a14:m>
                    <a:endParaRPr lang="en-US" altLang="ko-KR" b="0" i="1" dirty="0" smtClean="0">
                      <a:latin typeface="Cambria Math"/>
                      <a:ea typeface="Cambria Math"/>
                    </a:endParaRPr>
                  </a:p>
                  <a:p>
                    <a:endParaRPr lang="en-US" altLang="ko-KR" i="1" dirty="0">
                      <a:latin typeface="Cambria Math"/>
                      <a:ea typeface="Cambria Math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4827" y="3940965"/>
                    <a:ext cx="4245417" cy="86594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6" y="1078398"/>
            <a:ext cx="4033170" cy="23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6" y="14549"/>
            <a:ext cx="9184215" cy="15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931666" y="278843"/>
            <a:ext cx="7473032" cy="90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289453" y="352057"/>
            <a:ext cx="9652569" cy="860030"/>
            <a:chOff x="65384" y="43194"/>
            <a:chExt cx="9867284" cy="943445"/>
          </a:xfrm>
        </p:grpSpPr>
        <p:grpSp>
          <p:nvGrpSpPr>
            <p:cNvPr id="4" name="그룹 3"/>
            <p:cNvGrpSpPr/>
            <p:nvPr/>
          </p:nvGrpSpPr>
          <p:grpSpPr>
            <a:xfrm>
              <a:off x="65384" y="43194"/>
              <a:ext cx="8471935" cy="611488"/>
              <a:chOff x="160710" y="80340"/>
              <a:chExt cx="8471935" cy="6114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60710" y="23016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60710" y="80340"/>
                    <a:ext cx="847193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𝑀𝑢𝑙𝑡𝑖𝑓𝑟𝑎𝑐𝑡𝑎𝑙𝑖𝑡𝑦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𝑠𝑐𝑎𝑙𝑒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𝑖𝑛𝑣𝑎𝑟𝑖𝑎𝑛𝑐𝑒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𝑡h𝑒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𝑑𝑖𝑠𝑡𝑟𝑖𝑏𝑢𝑡𝑖𝑜𝑛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𝑓𝑢𝑛𝑐𝑡𝑖𝑜𝑛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altLang="ko-KR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Π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ko-KR" altLang="en-US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10" y="80340"/>
                    <a:ext cx="8471935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68" r="-154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그룹 28"/>
            <p:cNvGrpSpPr/>
            <p:nvPr/>
          </p:nvGrpSpPr>
          <p:grpSpPr>
            <a:xfrm>
              <a:off x="415314" y="489152"/>
              <a:ext cx="9517354" cy="497487"/>
              <a:chOff x="-1488789" y="230163"/>
              <a:chExt cx="8126524" cy="4974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60710" y="23016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-1488789" y="322496"/>
                    <a:ext cx="8126524" cy="4051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 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𝑇h𝑒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𝑣𝑎𝑙𝑢𝑒𝑠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ko-KR" altLang="en-US" sz="1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𝑎𝑛𝑑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ko-KR" altLang="en-US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𝑎𝑟𝑒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𝑢𝑛𝑖𝑞𝑢𝑒𝑙𝑦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𝑑𝑒𝑓𝑖𝑛𝑒𝑑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𝑡h𝑒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𝑡h𝑒𝑟𝑚𝑜𝑑𝑦𝑛𝑎𝑚𝑖𝑐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𝑙𝑖𝑚𝑖𝑡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ko-KR" altLang="en-US" i="1">
                              <a:latin typeface="Cambria Math"/>
                            </a:rPr>
                            <m:t>∞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88789" y="322496"/>
                    <a:ext cx="8126524" cy="4051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80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2" y="2192274"/>
            <a:ext cx="5959585" cy="454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82057" y="1695388"/>
            <a:ext cx="601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A. Rodriguez, L. J. Vasquez, R. A. Roemer, Phys</a:t>
            </a:r>
            <a:r>
              <a:rPr lang="en-US" altLang="ko-KR" sz="1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Rev. Lett. 102, 106406-4 (2009)</a:t>
            </a:r>
            <a:endParaRPr lang="ko-KR" altLang="en-US" sz="12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55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5" y="39830"/>
            <a:ext cx="9184215" cy="15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931666" y="278843"/>
            <a:ext cx="7473032" cy="90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289453" y="352057"/>
            <a:ext cx="9652569" cy="860030"/>
            <a:chOff x="65384" y="43194"/>
            <a:chExt cx="9867284" cy="943445"/>
          </a:xfrm>
        </p:grpSpPr>
        <p:grpSp>
          <p:nvGrpSpPr>
            <p:cNvPr id="4" name="그룹 3"/>
            <p:cNvGrpSpPr/>
            <p:nvPr/>
          </p:nvGrpSpPr>
          <p:grpSpPr>
            <a:xfrm>
              <a:off x="65384" y="43194"/>
              <a:ext cx="8471935" cy="611488"/>
              <a:chOff x="160710" y="80340"/>
              <a:chExt cx="8471935" cy="6114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60710" y="23016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60710" y="80340"/>
                    <a:ext cx="847193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𝑀𝑢𝑙𝑡𝑖𝑓𝑟𝑎𝑐𝑡𝑎𝑙𝑖𝑡𝑦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𝑠𝑐𝑎𝑙𝑒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𝑖𝑛𝑣𝑎𝑟𝑖𝑎𝑛𝑐𝑒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𝑡h𝑒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𝑑𝑖𝑠𝑡𝑟𝑖𝑏𝑢𝑡𝑖𝑜𝑛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𝑓𝑢𝑛𝑐𝑡𝑖𝑜𝑛</m:t>
                          </m:r>
                          <m:r>
                            <a:rPr lang="en-US" altLang="ko-K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altLang="ko-KR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Π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ko-KR" altLang="en-US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altLang="ko-K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10" y="80340"/>
                    <a:ext cx="8471935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68" r="-154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그룹 28"/>
            <p:cNvGrpSpPr/>
            <p:nvPr/>
          </p:nvGrpSpPr>
          <p:grpSpPr>
            <a:xfrm>
              <a:off x="415314" y="489152"/>
              <a:ext cx="9517354" cy="497487"/>
              <a:chOff x="-1488789" y="230163"/>
              <a:chExt cx="8126524" cy="4974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60710" y="23016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-1488789" y="322496"/>
                    <a:ext cx="8126524" cy="4051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 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𝑇h𝑒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𝑣𝑎𝑙𝑢𝑒𝑠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ko-KR" altLang="en-US" sz="1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𝑎𝑛𝑑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ko-KR" altLang="en-US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𝑎𝑟𝑒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𝑢𝑛𝑖𝑞𝑢𝑒𝑙𝑦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𝑑𝑒𝑓𝑖𝑛𝑒𝑑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𝑡h𝑒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𝑡h𝑒𝑟𝑚𝑜𝑑𝑦𝑛𝑎𝑚𝑖𝑐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𝑙𝑖𝑚𝑖𝑡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altLang="ko-KR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ko-KR" altLang="en-US" i="1">
                              <a:latin typeface="Cambria Math"/>
                            </a:rPr>
                            <m:t>∞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88789" y="322496"/>
                    <a:ext cx="8126524" cy="4051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80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직사각형 2"/>
          <p:cNvSpPr/>
          <p:nvPr/>
        </p:nvSpPr>
        <p:spPr>
          <a:xfrm>
            <a:off x="4144568" y="1649699"/>
            <a:ext cx="4999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Hyun-Jung Lee </a:t>
            </a:r>
            <a:r>
              <a:rPr lang="en-US" altLang="ko-KR" sz="12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and </a:t>
            </a:r>
            <a:r>
              <a:rPr lang="en-US" altLang="ko-KR" sz="1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Ki-</a:t>
            </a:r>
            <a:r>
              <a:rPr lang="en-US" altLang="ko-KR" sz="1200" b="1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Seok</a:t>
            </a:r>
            <a:r>
              <a:rPr lang="en-US" altLang="ko-KR" sz="1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2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 Phys</a:t>
            </a:r>
            <a:r>
              <a:rPr lang="en-US" altLang="ko-KR" sz="1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Rev. B 97, </a:t>
            </a:r>
            <a:r>
              <a:rPr lang="en-US" altLang="ko-KR" sz="12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155105  (2018)</a:t>
            </a:r>
            <a:endParaRPr lang="en-US" altLang="ko-KR" sz="12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686" y="2261933"/>
            <a:ext cx="45929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ypical averaged IPR of the 3D Anderson model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" y="2708372"/>
            <a:ext cx="7435601" cy="41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1272</Words>
  <Application>Microsoft Office PowerPoint</Application>
  <PresentationFormat>화면 슬라이드 쇼(4:3)</PresentationFormat>
  <Paragraphs>148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금속-절연체 양자상전이에서 발견되는 프랙탈의 사례</dc:title>
  <dc:creator>Jung Lee Hyun-</dc:creator>
  <cp:lastModifiedBy>Jung Lee Hyun-</cp:lastModifiedBy>
  <cp:revision>288</cp:revision>
  <cp:lastPrinted>2017-11-14T17:55:45Z</cp:lastPrinted>
  <dcterms:created xsi:type="dcterms:W3CDTF">2017-11-13T06:13:00Z</dcterms:created>
  <dcterms:modified xsi:type="dcterms:W3CDTF">2018-09-17T07:43:50Z</dcterms:modified>
</cp:coreProperties>
</file>