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56" r:id="rId2"/>
    <p:sldId id="735" r:id="rId3"/>
    <p:sldId id="763" r:id="rId4"/>
    <p:sldId id="725" r:id="rId5"/>
    <p:sldId id="738" r:id="rId6"/>
    <p:sldId id="761" r:id="rId7"/>
    <p:sldId id="740" r:id="rId8"/>
    <p:sldId id="701" r:id="rId9"/>
    <p:sldId id="727" r:id="rId10"/>
    <p:sldId id="766" r:id="rId11"/>
    <p:sldId id="713" r:id="rId12"/>
    <p:sldId id="765" r:id="rId13"/>
    <p:sldId id="736" r:id="rId14"/>
    <p:sldId id="756" r:id="rId15"/>
    <p:sldId id="776" r:id="rId16"/>
    <p:sldId id="748" r:id="rId17"/>
    <p:sldId id="751" r:id="rId18"/>
    <p:sldId id="767" r:id="rId19"/>
    <p:sldId id="612" r:id="rId20"/>
    <p:sldId id="768" r:id="rId21"/>
    <p:sldId id="723" r:id="rId22"/>
    <p:sldId id="644" r:id="rId23"/>
    <p:sldId id="695" r:id="rId24"/>
    <p:sldId id="692" r:id="rId25"/>
    <p:sldId id="774" r:id="rId26"/>
    <p:sldId id="775" r:id="rId27"/>
    <p:sldId id="749" r:id="rId28"/>
    <p:sldId id="704" r:id="rId29"/>
    <p:sldId id="720" r:id="rId30"/>
    <p:sldId id="717" r:id="rId31"/>
    <p:sldId id="759" r:id="rId32"/>
    <p:sldId id="758" r:id="rId33"/>
    <p:sldId id="711" r:id="rId34"/>
    <p:sldId id="657" r:id="rId35"/>
    <p:sldId id="754" r:id="rId36"/>
    <p:sldId id="764" r:id="rId37"/>
    <p:sldId id="730" r:id="rId38"/>
    <p:sldId id="680" r:id="rId39"/>
    <p:sldId id="620" r:id="rId40"/>
    <p:sldId id="724" r:id="rId41"/>
    <p:sldId id="731" r:id="rId42"/>
    <p:sldId id="662" r:id="rId43"/>
    <p:sldId id="703" r:id="rId44"/>
    <p:sldId id="638" r:id="rId45"/>
    <p:sldId id="733" r:id="rId46"/>
    <p:sldId id="596" r:id="rId47"/>
  </p:sldIdLst>
  <p:sldSz cx="9144000" cy="6858000" type="screen4x3"/>
  <p:notesSz cx="9866313" cy="673576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 hashi" initials="hh"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0BFB"/>
    <a:srgbClr val="0000FF"/>
    <a:srgbClr val="FF6600"/>
    <a:srgbClr val="FF66CC"/>
    <a:srgbClr val="6666FF"/>
    <a:srgbClr val="FF0066"/>
    <a:srgbClr val="07D6FF"/>
    <a:srgbClr val="D9D9D9"/>
    <a:srgbClr val="600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6323" autoAdjust="0"/>
  </p:normalViewPr>
  <p:slideViewPr>
    <p:cSldViewPr>
      <p:cViewPr varScale="1">
        <p:scale>
          <a:sx n="113" d="100"/>
          <a:sy n="113" d="100"/>
        </p:scale>
        <p:origin x="696" y="8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rgbClr val="0000FF"/>
              </a:solidFill>
              <a:round/>
            </a:ln>
            <a:effectLst/>
          </c:spPr>
          <c:marker>
            <c:symbol val="none"/>
          </c:marker>
          <c:xVal>
            <c:numRef>
              <c:f>'04c'!$A$7:$A$513</c:f>
              <c:numCache>
                <c:formatCode>0.00E+00</c:formatCode>
                <c:ptCount val="507"/>
                <c:pt idx="0">
                  <c:v>-0.23899999999999988</c:v>
                </c:pt>
                <c:pt idx="1">
                  <c:v>-0.22609999999999975</c:v>
                </c:pt>
                <c:pt idx="2">
                  <c:v>-0.21330000000000027</c:v>
                </c:pt>
                <c:pt idx="3">
                  <c:v>-0.2004999999999999</c:v>
                </c:pt>
                <c:pt idx="4">
                  <c:v>-0.18759999999999977</c:v>
                </c:pt>
                <c:pt idx="5">
                  <c:v>-0.17480000000000029</c:v>
                </c:pt>
                <c:pt idx="6">
                  <c:v>-0.16199999999999992</c:v>
                </c:pt>
                <c:pt idx="7">
                  <c:v>-0.1492</c:v>
                </c:pt>
                <c:pt idx="8">
                  <c:v>-0.13630000000000031</c:v>
                </c:pt>
                <c:pt idx="9">
                  <c:v>-0.12349999999999994</c:v>
                </c:pt>
                <c:pt idx="10">
                  <c:v>-0.11070000000000002</c:v>
                </c:pt>
                <c:pt idx="11">
                  <c:v>-9.7800000000000331E-2</c:v>
                </c:pt>
                <c:pt idx="12">
                  <c:v>-8.4999999999999964E-2</c:v>
                </c:pt>
                <c:pt idx="13">
                  <c:v>-7.2200000000000042E-2</c:v>
                </c:pt>
                <c:pt idx="14">
                  <c:v>-5.9400000000000119E-2</c:v>
                </c:pt>
                <c:pt idx="15">
                  <c:v>-4.6499999999999986E-2</c:v>
                </c:pt>
                <c:pt idx="16">
                  <c:v>-3.3700000000000063E-2</c:v>
                </c:pt>
                <c:pt idx="17">
                  <c:v>-2.0900000000000141E-2</c:v>
                </c:pt>
                <c:pt idx="18">
                  <c:v>-8.099999999999774E-3</c:v>
                </c:pt>
                <c:pt idx="19">
                  <c:v>4.7999999999999154E-3</c:v>
                </c:pt>
                <c:pt idx="20">
                  <c:v>1.7599999999999838E-2</c:v>
                </c:pt>
                <c:pt idx="21">
                  <c:v>3.0400000000000205E-2</c:v>
                </c:pt>
                <c:pt idx="22">
                  <c:v>4.3300000000000338E-2</c:v>
                </c:pt>
                <c:pt idx="23">
                  <c:v>5.6099999999999817E-2</c:v>
                </c:pt>
                <c:pt idx="24">
                  <c:v>6.8900000000000183E-2</c:v>
                </c:pt>
                <c:pt idx="25">
                  <c:v>8.1699999999999662E-2</c:v>
                </c:pt>
                <c:pt idx="26">
                  <c:v>9.4599999999999795E-2</c:v>
                </c:pt>
                <c:pt idx="27">
                  <c:v>0.10740000000000016</c:v>
                </c:pt>
                <c:pt idx="28">
                  <c:v>0.12019999999999964</c:v>
                </c:pt>
                <c:pt idx="29">
                  <c:v>0.13309999999999977</c:v>
                </c:pt>
                <c:pt idx="30">
                  <c:v>0.14590000000000014</c:v>
                </c:pt>
                <c:pt idx="31">
                  <c:v>0.15869999999999962</c:v>
                </c:pt>
                <c:pt idx="32">
                  <c:v>0.17149999999999999</c:v>
                </c:pt>
                <c:pt idx="33">
                  <c:v>0.18440000000000012</c:v>
                </c:pt>
                <c:pt idx="34">
                  <c:v>0.1971999999999996</c:v>
                </c:pt>
                <c:pt idx="35">
                  <c:v>0.20999999999999996</c:v>
                </c:pt>
                <c:pt idx="36">
                  <c:v>0.2229000000000001</c:v>
                </c:pt>
                <c:pt idx="37">
                  <c:v>0.23569999999999958</c:v>
                </c:pt>
                <c:pt idx="38">
                  <c:v>0.24849999999999994</c:v>
                </c:pt>
                <c:pt idx="39">
                  <c:v>0.26130000000000031</c:v>
                </c:pt>
                <c:pt idx="40">
                  <c:v>0.27419999999999956</c:v>
                </c:pt>
                <c:pt idx="41">
                  <c:v>0.28699999999999992</c:v>
                </c:pt>
                <c:pt idx="42">
                  <c:v>0.29980000000000029</c:v>
                </c:pt>
                <c:pt idx="43">
                  <c:v>0.31259999999999977</c:v>
                </c:pt>
                <c:pt idx="44">
                  <c:v>0.3254999999999999</c:v>
                </c:pt>
                <c:pt idx="45">
                  <c:v>0.33830000000000027</c:v>
                </c:pt>
                <c:pt idx="46">
                  <c:v>0.35109999999999975</c:v>
                </c:pt>
                <c:pt idx="47">
                  <c:v>0.36399999999999988</c:v>
                </c:pt>
                <c:pt idx="48">
                  <c:v>0.37680000000000025</c:v>
                </c:pt>
                <c:pt idx="49">
                  <c:v>0.38959999999999972</c:v>
                </c:pt>
                <c:pt idx="50">
                  <c:v>0.40240000000000009</c:v>
                </c:pt>
                <c:pt idx="51">
                  <c:v>0.41530000000000022</c:v>
                </c:pt>
                <c:pt idx="52">
                  <c:v>0.4280999999999997</c:v>
                </c:pt>
                <c:pt idx="53">
                  <c:v>0.44090000000000007</c:v>
                </c:pt>
                <c:pt idx="54">
                  <c:v>0.4538000000000002</c:v>
                </c:pt>
                <c:pt idx="55">
                  <c:v>0.46659999999999968</c:v>
                </c:pt>
                <c:pt idx="56">
                  <c:v>0.47940000000000005</c:v>
                </c:pt>
                <c:pt idx="57">
                  <c:v>0.49219999999999997</c:v>
                </c:pt>
                <c:pt idx="58">
                  <c:v>0.50509999999999966</c:v>
                </c:pt>
                <c:pt idx="59">
                  <c:v>0.51790000000000003</c:v>
                </c:pt>
                <c:pt idx="60">
                  <c:v>0.53069999999999995</c:v>
                </c:pt>
                <c:pt idx="61">
                  <c:v>0.54349999999999987</c:v>
                </c:pt>
                <c:pt idx="62">
                  <c:v>0.55640000000000001</c:v>
                </c:pt>
                <c:pt idx="63">
                  <c:v>0.56919999999999993</c:v>
                </c:pt>
                <c:pt idx="64">
                  <c:v>0.58199999999999985</c:v>
                </c:pt>
                <c:pt idx="65">
                  <c:v>0.59489999999999998</c:v>
                </c:pt>
                <c:pt idx="66">
                  <c:v>0.60769999999999991</c:v>
                </c:pt>
                <c:pt idx="67">
                  <c:v>0.62049999999999983</c:v>
                </c:pt>
                <c:pt idx="68">
                  <c:v>0.6333000000000002</c:v>
                </c:pt>
                <c:pt idx="69">
                  <c:v>0.64619999999999989</c:v>
                </c:pt>
                <c:pt idx="70">
                  <c:v>0.65899999999999981</c:v>
                </c:pt>
                <c:pt idx="71">
                  <c:v>0.67180000000000017</c:v>
                </c:pt>
                <c:pt idx="72">
                  <c:v>0.68469999999999986</c:v>
                </c:pt>
                <c:pt idx="73">
                  <c:v>0.69749999999999979</c:v>
                </c:pt>
                <c:pt idx="74">
                  <c:v>0.71030000000000015</c:v>
                </c:pt>
                <c:pt idx="75">
                  <c:v>0.72310000000000008</c:v>
                </c:pt>
                <c:pt idx="76">
                  <c:v>0.73599999999999977</c:v>
                </c:pt>
                <c:pt idx="77">
                  <c:v>0.74880000000000013</c:v>
                </c:pt>
                <c:pt idx="78">
                  <c:v>0.76160000000000005</c:v>
                </c:pt>
                <c:pt idx="79">
                  <c:v>0.77439999999999998</c:v>
                </c:pt>
                <c:pt idx="80">
                  <c:v>0.78730000000000011</c:v>
                </c:pt>
                <c:pt idx="81">
                  <c:v>0.80010000000000003</c:v>
                </c:pt>
                <c:pt idx="82">
                  <c:v>0.81289999999999996</c:v>
                </c:pt>
                <c:pt idx="83">
                  <c:v>0.82580000000000009</c:v>
                </c:pt>
                <c:pt idx="84">
                  <c:v>0.83860000000000001</c:v>
                </c:pt>
                <c:pt idx="85">
                  <c:v>0.85139999999999993</c:v>
                </c:pt>
                <c:pt idx="86">
                  <c:v>0.86419999999999986</c:v>
                </c:pt>
                <c:pt idx="87">
                  <c:v>0.87709999999999999</c:v>
                </c:pt>
                <c:pt idx="88">
                  <c:v>0.88989999999999991</c:v>
                </c:pt>
                <c:pt idx="89">
                  <c:v>0.90269999999999984</c:v>
                </c:pt>
                <c:pt idx="90">
                  <c:v>0.91559999999999997</c:v>
                </c:pt>
                <c:pt idx="91">
                  <c:v>0.92839999999999989</c:v>
                </c:pt>
                <c:pt idx="92">
                  <c:v>0.94119999999999981</c:v>
                </c:pt>
                <c:pt idx="93">
                  <c:v>0.95399999999999974</c:v>
                </c:pt>
                <c:pt idx="94">
                  <c:v>0.96689999999999987</c:v>
                </c:pt>
                <c:pt idx="95">
                  <c:v>0.97969999999999979</c:v>
                </c:pt>
                <c:pt idx="96">
                  <c:v>0.99250000000000016</c:v>
                </c:pt>
                <c:pt idx="97">
                  <c:v>1.0053999999999998</c:v>
                </c:pt>
                <c:pt idx="98">
                  <c:v>1.0182</c:v>
                </c:pt>
                <c:pt idx="99">
                  <c:v>1.0309999999999999</c:v>
                </c:pt>
                <c:pt idx="100">
                  <c:v>1.0437999999999998</c:v>
                </c:pt>
                <c:pt idx="101">
                  <c:v>1.0567</c:v>
                </c:pt>
                <c:pt idx="102">
                  <c:v>1.0694999999999999</c:v>
                </c:pt>
                <c:pt idx="103">
                  <c:v>1.0822999999999998</c:v>
                </c:pt>
                <c:pt idx="104">
                  <c:v>1.0951</c:v>
                </c:pt>
                <c:pt idx="105">
                  <c:v>1.1079999999999999</c:v>
                </c:pt>
                <c:pt idx="106">
                  <c:v>1.1207999999999998</c:v>
                </c:pt>
                <c:pt idx="107">
                  <c:v>1.1335999999999999</c:v>
                </c:pt>
                <c:pt idx="108">
                  <c:v>1.1464999999999999</c:v>
                </c:pt>
                <c:pt idx="109">
                  <c:v>1.1593</c:v>
                </c:pt>
                <c:pt idx="110">
                  <c:v>1.1720999999999999</c:v>
                </c:pt>
                <c:pt idx="111">
                  <c:v>1.1849000000000001</c:v>
                </c:pt>
                <c:pt idx="112">
                  <c:v>1.1978</c:v>
                </c:pt>
                <c:pt idx="113">
                  <c:v>1.2105999999999999</c:v>
                </c:pt>
                <c:pt idx="114">
                  <c:v>1.2234</c:v>
                </c:pt>
                <c:pt idx="115">
                  <c:v>1.2363</c:v>
                </c:pt>
                <c:pt idx="116">
                  <c:v>1.2490999999999999</c:v>
                </c:pt>
                <c:pt idx="117">
                  <c:v>1.2619</c:v>
                </c:pt>
                <c:pt idx="118">
                  <c:v>1.2746999999999999</c:v>
                </c:pt>
                <c:pt idx="119">
                  <c:v>1.2875999999999999</c:v>
                </c:pt>
                <c:pt idx="120">
                  <c:v>1.3004</c:v>
                </c:pt>
                <c:pt idx="121">
                  <c:v>1.3131999999999999</c:v>
                </c:pt>
                <c:pt idx="122">
                  <c:v>1.3259999999999998</c:v>
                </c:pt>
                <c:pt idx="123">
                  <c:v>1.3389</c:v>
                </c:pt>
                <c:pt idx="124">
                  <c:v>1.3516999999999999</c:v>
                </c:pt>
                <c:pt idx="125">
                  <c:v>1.3645</c:v>
                </c:pt>
                <c:pt idx="126">
                  <c:v>1.3774</c:v>
                </c:pt>
                <c:pt idx="127">
                  <c:v>1.3902000000000001</c:v>
                </c:pt>
                <c:pt idx="128">
                  <c:v>1.403</c:v>
                </c:pt>
                <c:pt idx="129">
                  <c:v>1.4157999999999999</c:v>
                </c:pt>
                <c:pt idx="130">
                  <c:v>1.4287000000000001</c:v>
                </c:pt>
                <c:pt idx="131">
                  <c:v>1.4415</c:v>
                </c:pt>
                <c:pt idx="132">
                  <c:v>1.4542999999999999</c:v>
                </c:pt>
                <c:pt idx="133">
                  <c:v>1.4672000000000001</c:v>
                </c:pt>
                <c:pt idx="134">
                  <c:v>1.48</c:v>
                </c:pt>
                <c:pt idx="135">
                  <c:v>1.4927999999999999</c:v>
                </c:pt>
                <c:pt idx="136">
                  <c:v>1.5055999999999998</c:v>
                </c:pt>
                <c:pt idx="137">
                  <c:v>1.5185</c:v>
                </c:pt>
                <c:pt idx="138">
                  <c:v>1.5312999999999999</c:v>
                </c:pt>
                <c:pt idx="139">
                  <c:v>1.5440999999999998</c:v>
                </c:pt>
                <c:pt idx="140">
                  <c:v>1.5569</c:v>
                </c:pt>
                <c:pt idx="141">
                  <c:v>1.5697999999999999</c:v>
                </c:pt>
                <c:pt idx="142">
                  <c:v>1.5825999999999998</c:v>
                </c:pt>
                <c:pt idx="143">
                  <c:v>1.5954000000000002</c:v>
                </c:pt>
                <c:pt idx="144">
                  <c:v>1.6082999999999998</c:v>
                </c:pt>
                <c:pt idx="145">
                  <c:v>1.6210999999999998</c:v>
                </c:pt>
                <c:pt idx="146">
                  <c:v>1.6339000000000001</c:v>
                </c:pt>
                <c:pt idx="147">
                  <c:v>1.6467000000000001</c:v>
                </c:pt>
                <c:pt idx="148">
                  <c:v>1.6596</c:v>
                </c:pt>
                <c:pt idx="149">
                  <c:v>1.6724000000000001</c:v>
                </c:pt>
                <c:pt idx="150">
                  <c:v>1.6852</c:v>
                </c:pt>
                <c:pt idx="151">
                  <c:v>1.6980999999999999</c:v>
                </c:pt>
                <c:pt idx="152">
                  <c:v>1.7109000000000001</c:v>
                </c:pt>
                <c:pt idx="153">
                  <c:v>1.7237</c:v>
                </c:pt>
                <c:pt idx="154">
                  <c:v>1.7364999999999999</c:v>
                </c:pt>
                <c:pt idx="155">
                  <c:v>1.7494000000000001</c:v>
                </c:pt>
                <c:pt idx="156">
                  <c:v>1.7622</c:v>
                </c:pt>
                <c:pt idx="157">
                  <c:v>1.7749999999999999</c:v>
                </c:pt>
                <c:pt idx="158">
                  <c:v>1.7879</c:v>
                </c:pt>
                <c:pt idx="159">
                  <c:v>1.8007</c:v>
                </c:pt>
                <c:pt idx="160">
                  <c:v>1.8134999999999999</c:v>
                </c:pt>
                <c:pt idx="161">
                  <c:v>1.8262999999999998</c:v>
                </c:pt>
                <c:pt idx="162">
                  <c:v>1.8391999999999999</c:v>
                </c:pt>
                <c:pt idx="163">
                  <c:v>1.8519999999999999</c:v>
                </c:pt>
                <c:pt idx="164">
                  <c:v>1.8648</c:v>
                </c:pt>
                <c:pt idx="165">
                  <c:v>1.8775999999999999</c:v>
                </c:pt>
                <c:pt idx="166">
                  <c:v>1.8904999999999998</c:v>
                </c:pt>
                <c:pt idx="167">
                  <c:v>1.9033</c:v>
                </c:pt>
                <c:pt idx="168">
                  <c:v>1.9160999999999999</c:v>
                </c:pt>
                <c:pt idx="169">
                  <c:v>1.929</c:v>
                </c:pt>
                <c:pt idx="170">
                  <c:v>1.9418</c:v>
                </c:pt>
                <c:pt idx="171">
                  <c:v>1.9545999999999999</c:v>
                </c:pt>
                <c:pt idx="172">
                  <c:v>1.9674</c:v>
                </c:pt>
                <c:pt idx="173">
                  <c:v>1.9802999999999999</c:v>
                </c:pt>
                <c:pt idx="174">
                  <c:v>1.9930999999999999</c:v>
                </c:pt>
                <c:pt idx="175">
                  <c:v>2.0059</c:v>
                </c:pt>
                <c:pt idx="176">
                  <c:v>2.0187499999999998</c:v>
                </c:pt>
                <c:pt idx="177">
                  <c:v>2.0315799999999999</c:v>
                </c:pt>
                <c:pt idx="178">
                  <c:v>2.0444100000000001</c:v>
                </c:pt>
                <c:pt idx="179">
                  <c:v>2.0572400000000002</c:v>
                </c:pt>
                <c:pt idx="180">
                  <c:v>2.0700599999999998</c:v>
                </c:pt>
                <c:pt idx="181">
                  <c:v>2.0828899999999999</c:v>
                </c:pt>
                <c:pt idx="182">
                  <c:v>2.09572</c:v>
                </c:pt>
                <c:pt idx="183">
                  <c:v>2.1085500000000001</c:v>
                </c:pt>
                <c:pt idx="184">
                  <c:v>2.1213799999999998</c:v>
                </c:pt>
                <c:pt idx="185">
                  <c:v>2.1341999999999999</c:v>
                </c:pt>
                <c:pt idx="186">
                  <c:v>2.14703</c:v>
                </c:pt>
                <c:pt idx="187">
                  <c:v>2.1598600000000001</c:v>
                </c:pt>
                <c:pt idx="188">
                  <c:v>2.1726900000000002</c:v>
                </c:pt>
                <c:pt idx="189">
                  <c:v>2.1855199999999999</c:v>
                </c:pt>
                <c:pt idx="190">
                  <c:v>2.19834</c:v>
                </c:pt>
                <c:pt idx="191">
                  <c:v>2.2111700000000001</c:v>
                </c:pt>
                <c:pt idx="192">
                  <c:v>2.2240000000000002</c:v>
                </c:pt>
                <c:pt idx="193">
                  <c:v>2.2368299999999999</c:v>
                </c:pt>
                <c:pt idx="194">
                  <c:v>2.24966</c:v>
                </c:pt>
                <c:pt idx="195">
                  <c:v>2.26248</c:v>
                </c:pt>
                <c:pt idx="196">
                  <c:v>2.2753100000000002</c:v>
                </c:pt>
                <c:pt idx="197">
                  <c:v>2.2881399999999998</c:v>
                </c:pt>
                <c:pt idx="198">
                  <c:v>2.30097</c:v>
                </c:pt>
                <c:pt idx="199">
                  <c:v>2.31379</c:v>
                </c:pt>
                <c:pt idx="200">
                  <c:v>2.3266200000000001</c:v>
                </c:pt>
                <c:pt idx="201">
                  <c:v>2.3394500000000003</c:v>
                </c:pt>
                <c:pt idx="202">
                  <c:v>2.3522799999999999</c:v>
                </c:pt>
                <c:pt idx="203">
                  <c:v>2.36511</c:v>
                </c:pt>
                <c:pt idx="204">
                  <c:v>2.3779300000000001</c:v>
                </c:pt>
                <c:pt idx="205">
                  <c:v>2.3907600000000002</c:v>
                </c:pt>
                <c:pt idx="206">
                  <c:v>2.4035899999999999</c:v>
                </c:pt>
                <c:pt idx="207">
                  <c:v>2.41642</c:v>
                </c:pt>
                <c:pt idx="208">
                  <c:v>2.4292499999999997</c:v>
                </c:pt>
                <c:pt idx="209">
                  <c:v>2.4420700000000002</c:v>
                </c:pt>
                <c:pt idx="210">
                  <c:v>2.4548999999999999</c:v>
                </c:pt>
                <c:pt idx="211">
                  <c:v>2.46773</c:v>
                </c:pt>
                <c:pt idx="212">
                  <c:v>2.4805599999999997</c:v>
                </c:pt>
                <c:pt idx="213">
                  <c:v>2.4933800000000002</c:v>
                </c:pt>
                <c:pt idx="214">
                  <c:v>2.5062099999999998</c:v>
                </c:pt>
                <c:pt idx="215">
                  <c:v>2.5190399999999999</c:v>
                </c:pt>
                <c:pt idx="216">
                  <c:v>2.5318700000000001</c:v>
                </c:pt>
                <c:pt idx="217">
                  <c:v>2.5446999999999997</c:v>
                </c:pt>
                <c:pt idx="218">
                  <c:v>2.5575199999999998</c:v>
                </c:pt>
                <c:pt idx="219">
                  <c:v>2.5703499999999999</c:v>
                </c:pt>
                <c:pt idx="220">
                  <c:v>2.58318</c:v>
                </c:pt>
                <c:pt idx="221">
                  <c:v>2.5960099999999997</c:v>
                </c:pt>
                <c:pt idx="222">
                  <c:v>2.6088399999999998</c:v>
                </c:pt>
                <c:pt idx="223">
                  <c:v>2.6216599999999999</c:v>
                </c:pt>
                <c:pt idx="224">
                  <c:v>2.63449</c:v>
                </c:pt>
                <c:pt idx="225">
                  <c:v>2.6473200000000001</c:v>
                </c:pt>
                <c:pt idx="226">
                  <c:v>2.6601499999999998</c:v>
                </c:pt>
                <c:pt idx="227">
                  <c:v>2.6729799999999999</c:v>
                </c:pt>
                <c:pt idx="228">
                  <c:v>2.6858</c:v>
                </c:pt>
                <c:pt idx="229">
                  <c:v>2.6986300000000001</c:v>
                </c:pt>
                <c:pt idx="230">
                  <c:v>2.7114599999999998</c:v>
                </c:pt>
                <c:pt idx="231">
                  <c:v>2.7242899999999999</c:v>
                </c:pt>
                <c:pt idx="232">
                  <c:v>2.7371099999999999</c:v>
                </c:pt>
                <c:pt idx="233">
                  <c:v>2.7499400000000001</c:v>
                </c:pt>
                <c:pt idx="234">
                  <c:v>2.7627699999999997</c:v>
                </c:pt>
                <c:pt idx="235">
                  <c:v>2.7755999999999998</c:v>
                </c:pt>
                <c:pt idx="236">
                  <c:v>2.78843</c:v>
                </c:pt>
                <c:pt idx="237">
                  <c:v>2.80125</c:v>
                </c:pt>
                <c:pt idx="238">
                  <c:v>2.8140800000000001</c:v>
                </c:pt>
                <c:pt idx="239">
                  <c:v>2.8269099999999998</c:v>
                </c:pt>
                <c:pt idx="240">
                  <c:v>2.8397399999999999</c:v>
                </c:pt>
                <c:pt idx="241">
                  <c:v>2.8525700000000001</c:v>
                </c:pt>
                <c:pt idx="242">
                  <c:v>2.8653900000000001</c:v>
                </c:pt>
                <c:pt idx="243">
                  <c:v>2.8782199999999998</c:v>
                </c:pt>
                <c:pt idx="244">
                  <c:v>2.8910499999999999</c:v>
                </c:pt>
                <c:pt idx="245">
                  <c:v>2.90388</c:v>
                </c:pt>
                <c:pt idx="246">
                  <c:v>2.9167049999999999</c:v>
                </c:pt>
                <c:pt idx="247">
                  <c:v>2.9295330000000002</c:v>
                </c:pt>
                <c:pt idx="248">
                  <c:v>2.942361</c:v>
                </c:pt>
                <c:pt idx="249">
                  <c:v>2.9551880000000001</c:v>
                </c:pt>
                <c:pt idx="250">
                  <c:v>2.968016</c:v>
                </c:pt>
                <c:pt idx="251">
                  <c:v>2.9808439999999998</c:v>
                </c:pt>
                <c:pt idx="252">
                  <c:v>2.9936720000000001</c:v>
                </c:pt>
                <c:pt idx="253">
                  <c:v>3.0065</c:v>
                </c:pt>
                <c:pt idx="254">
                  <c:v>3.0193279999999998</c:v>
                </c:pt>
                <c:pt idx="255">
                  <c:v>3.0321560000000001</c:v>
                </c:pt>
                <c:pt idx="256">
                  <c:v>3.0449839999999999</c:v>
                </c:pt>
                <c:pt idx="257">
                  <c:v>3.0578119999999998</c:v>
                </c:pt>
                <c:pt idx="258">
                  <c:v>3.0706389999999999</c:v>
                </c:pt>
                <c:pt idx="259">
                  <c:v>3.0834669999999997</c:v>
                </c:pt>
                <c:pt idx="260">
                  <c:v>3.096295</c:v>
                </c:pt>
                <c:pt idx="261">
                  <c:v>3.1091199999999999</c:v>
                </c:pt>
                <c:pt idx="262">
                  <c:v>3.12195</c:v>
                </c:pt>
                <c:pt idx="263">
                  <c:v>3.1347800000000001</c:v>
                </c:pt>
                <c:pt idx="264">
                  <c:v>3.1476099999999998</c:v>
                </c:pt>
                <c:pt idx="265">
                  <c:v>3.1604299999999999</c:v>
                </c:pt>
                <c:pt idx="266">
                  <c:v>3.17326</c:v>
                </c:pt>
                <c:pt idx="267">
                  <c:v>3.1860900000000001</c:v>
                </c:pt>
                <c:pt idx="268">
                  <c:v>3.1989199999999998</c:v>
                </c:pt>
                <c:pt idx="269">
                  <c:v>3.2117499999999999</c:v>
                </c:pt>
                <c:pt idx="270">
                  <c:v>3.2245699999999999</c:v>
                </c:pt>
                <c:pt idx="271">
                  <c:v>3.2374000000000001</c:v>
                </c:pt>
                <c:pt idx="272">
                  <c:v>3.2502300000000002</c:v>
                </c:pt>
                <c:pt idx="273">
                  <c:v>3.2630599999999998</c:v>
                </c:pt>
                <c:pt idx="274">
                  <c:v>3.27589</c:v>
                </c:pt>
                <c:pt idx="275">
                  <c:v>3.28871</c:v>
                </c:pt>
                <c:pt idx="276">
                  <c:v>3.3015400000000001</c:v>
                </c:pt>
                <c:pt idx="277">
                  <c:v>3.3143699999999998</c:v>
                </c:pt>
                <c:pt idx="278">
                  <c:v>3.3271999999999999</c:v>
                </c:pt>
                <c:pt idx="279">
                  <c:v>3.34002</c:v>
                </c:pt>
                <c:pt idx="280">
                  <c:v>3.3528500000000001</c:v>
                </c:pt>
                <c:pt idx="281">
                  <c:v>3.3656799999999998</c:v>
                </c:pt>
                <c:pt idx="282">
                  <c:v>3.3785099999999999</c:v>
                </c:pt>
                <c:pt idx="283">
                  <c:v>3.39134</c:v>
                </c:pt>
                <c:pt idx="284">
                  <c:v>3.4041600000000001</c:v>
                </c:pt>
                <c:pt idx="285">
                  <c:v>3.4169900000000002</c:v>
                </c:pt>
                <c:pt idx="286">
                  <c:v>3.4298199999999999</c:v>
                </c:pt>
                <c:pt idx="287">
                  <c:v>3.44265</c:v>
                </c:pt>
                <c:pt idx="288">
                  <c:v>3.4554800000000001</c:v>
                </c:pt>
                <c:pt idx="289">
                  <c:v>3.4683000000000002</c:v>
                </c:pt>
                <c:pt idx="290">
                  <c:v>3.4811299999999998</c:v>
                </c:pt>
                <c:pt idx="291">
                  <c:v>3.49396</c:v>
                </c:pt>
                <c:pt idx="292">
                  <c:v>3.5067900000000001</c:v>
                </c:pt>
                <c:pt idx="293">
                  <c:v>3.5196199999999997</c:v>
                </c:pt>
                <c:pt idx="294">
                  <c:v>3.5324400000000002</c:v>
                </c:pt>
                <c:pt idx="295">
                  <c:v>3.5452699999999999</c:v>
                </c:pt>
                <c:pt idx="296">
                  <c:v>3.5581</c:v>
                </c:pt>
                <c:pt idx="297">
                  <c:v>3.5709299999999997</c:v>
                </c:pt>
                <c:pt idx="298">
                  <c:v>3.5837500000000002</c:v>
                </c:pt>
                <c:pt idx="299">
                  <c:v>3.5965799999999999</c:v>
                </c:pt>
                <c:pt idx="300">
                  <c:v>3.60941</c:v>
                </c:pt>
                <c:pt idx="301">
                  <c:v>3.6222399999999997</c:v>
                </c:pt>
                <c:pt idx="302">
                  <c:v>3.6350699999999998</c:v>
                </c:pt>
                <c:pt idx="303">
                  <c:v>3.6478899999999999</c:v>
                </c:pt>
                <c:pt idx="304">
                  <c:v>3.66072</c:v>
                </c:pt>
                <c:pt idx="305">
                  <c:v>3.6735499999999996</c:v>
                </c:pt>
                <c:pt idx="306">
                  <c:v>3.6863799999999998</c:v>
                </c:pt>
                <c:pt idx="307">
                  <c:v>3.6992099999999999</c:v>
                </c:pt>
                <c:pt idx="308">
                  <c:v>3.7120299999999999</c:v>
                </c:pt>
                <c:pt idx="309">
                  <c:v>3.7248600000000001</c:v>
                </c:pt>
                <c:pt idx="310">
                  <c:v>3.7376899999999997</c:v>
                </c:pt>
                <c:pt idx="311">
                  <c:v>3.7505199999999999</c:v>
                </c:pt>
                <c:pt idx="312">
                  <c:v>3.7633399999999999</c:v>
                </c:pt>
                <c:pt idx="313">
                  <c:v>3.77617</c:v>
                </c:pt>
                <c:pt idx="314">
                  <c:v>3.7889999999999997</c:v>
                </c:pt>
                <c:pt idx="315">
                  <c:v>3.8018299999999998</c:v>
                </c:pt>
                <c:pt idx="316">
                  <c:v>3.8146599999999999</c:v>
                </c:pt>
                <c:pt idx="317">
                  <c:v>3.82748</c:v>
                </c:pt>
                <c:pt idx="318">
                  <c:v>3.8403099999999997</c:v>
                </c:pt>
                <c:pt idx="319">
                  <c:v>3.8531399999999998</c:v>
                </c:pt>
                <c:pt idx="320">
                  <c:v>3.8659699999999999</c:v>
                </c:pt>
                <c:pt idx="321">
                  <c:v>3.8788</c:v>
                </c:pt>
                <c:pt idx="322">
                  <c:v>3.8916200000000001</c:v>
                </c:pt>
                <c:pt idx="323">
                  <c:v>3.9044499999999998</c:v>
                </c:pt>
                <c:pt idx="324">
                  <c:v>3.9172799999999999</c:v>
                </c:pt>
                <c:pt idx="325">
                  <c:v>3.93011</c:v>
                </c:pt>
                <c:pt idx="326">
                  <c:v>3.9429400000000001</c:v>
                </c:pt>
                <c:pt idx="327">
                  <c:v>3.9557599999999997</c:v>
                </c:pt>
                <c:pt idx="328">
                  <c:v>3.9685899999999998</c:v>
                </c:pt>
                <c:pt idx="329">
                  <c:v>3.98142</c:v>
                </c:pt>
                <c:pt idx="330">
                  <c:v>3.9942500000000001</c:v>
                </c:pt>
                <c:pt idx="331">
                  <c:v>4.0070999999999994</c:v>
                </c:pt>
                <c:pt idx="332">
                  <c:v>4.0198999999999998</c:v>
                </c:pt>
                <c:pt idx="333">
                  <c:v>4.0327000000000002</c:v>
                </c:pt>
                <c:pt idx="334">
                  <c:v>4.0456000000000003</c:v>
                </c:pt>
                <c:pt idx="335">
                  <c:v>4.0583999999999998</c:v>
                </c:pt>
                <c:pt idx="336">
                  <c:v>4.0712000000000002</c:v>
                </c:pt>
                <c:pt idx="337">
                  <c:v>4.0839999999999996</c:v>
                </c:pt>
                <c:pt idx="338">
                  <c:v>4.0968999999999998</c:v>
                </c:pt>
                <c:pt idx="339">
                  <c:v>4.1097000000000001</c:v>
                </c:pt>
                <c:pt idx="340">
                  <c:v>4.1225000000000005</c:v>
                </c:pt>
                <c:pt idx="341">
                  <c:v>4.1353999999999997</c:v>
                </c:pt>
                <c:pt idx="342">
                  <c:v>4.1482000000000001</c:v>
                </c:pt>
                <c:pt idx="343">
                  <c:v>4.1609999999999996</c:v>
                </c:pt>
                <c:pt idx="344">
                  <c:v>4.1738</c:v>
                </c:pt>
                <c:pt idx="345">
                  <c:v>4.1867000000000001</c:v>
                </c:pt>
                <c:pt idx="346">
                  <c:v>4.1995000000000005</c:v>
                </c:pt>
                <c:pt idx="347">
                  <c:v>4.2122999999999999</c:v>
                </c:pt>
                <c:pt idx="348">
                  <c:v>4.2250999999999994</c:v>
                </c:pt>
                <c:pt idx="349">
                  <c:v>4.2379999999999995</c:v>
                </c:pt>
                <c:pt idx="350">
                  <c:v>4.2507999999999999</c:v>
                </c:pt>
                <c:pt idx="351">
                  <c:v>4.2636000000000003</c:v>
                </c:pt>
                <c:pt idx="352">
                  <c:v>4.2765000000000004</c:v>
                </c:pt>
                <c:pt idx="353">
                  <c:v>4.2892999999999999</c:v>
                </c:pt>
                <c:pt idx="354">
                  <c:v>4.3020999999999994</c:v>
                </c:pt>
                <c:pt idx="355">
                  <c:v>4.3148999999999997</c:v>
                </c:pt>
                <c:pt idx="356">
                  <c:v>4.3277999999999999</c:v>
                </c:pt>
                <c:pt idx="357">
                  <c:v>4.3406000000000002</c:v>
                </c:pt>
                <c:pt idx="358">
                  <c:v>4.3533999999999997</c:v>
                </c:pt>
                <c:pt idx="359">
                  <c:v>4.3662999999999998</c:v>
                </c:pt>
                <c:pt idx="360">
                  <c:v>4.3790999999999993</c:v>
                </c:pt>
                <c:pt idx="361">
                  <c:v>4.3918999999999997</c:v>
                </c:pt>
                <c:pt idx="362">
                  <c:v>4.4047000000000001</c:v>
                </c:pt>
                <c:pt idx="363">
                  <c:v>4.4176000000000002</c:v>
                </c:pt>
                <c:pt idx="364">
                  <c:v>4.4304000000000006</c:v>
                </c:pt>
                <c:pt idx="365">
                  <c:v>4.4432</c:v>
                </c:pt>
                <c:pt idx="366">
                  <c:v>4.4561000000000002</c:v>
                </c:pt>
                <c:pt idx="367">
                  <c:v>4.4688999999999997</c:v>
                </c:pt>
                <c:pt idx="368">
                  <c:v>4.4817</c:v>
                </c:pt>
                <c:pt idx="369">
                  <c:v>4.4945000000000004</c:v>
                </c:pt>
                <c:pt idx="370">
                  <c:v>4.5074000000000005</c:v>
                </c:pt>
                <c:pt idx="371">
                  <c:v>4.5202</c:v>
                </c:pt>
                <c:pt idx="372">
                  <c:v>4.5329999999999995</c:v>
                </c:pt>
                <c:pt idx="373">
                  <c:v>4.5457999999999998</c:v>
                </c:pt>
                <c:pt idx="374">
                  <c:v>4.5587</c:v>
                </c:pt>
                <c:pt idx="375">
                  <c:v>4.5715000000000003</c:v>
                </c:pt>
                <c:pt idx="376">
                  <c:v>4.5842999999999998</c:v>
                </c:pt>
                <c:pt idx="377">
                  <c:v>4.5972</c:v>
                </c:pt>
                <c:pt idx="378">
                  <c:v>4.6099999999999994</c:v>
                </c:pt>
                <c:pt idx="379">
                  <c:v>4.6227999999999998</c:v>
                </c:pt>
                <c:pt idx="380">
                  <c:v>4.6356000000000002</c:v>
                </c:pt>
                <c:pt idx="381">
                  <c:v>4.6485000000000003</c:v>
                </c:pt>
                <c:pt idx="382">
                  <c:v>4.6612999999999998</c:v>
                </c:pt>
                <c:pt idx="383">
                  <c:v>4.6741000000000001</c:v>
                </c:pt>
                <c:pt idx="384">
                  <c:v>4.6870000000000003</c:v>
                </c:pt>
                <c:pt idx="385">
                  <c:v>4.6997999999999998</c:v>
                </c:pt>
                <c:pt idx="386">
                  <c:v>4.7126000000000001</c:v>
                </c:pt>
                <c:pt idx="387">
                  <c:v>4.7254000000000005</c:v>
                </c:pt>
                <c:pt idx="388">
                  <c:v>4.7382999999999997</c:v>
                </c:pt>
                <c:pt idx="389">
                  <c:v>4.7511000000000001</c:v>
                </c:pt>
                <c:pt idx="390">
                  <c:v>4.7638999999999996</c:v>
                </c:pt>
                <c:pt idx="391">
                  <c:v>4.7766999999999999</c:v>
                </c:pt>
                <c:pt idx="392">
                  <c:v>4.7896000000000001</c:v>
                </c:pt>
                <c:pt idx="393">
                  <c:v>4.8024000000000004</c:v>
                </c:pt>
                <c:pt idx="394">
                  <c:v>4.8151999999999999</c:v>
                </c:pt>
                <c:pt idx="395">
                  <c:v>4.8281000000000001</c:v>
                </c:pt>
                <c:pt idx="396">
                  <c:v>4.8408999999999995</c:v>
                </c:pt>
                <c:pt idx="397">
                  <c:v>4.8536999999999999</c:v>
                </c:pt>
                <c:pt idx="398">
                  <c:v>4.8665000000000003</c:v>
                </c:pt>
                <c:pt idx="399">
                  <c:v>4.8794000000000004</c:v>
                </c:pt>
                <c:pt idx="400">
                  <c:v>4.8921999999999999</c:v>
                </c:pt>
                <c:pt idx="401">
                  <c:v>4.9050000000000002</c:v>
                </c:pt>
                <c:pt idx="402">
                  <c:v>4.9178999999999995</c:v>
                </c:pt>
                <c:pt idx="403">
                  <c:v>4.9306999999999999</c:v>
                </c:pt>
                <c:pt idx="404">
                  <c:v>4.9435000000000002</c:v>
                </c:pt>
                <c:pt idx="405">
                  <c:v>4.9562999999999997</c:v>
                </c:pt>
                <c:pt idx="406">
                  <c:v>4.9691999999999998</c:v>
                </c:pt>
                <c:pt idx="407">
                  <c:v>4.9820000000000002</c:v>
                </c:pt>
                <c:pt idx="408">
                  <c:v>4.9947999999999997</c:v>
                </c:pt>
                <c:pt idx="409">
                  <c:v>5.0076000000000001</c:v>
                </c:pt>
                <c:pt idx="410">
                  <c:v>5.0205000000000002</c:v>
                </c:pt>
                <c:pt idx="411">
                  <c:v>5.0333000000000006</c:v>
                </c:pt>
                <c:pt idx="412">
                  <c:v>5.0461</c:v>
                </c:pt>
                <c:pt idx="413">
                  <c:v>5.0590000000000002</c:v>
                </c:pt>
                <c:pt idx="414">
                  <c:v>5.0717999999999996</c:v>
                </c:pt>
                <c:pt idx="415">
                  <c:v>5.0846</c:v>
                </c:pt>
                <c:pt idx="416">
                  <c:v>5.0974000000000004</c:v>
                </c:pt>
                <c:pt idx="417">
                  <c:v>5.1103000000000005</c:v>
                </c:pt>
                <c:pt idx="418">
                  <c:v>5.1231</c:v>
                </c:pt>
                <c:pt idx="419">
                  <c:v>5.1358999999999995</c:v>
                </c:pt>
                <c:pt idx="420">
                  <c:v>5.1487999999999996</c:v>
                </c:pt>
                <c:pt idx="421">
                  <c:v>5.1616</c:v>
                </c:pt>
                <c:pt idx="422">
                  <c:v>5.1744000000000003</c:v>
                </c:pt>
                <c:pt idx="423">
                  <c:v>5.1871999999999998</c:v>
                </c:pt>
                <c:pt idx="424">
                  <c:v>5.2000999999999999</c:v>
                </c:pt>
                <c:pt idx="425">
                  <c:v>5.2128999999999994</c:v>
                </c:pt>
                <c:pt idx="426">
                  <c:v>5.2256999999999998</c:v>
                </c:pt>
                <c:pt idx="427">
                  <c:v>5.2385999999999999</c:v>
                </c:pt>
                <c:pt idx="428">
                  <c:v>5.2514000000000003</c:v>
                </c:pt>
                <c:pt idx="429">
                  <c:v>5.2641999999999998</c:v>
                </c:pt>
                <c:pt idx="430">
                  <c:v>5.2770000000000001</c:v>
                </c:pt>
                <c:pt idx="431">
                  <c:v>5.2898999999999994</c:v>
                </c:pt>
                <c:pt idx="432">
                  <c:v>5.3026999999999997</c:v>
                </c:pt>
                <c:pt idx="433">
                  <c:v>5.3155000000000001</c:v>
                </c:pt>
                <c:pt idx="434">
                  <c:v>5.3283000000000005</c:v>
                </c:pt>
                <c:pt idx="435">
                  <c:v>5.3411999999999997</c:v>
                </c:pt>
                <c:pt idx="436">
                  <c:v>5.3540000000000001</c:v>
                </c:pt>
                <c:pt idx="437">
                  <c:v>5.3667999999999996</c:v>
                </c:pt>
                <c:pt idx="438">
                  <c:v>5.3796999999999997</c:v>
                </c:pt>
                <c:pt idx="439">
                  <c:v>5.3925000000000001</c:v>
                </c:pt>
                <c:pt idx="440">
                  <c:v>5.4053000000000004</c:v>
                </c:pt>
                <c:pt idx="441">
                  <c:v>5.4180999999999999</c:v>
                </c:pt>
                <c:pt idx="442">
                  <c:v>5.431</c:v>
                </c:pt>
                <c:pt idx="443">
                  <c:v>5.4437999999999995</c:v>
                </c:pt>
                <c:pt idx="444">
                  <c:v>5.4565999999999999</c:v>
                </c:pt>
                <c:pt idx="445">
                  <c:v>5.4695</c:v>
                </c:pt>
                <c:pt idx="446">
                  <c:v>5.4823000000000004</c:v>
                </c:pt>
                <c:pt idx="447">
                  <c:v>5.4950999999999999</c:v>
                </c:pt>
                <c:pt idx="448">
                  <c:v>5.5079000000000002</c:v>
                </c:pt>
                <c:pt idx="449">
                  <c:v>5.5207999999999995</c:v>
                </c:pt>
                <c:pt idx="450">
                  <c:v>5.5335999999999999</c:v>
                </c:pt>
                <c:pt idx="451">
                  <c:v>5.5464000000000002</c:v>
                </c:pt>
                <c:pt idx="452">
                  <c:v>5.5591999999999997</c:v>
                </c:pt>
                <c:pt idx="453">
                  <c:v>5.5720999999999998</c:v>
                </c:pt>
                <c:pt idx="454">
                  <c:v>5.5849000000000002</c:v>
                </c:pt>
                <c:pt idx="455">
                  <c:v>5.5976999999999997</c:v>
                </c:pt>
                <c:pt idx="456">
                  <c:v>5.6105999999999998</c:v>
                </c:pt>
                <c:pt idx="457">
                  <c:v>5.6234000000000002</c:v>
                </c:pt>
                <c:pt idx="458">
                  <c:v>5.6361999999999997</c:v>
                </c:pt>
                <c:pt idx="459">
                  <c:v>5.649</c:v>
                </c:pt>
                <c:pt idx="460">
                  <c:v>5.6619000000000002</c:v>
                </c:pt>
                <c:pt idx="461">
                  <c:v>5.6746999999999996</c:v>
                </c:pt>
                <c:pt idx="462">
                  <c:v>5.6875</c:v>
                </c:pt>
                <c:pt idx="463">
                  <c:v>5.7004000000000001</c:v>
                </c:pt>
                <c:pt idx="464">
                  <c:v>5.7131999999999996</c:v>
                </c:pt>
                <c:pt idx="465">
                  <c:v>5.726</c:v>
                </c:pt>
                <c:pt idx="466">
                  <c:v>5.7388000000000003</c:v>
                </c:pt>
                <c:pt idx="467">
                  <c:v>5.7516999999999996</c:v>
                </c:pt>
                <c:pt idx="468">
                  <c:v>5.7645</c:v>
                </c:pt>
                <c:pt idx="469">
                  <c:v>5.7773000000000003</c:v>
                </c:pt>
                <c:pt idx="470">
                  <c:v>5.7900999999999998</c:v>
                </c:pt>
                <c:pt idx="471">
                  <c:v>5.8029999999999999</c:v>
                </c:pt>
                <c:pt idx="472">
                  <c:v>5.8158000000000003</c:v>
                </c:pt>
                <c:pt idx="473">
                  <c:v>5.8285999999999998</c:v>
                </c:pt>
                <c:pt idx="474">
                  <c:v>5.8414999999999999</c:v>
                </c:pt>
                <c:pt idx="475">
                  <c:v>5.8543000000000003</c:v>
                </c:pt>
                <c:pt idx="476">
                  <c:v>5.8670999999999998</c:v>
                </c:pt>
                <c:pt idx="477">
                  <c:v>5.8799000000000001</c:v>
                </c:pt>
                <c:pt idx="478">
                  <c:v>5.8928000000000003</c:v>
                </c:pt>
                <c:pt idx="479">
                  <c:v>5.9055999999999997</c:v>
                </c:pt>
                <c:pt idx="480">
                  <c:v>5.9184000000000001</c:v>
                </c:pt>
                <c:pt idx="481">
                  <c:v>5.9313000000000002</c:v>
                </c:pt>
                <c:pt idx="482">
                  <c:v>5.9440999999999997</c:v>
                </c:pt>
                <c:pt idx="483">
                  <c:v>5.9569000000000001</c:v>
                </c:pt>
                <c:pt idx="484">
                  <c:v>5.9696999999999996</c:v>
                </c:pt>
                <c:pt idx="485">
                  <c:v>5.9825999999999997</c:v>
                </c:pt>
                <c:pt idx="486">
                  <c:v>5.9954000000000001</c:v>
                </c:pt>
                <c:pt idx="487">
                  <c:v>6.0082000000000004</c:v>
                </c:pt>
                <c:pt idx="488">
                  <c:v>6.0210999999999997</c:v>
                </c:pt>
                <c:pt idx="489">
                  <c:v>6.0339</c:v>
                </c:pt>
                <c:pt idx="490">
                  <c:v>6.0466999999999995</c:v>
                </c:pt>
                <c:pt idx="491">
                  <c:v>6.0594999999999999</c:v>
                </c:pt>
                <c:pt idx="492">
                  <c:v>6.0724</c:v>
                </c:pt>
                <c:pt idx="493">
                  <c:v>6.0852000000000004</c:v>
                </c:pt>
                <c:pt idx="494">
                  <c:v>6.0979999999999999</c:v>
                </c:pt>
                <c:pt idx="495">
                  <c:v>6.1108000000000002</c:v>
                </c:pt>
                <c:pt idx="496">
                  <c:v>6.1236999999999995</c:v>
                </c:pt>
                <c:pt idx="497">
                  <c:v>6.1364999999999998</c:v>
                </c:pt>
                <c:pt idx="498">
                  <c:v>6.1493000000000002</c:v>
                </c:pt>
                <c:pt idx="499">
                  <c:v>6.1622000000000003</c:v>
                </c:pt>
                <c:pt idx="500">
                  <c:v>6.1749999999999998</c:v>
                </c:pt>
                <c:pt idx="501">
                  <c:v>6.1878000000000002</c:v>
                </c:pt>
                <c:pt idx="502">
                  <c:v>6.2005999999999997</c:v>
                </c:pt>
                <c:pt idx="503">
                  <c:v>6.2134999999999998</c:v>
                </c:pt>
                <c:pt idx="504">
                  <c:v>6.2263000000000002</c:v>
                </c:pt>
                <c:pt idx="505">
                  <c:v>6.2390999999999996</c:v>
                </c:pt>
                <c:pt idx="506">
                  <c:v>6.2519999999999998</c:v>
                </c:pt>
              </c:numCache>
            </c:numRef>
          </c:xVal>
          <c:yVal>
            <c:numRef>
              <c:f>'04c'!$D$7:$D$513</c:f>
              <c:numCache>
                <c:formatCode>0.00E+00</c:formatCode>
                <c:ptCount val="507"/>
                <c:pt idx="0">
                  <c:v>0.30170999999999998</c:v>
                </c:pt>
                <c:pt idx="1">
                  <c:v>0.30396000000000001</c:v>
                </c:pt>
                <c:pt idx="2">
                  <c:v>0.31251000000000001</c:v>
                </c:pt>
                <c:pt idx="3">
                  <c:v>0.32696999999999998</c:v>
                </c:pt>
                <c:pt idx="4">
                  <c:v>0.34642000000000001</c:v>
                </c:pt>
                <c:pt idx="5">
                  <c:v>0.36849999999999999</c:v>
                </c:pt>
                <c:pt idx="6">
                  <c:v>0.38952999999999999</c:v>
                </c:pt>
                <c:pt idx="7">
                  <c:v>0.40762999999999999</c:v>
                </c:pt>
                <c:pt idx="8">
                  <c:v>0.42182999999999998</c:v>
                </c:pt>
                <c:pt idx="9">
                  <c:v>0.43128</c:v>
                </c:pt>
                <c:pt idx="10">
                  <c:v>0.43539</c:v>
                </c:pt>
                <c:pt idx="11">
                  <c:v>0.43395</c:v>
                </c:pt>
                <c:pt idx="12">
                  <c:v>0.41511999999999999</c:v>
                </c:pt>
                <c:pt idx="13">
                  <c:v>0.36681999999999998</c:v>
                </c:pt>
                <c:pt idx="14">
                  <c:v>0.32479000000000002</c:v>
                </c:pt>
                <c:pt idx="15">
                  <c:v>0.28869</c:v>
                </c:pt>
                <c:pt idx="16">
                  <c:v>0.25780999999999998</c:v>
                </c:pt>
                <c:pt idx="17">
                  <c:v>0.23071</c:v>
                </c:pt>
                <c:pt idx="18">
                  <c:v>0.2056</c:v>
                </c:pt>
                <c:pt idx="19">
                  <c:v>0.1817</c:v>
                </c:pt>
                <c:pt idx="20">
                  <c:v>0.15901000000000001</c:v>
                </c:pt>
                <c:pt idx="21">
                  <c:v>0.13761000000000001</c:v>
                </c:pt>
                <c:pt idx="22">
                  <c:v>0.1176</c:v>
                </c:pt>
                <c:pt idx="23">
                  <c:v>9.9042000000000005E-2</c:v>
                </c:pt>
                <c:pt idx="24">
                  <c:v>8.1997E-2</c:v>
                </c:pt>
                <c:pt idx="25">
                  <c:v>6.6501000000000005E-2</c:v>
                </c:pt>
                <c:pt idx="26">
                  <c:v>5.2587000000000002E-2</c:v>
                </c:pt>
                <c:pt idx="27">
                  <c:v>4.0287000000000003E-2</c:v>
                </c:pt>
                <c:pt idx="28">
                  <c:v>2.9644E-2</c:v>
                </c:pt>
                <c:pt idx="29">
                  <c:v>2.0725E-2</c:v>
                </c:pt>
                <c:pt idx="30">
                  <c:v>1.3643000000000001E-2</c:v>
                </c:pt>
                <c:pt idx="31">
                  <c:v>8.5518E-3</c:v>
                </c:pt>
                <c:pt idx="32">
                  <c:v>5.5436000000000001E-3</c:v>
                </c:pt>
                <c:pt idx="33">
                  <c:v>4.3666E-3</c:v>
                </c:pt>
                <c:pt idx="34">
                  <c:v>4.1275000000000001E-3</c:v>
                </c:pt>
                <c:pt idx="35">
                  <c:v>3.761E-3</c:v>
                </c:pt>
                <c:pt idx="36">
                  <c:v>3.1218000000000001E-3</c:v>
                </c:pt>
                <c:pt idx="37">
                  <c:v>2.3896999999999998E-3</c:v>
                </c:pt>
                <c:pt idx="38">
                  <c:v>1.4599999999999999E-3</c:v>
                </c:pt>
                <c:pt idx="39">
                  <c:v>4.9217E-4</c:v>
                </c:pt>
                <c:pt idx="40">
                  <c:v>-2.4689999999999999E-5</c:v>
                </c:pt>
                <c:pt idx="41">
                  <c:v>-5.8378999999999998E-5</c:v>
                </c:pt>
                <c:pt idx="42">
                  <c:v>1.1524E-4</c:v>
                </c:pt>
                <c:pt idx="43">
                  <c:v>1.1173E-4</c:v>
                </c:pt>
                <c:pt idx="44">
                  <c:v>-3.0704000000000003E-5</c:v>
                </c:pt>
                <c:pt idx="45">
                  <c:v>-1.8410000000000002E-5</c:v>
                </c:pt>
                <c:pt idx="46">
                  <c:v>2.7546999999999999E-5</c:v>
                </c:pt>
                <c:pt idx="47">
                  <c:v>1.1442E-5</c:v>
                </c:pt>
                <c:pt idx="48">
                  <c:v>-7.5928999999999998E-6</c:v>
                </c:pt>
                <c:pt idx="49">
                  <c:v>-2.2284000000000001E-6</c:v>
                </c:pt>
                <c:pt idx="50">
                  <c:v>1.8636999999999999E-7</c:v>
                </c:pt>
                <c:pt idx="51">
                  <c:v>-3.9604999999999996E-6</c:v>
                </c:pt>
                <c:pt idx="52">
                  <c:v>-6.2179000000000002E-6</c:v>
                </c:pt>
                <c:pt idx="53">
                  <c:v>-7.1153999999999997E-6</c:v>
                </c:pt>
                <c:pt idx="54">
                  <c:v>-7.7889999999999995E-6</c:v>
                </c:pt>
                <c:pt idx="55">
                  <c:v>-9.4838000000000006E-6</c:v>
                </c:pt>
                <c:pt idx="56">
                  <c:v>-1.1276E-5</c:v>
                </c:pt>
                <c:pt idx="57">
                  <c:v>-1.216E-5</c:v>
                </c:pt>
                <c:pt idx="58">
                  <c:v>-1.3137E-5</c:v>
                </c:pt>
                <c:pt idx="59">
                  <c:v>-1.5145E-5</c:v>
                </c:pt>
                <c:pt idx="60">
                  <c:v>-1.6290000000000002E-5</c:v>
                </c:pt>
                <c:pt idx="61">
                  <c:v>-1.6983E-5</c:v>
                </c:pt>
                <c:pt idx="62">
                  <c:v>-1.8876E-5</c:v>
                </c:pt>
                <c:pt idx="63">
                  <c:v>-2.0123999999999999E-5</c:v>
                </c:pt>
                <c:pt idx="64">
                  <c:v>-2.0982999999999999E-5</c:v>
                </c:pt>
                <c:pt idx="65">
                  <c:v>-2.2705999999999999E-5</c:v>
                </c:pt>
                <c:pt idx="66">
                  <c:v>-2.4014000000000001E-5</c:v>
                </c:pt>
                <c:pt idx="67">
                  <c:v>-2.5069E-5</c:v>
                </c:pt>
                <c:pt idx="68">
                  <c:v>-2.6499000000000002E-5</c:v>
                </c:pt>
                <c:pt idx="69">
                  <c:v>-2.7885000000000002E-5</c:v>
                </c:pt>
                <c:pt idx="70">
                  <c:v>-2.8768999999999998E-5</c:v>
                </c:pt>
                <c:pt idx="71">
                  <c:v>-3.0450000000000002E-5</c:v>
                </c:pt>
                <c:pt idx="72">
                  <c:v>-3.1244000000000001E-5</c:v>
                </c:pt>
                <c:pt idx="73">
                  <c:v>-3.2413999999999998E-5</c:v>
                </c:pt>
                <c:pt idx="74">
                  <c:v>-3.3782999999999998E-5</c:v>
                </c:pt>
                <c:pt idx="75">
                  <c:v>-3.4644999999999998E-5</c:v>
                </c:pt>
                <c:pt idx="76">
                  <c:v>-3.5567E-5</c:v>
                </c:pt>
                <c:pt idx="77">
                  <c:v>-3.6733999999999998E-5</c:v>
                </c:pt>
                <c:pt idx="78">
                  <c:v>-3.7907999999999997E-5</c:v>
                </c:pt>
                <c:pt idx="79">
                  <c:v>-3.8473000000000002E-5</c:v>
                </c:pt>
                <c:pt idx="80">
                  <c:v>-3.9471999999999997E-5</c:v>
                </c:pt>
                <c:pt idx="81">
                  <c:v>-4.0581999999999999E-5</c:v>
                </c:pt>
                <c:pt idx="82">
                  <c:v>-4.1176E-5</c:v>
                </c:pt>
                <c:pt idx="83">
                  <c:v>-4.2002000000000002E-5</c:v>
                </c:pt>
                <c:pt idx="84">
                  <c:v>-4.3161000000000002E-5</c:v>
                </c:pt>
                <c:pt idx="85">
                  <c:v>-4.3387000000000003E-5</c:v>
                </c:pt>
                <c:pt idx="86">
                  <c:v>-4.4060999999999997E-5</c:v>
                </c:pt>
                <c:pt idx="87">
                  <c:v>-4.5080000000000002E-5</c:v>
                </c:pt>
                <c:pt idx="88">
                  <c:v>-4.6001999999999998E-5</c:v>
                </c:pt>
                <c:pt idx="89">
                  <c:v>-4.6519E-5</c:v>
                </c:pt>
                <c:pt idx="90">
                  <c:v>-4.6842999999999999E-5</c:v>
                </c:pt>
                <c:pt idx="91">
                  <c:v>-4.8217000000000003E-5</c:v>
                </c:pt>
                <c:pt idx="92">
                  <c:v>-4.8826999999999999E-5</c:v>
                </c:pt>
                <c:pt idx="93">
                  <c:v>-4.8814999999999999E-5</c:v>
                </c:pt>
                <c:pt idx="94">
                  <c:v>-4.9938999999999997E-5</c:v>
                </c:pt>
                <c:pt idx="95">
                  <c:v>-5.1270999999999998E-5</c:v>
                </c:pt>
                <c:pt idx="96">
                  <c:v>-5.1190000000000003E-5</c:v>
                </c:pt>
                <c:pt idx="97">
                  <c:v>-5.1965000000000001E-5</c:v>
                </c:pt>
                <c:pt idx="98">
                  <c:v>-5.2997000000000001E-5</c:v>
                </c:pt>
                <c:pt idx="99">
                  <c:v>-5.3767999999999997E-5</c:v>
                </c:pt>
                <c:pt idx="100">
                  <c:v>-5.4610000000000001E-5</c:v>
                </c:pt>
                <c:pt idx="101">
                  <c:v>-5.4601999999999997E-5</c:v>
                </c:pt>
                <c:pt idx="102">
                  <c:v>-5.5380000000000002E-5</c:v>
                </c:pt>
                <c:pt idx="103">
                  <c:v>-5.6629999999999998E-5</c:v>
                </c:pt>
                <c:pt idx="104">
                  <c:v>-5.7401000000000002E-5</c:v>
                </c:pt>
                <c:pt idx="105">
                  <c:v>-5.8069999999999998E-5</c:v>
                </c:pt>
                <c:pt idx="106">
                  <c:v>-5.8461000000000002E-5</c:v>
                </c:pt>
                <c:pt idx="107">
                  <c:v>-5.9153000000000001E-5</c:v>
                </c:pt>
                <c:pt idx="108">
                  <c:v>-5.9932999999999997E-5</c:v>
                </c:pt>
                <c:pt idx="109">
                  <c:v>-6.0807999999999998E-5</c:v>
                </c:pt>
                <c:pt idx="110">
                  <c:v>-6.1654000000000003E-5</c:v>
                </c:pt>
                <c:pt idx="111">
                  <c:v>-6.2347000000000005E-5</c:v>
                </c:pt>
                <c:pt idx="112">
                  <c:v>-6.2765E-5</c:v>
                </c:pt>
                <c:pt idx="113">
                  <c:v>-6.3406999999999998E-5</c:v>
                </c:pt>
                <c:pt idx="114">
                  <c:v>-6.4593999999999999E-5</c:v>
                </c:pt>
                <c:pt idx="115">
                  <c:v>-6.5327000000000007E-5</c:v>
                </c:pt>
                <c:pt idx="116">
                  <c:v>-6.5674999999999997E-5</c:v>
                </c:pt>
                <c:pt idx="117">
                  <c:v>-6.6495000000000006E-5</c:v>
                </c:pt>
                <c:pt idx="118">
                  <c:v>-6.7260000000000003E-5</c:v>
                </c:pt>
                <c:pt idx="119">
                  <c:v>-6.7846000000000001E-5</c:v>
                </c:pt>
                <c:pt idx="120">
                  <c:v>-6.8955999999999995E-5</c:v>
                </c:pt>
                <c:pt idx="121">
                  <c:v>-6.9512999999999997E-5</c:v>
                </c:pt>
                <c:pt idx="122">
                  <c:v>-7.0211999999999998E-5</c:v>
                </c:pt>
                <c:pt idx="123">
                  <c:v>-7.0857000000000003E-5</c:v>
                </c:pt>
                <c:pt idx="124">
                  <c:v>-7.1697000000000002E-5</c:v>
                </c:pt>
                <c:pt idx="125">
                  <c:v>-7.2594000000000003E-5</c:v>
                </c:pt>
                <c:pt idx="126">
                  <c:v>-7.3188999999999993E-5</c:v>
                </c:pt>
                <c:pt idx="127">
                  <c:v>-7.3893000000000006E-5</c:v>
                </c:pt>
                <c:pt idx="128">
                  <c:v>-7.4793E-5</c:v>
                </c:pt>
                <c:pt idx="129">
                  <c:v>-7.5343E-5</c:v>
                </c:pt>
                <c:pt idx="130">
                  <c:v>-7.6292999999999996E-5</c:v>
                </c:pt>
                <c:pt idx="131">
                  <c:v>-7.6876000000000001E-5</c:v>
                </c:pt>
                <c:pt idx="132">
                  <c:v>-7.7816000000000002E-5</c:v>
                </c:pt>
                <c:pt idx="133">
                  <c:v>-7.8724E-5</c:v>
                </c:pt>
                <c:pt idx="134">
                  <c:v>-7.9178999999999995E-5</c:v>
                </c:pt>
                <c:pt idx="135">
                  <c:v>-8.0234000000000005E-5</c:v>
                </c:pt>
                <c:pt idx="136">
                  <c:v>-8.0807000000000001E-5</c:v>
                </c:pt>
                <c:pt idx="137">
                  <c:v>-8.1633999999999998E-5</c:v>
                </c:pt>
                <c:pt idx="138">
                  <c:v>-8.2359000000000002E-5</c:v>
                </c:pt>
                <c:pt idx="139">
                  <c:v>-8.3394999999999997E-5</c:v>
                </c:pt>
                <c:pt idx="140">
                  <c:v>-8.4134000000000005E-5</c:v>
                </c:pt>
                <c:pt idx="141">
                  <c:v>-8.4882999999999994E-5</c:v>
                </c:pt>
                <c:pt idx="142">
                  <c:v>-8.5613999999999997E-5</c:v>
                </c:pt>
                <c:pt idx="143">
                  <c:v>-8.6655000000000003E-5</c:v>
                </c:pt>
                <c:pt idx="144">
                  <c:v>-8.7362999999999997E-5</c:v>
                </c:pt>
                <c:pt idx="145">
                  <c:v>-8.8252999999999997E-5</c:v>
                </c:pt>
                <c:pt idx="146">
                  <c:v>-8.8980999999999994E-5</c:v>
                </c:pt>
                <c:pt idx="147">
                  <c:v>-8.9767999999999998E-5</c:v>
                </c:pt>
                <c:pt idx="148">
                  <c:v>-9.0972999999999998E-5</c:v>
                </c:pt>
                <c:pt idx="149">
                  <c:v>-9.1710000000000001E-5</c:v>
                </c:pt>
                <c:pt idx="150">
                  <c:v>-9.2337999999999996E-5</c:v>
                </c:pt>
                <c:pt idx="151">
                  <c:v>-9.3352999999999999E-5</c:v>
                </c:pt>
                <c:pt idx="152">
                  <c:v>-9.4301000000000004E-5</c:v>
                </c:pt>
                <c:pt idx="153">
                  <c:v>-9.5198999999999994E-5</c:v>
                </c:pt>
                <c:pt idx="154">
                  <c:v>-9.6076999999999995E-5</c:v>
                </c:pt>
                <c:pt idx="155">
                  <c:v>-9.7102999999999995E-5</c:v>
                </c:pt>
                <c:pt idx="156">
                  <c:v>-9.7780000000000002E-5</c:v>
                </c:pt>
                <c:pt idx="157">
                  <c:v>-9.8982999999999997E-5</c:v>
                </c:pt>
                <c:pt idx="158">
                  <c:v>-9.9896999999999996E-5</c:v>
                </c:pt>
                <c:pt idx="159">
                  <c:v>-1.0055E-4</c:v>
                </c:pt>
                <c:pt idx="160">
                  <c:v>-1.0185E-4</c:v>
                </c:pt>
                <c:pt idx="161">
                  <c:v>-1.0262E-4</c:v>
                </c:pt>
                <c:pt idx="162">
                  <c:v>-1.0382000000000001E-4</c:v>
                </c:pt>
                <c:pt idx="163">
                  <c:v>-1.047E-4</c:v>
                </c:pt>
                <c:pt idx="164">
                  <c:v>-1.0586000000000001E-4</c:v>
                </c:pt>
                <c:pt idx="165">
                  <c:v>-1.0684E-4</c:v>
                </c:pt>
                <c:pt idx="166">
                  <c:v>-1.0798000000000001E-4</c:v>
                </c:pt>
                <c:pt idx="167">
                  <c:v>-1.0877E-4</c:v>
                </c:pt>
                <c:pt idx="168">
                  <c:v>-1.1003E-4</c:v>
                </c:pt>
                <c:pt idx="169">
                  <c:v>-1.1121E-4</c:v>
                </c:pt>
                <c:pt idx="170">
                  <c:v>-1.1231E-4</c:v>
                </c:pt>
                <c:pt idx="171">
                  <c:v>-1.1341E-4</c:v>
                </c:pt>
                <c:pt idx="172">
                  <c:v>-1.1444E-4</c:v>
                </c:pt>
                <c:pt idx="173">
                  <c:v>-1.1579E-4</c:v>
                </c:pt>
                <c:pt idx="174">
                  <c:v>-1.1696000000000001E-4</c:v>
                </c:pt>
                <c:pt idx="175">
                  <c:v>-1.1820999999999999E-4</c:v>
                </c:pt>
                <c:pt idx="176">
                  <c:v>-1.1963E-4</c:v>
                </c:pt>
                <c:pt idx="177">
                  <c:v>-1.2057000000000001E-4</c:v>
                </c:pt>
                <c:pt idx="178">
                  <c:v>-1.2207E-4</c:v>
                </c:pt>
                <c:pt idx="179">
                  <c:v>-1.2333999999999999E-4</c:v>
                </c:pt>
                <c:pt idx="180">
                  <c:v>-1.2493000000000001E-4</c:v>
                </c:pt>
                <c:pt idx="181">
                  <c:v>-1.262E-4</c:v>
                </c:pt>
                <c:pt idx="182">
                  <c:v>-1.2741E-4</c:v>
                </c:pt>
                <c:pt idx="183">
                  <c:v>-1.2917000000000001E-4</c:v>
                </c:pt>
                <c:pt idx="184">
                  <c:v>-1.3069000000000001E-4</c:v>
                </c:pt>
                <c:pt idx="185">
                  <c:v>-1.3200000000000001E-4</c:v>
                </c:pt>
                <c:pt idx="186">
                  <c:v>-1.3383000000000001E-4</c:v>
                </c:pt>
                <c:pt idx="187">
                  <c:v>-1.3553999999999999E-4</c:v>
                </c:pt>
                <c:pt idx="188">
                  <c:v>-1.3697000000000001E-4</c:v>
                </c:pt>
                <c:pt idx="189">
                  <c:v>-1.3899E-4</c:v>
                </c:pt>
                <c:pt idx="190">
                  <c:v>-1.4061E-4</c:v>
                </c:pt>
                <c:pt idx="191">
                  <c:v>-1.4278000000000001E-4</c:v>
                </c:pt>
                <c:pt idx="192">
                  <c:v>-1.4470999999999999E-4</c:v>
                </c:pt>
                <c:pt idx="193">
                  <c:v>-1.4656000000000001E-4</c:v>
                </c:pt>
                <c:pt idx="194">
                  <c:v>-1.4903E-4</c:v>
                </c:pt>
                <c:pt idx="195">
                  <c:v>-1.5082E-4</c:v>
                </c:pt>
                <c:pt idx="196">
                  <c:v>-1.5353E-4</c:v>
                </c:pt>
                <c:pt idx="197">
                  <c:v>-1.5615E-4</c:v>
                </c:pt>
                <c:pt idx="198">
                  <c:v>-1.5855E-4</c:v>
                </c:pt>
                <c:pt idx="199">
                  <c:v>-1.6174000000000001E-4</c:v>
                </c:pt>
                <c:pt idx="200">
                  <c:v>-1.6485E-4</c:v>
                </c:pt>
                <c:pt idx="201">
                  <c:v>-1.6822000000000001E-4</c:v>
                </c:pt>
                <c:pt idx="202">
                  <c:v>-1.7225000000000001E-4</c:v>
                </c:pt>
                <c:pt idx="203">
                  <c:v>-1.7699999999999999E-4</c:v>
                </c:pt>
                <c:pt idx="204">
                  <c:v>-1.8265999999999999E-4</c:v>
                </c:pt>
                <c:pt idx="205">
                  <c:v>-1.8976999999999999E-4</c:v>
                </c:pt>
                <c:pt idx="206">
                  <c:v>-1.998E-4</c:v>
                </c:pt>
                <c:pt idx="207">
                  <c:v>-2.1398000000000001E-4</c:v>
                </c:pt>
                <c:pt idx="208">
                  <c:v>-2.3521999999999999E-4</c:v>
                </c:pt>
                <c:pt idx="209">
                  <c:v>-2.6528000000000001E-4</c:v>
                </c:pt>
                <c:pt idx="210">
                  <c:v>-3.0547000000000001E-4</c:v>
                </c:pt>
                <c:pt idx="211">
                  <c:v>-3.5712999999999999E-4</c:v>
                </c:pt>
                <c:pt idx="212">
                  <c:v>-4.1847999999999999E-4</c:v>
                </c:pt>
                <c:pt idx="213">
                  <c:v>-4.8985000000000001E-4</c:v>
                </c:pt>
                <c:pt idx="214">
                  <c:v>-5.7129000000000001E-4</c:v>
                </c:pt>
                <c:pt idx="215">
                  <c:v>-6.6164999999999996E-4</c:v>
                </c:pt>
                <c:pt idx="216">
                  <c:v>-7.5936999999999999E-4</c:v>
                </c:pt>
                <c:pt idx="217">
                  <c:v>-8.6302000000000004E-4</c:v>
                </c:pt>
                <c:pt idx="218">
                  <c:v>-9.7225999999999996E-4</c:v>
                </c:pt>
                <c:pt idx="219">
                  <c:v>-1.0868E-3</c:v>
                </c:pt>
                <c:pt idx="220">
                  <c:v>-1.2064000000000001E-3</c:v>
                </c:pt>
                <c:pt idx="221">
                  <c:v>-1.3305999999999999E-3</c:v>
                </c:pt>
                <c:pt idx="222">
                  <c:v>-1.4584000000000001E-3</c:v>
                </c:pt>
                <c:pt idx="223">
                  <c:v>-1.5896E-3</c:v>
                </c:pt>
                <c:pt idx="224">
                  <c:v>-1.7237000000000001E-3</c:v>
                </c:pt>
                <c:pt idx="225">
                  <c:v>-1.8602E-3</c:v>
                </c:pt>
                <c:pt idx="226">
                  <c:v>-1.9992E-3</c:v>
                </c:pt>
                <c:pt idx="227">
                  <c:v>-2.1399000000000001E-3</c:v>
                </c:pt>
                <c:pt idx="228">
                  <c:v>-2.2824E-3</c:v>
                </c:pt>
                <c:pt idx="229">
                  <c:v>-2.4264E-3</c:v>
                </c:pt>
                <c:pt idx="230">
                  <c:v>-2.5707999999999998E-3</c:v>
                </c:pt>
                <c:pt idx="231">
                  <c:v>-2.7158E-3</c:v>
                </c:pt>
                <c:pt idx="232">
                  <c:v>-2.8611000000000001E-3</c:v>
                </c:pt>
                <c:pt idx="233">
                  <c:v>-3.0065000000000001E-3</c:v>
                </c:pt>
                <c:pt idx="234">
                  <c:v>-3.1527E-3</c:v>
                </c:pt>
                <c:pt idx="235">
                  <c:v>-3.2986999999999999E-3</c:v>
                </c:pt>
                <c:pt idx="236">
                  <c:v>-3.4447000000000002E-3</c:v>
                </c:pt>
                <c:pt idx="237">
                  <c:v>-3.5899999999999999E-3</c:v>
                </c:pt>
                <c:pt idx="238">
                  <c:v>-3.7344000000000001E-3</c:v>
                </c:pt>
                <c:pt idx="239">
                  <c:v>-3.8779000000000001E-3</c:v>
                </c:pt>
                <c:pt idx="240">
                  <c:v>-4.0204999999999998E-3</c:v>
                </c:pt>
                <c:pt idx="241">
                  <c:v>-4.1624000000000001E-3</c:v>
                </c:pt>
                <c:pt idx="242">
                  <c:v>-4.3030000000000004E-3</c:v>
                </c:pt>
                <c:pt idx="243">
                  <c:v>-4.4419000000000004E-3</c:v>
                </c:pt>
                <c:pt idx="244">
                  <c:v>-4.5788000000000001E-3</c:v>
                </c:pt>
                <c:pt idx="245">
                  <c:v>-4.7131999999999999E-3</c:v>
                </c:pt>
                <c:pt idx="246">
                  <c:v>-4.8455E-3</c:v>
                </c:pt>
                <c:pt idx="247">
                  <c:v>-4.9753999999999996E-3</c:v>
                </c:pt>
                <c:pt idx="248">
                  <c:v>-5.1028999999999996E-3</c:v>
                </c:pt>
                <c:pt idx="249">
                  <c:v>-5.2278999999999997E-3</c:v>
                </c:pt>
                <c:pt idx="250">
                  <c:v>-5.3493999999999998E-3</c:v>
                </c:pt>
                <c:pt idx="251">
                  <c:v>-5.4679999999999998E-3</c:v>
                </c:pt>
                <c:pt idx="252">
                  <c:v>-5.5829E-3</c:v>
                </c:pt>
                <c:pt idx="253">
                  <c:v>-5.6937000000000003E-3</c:v>
                </c:pt>
                <c:pt idx="254">
                  <c:v>-5.8003000000000004E-3</c:v>
                </c:pt>
                <c:pt idx="255">
                  <c:v>-5.9020000000000001E-3</c:v>
                </c:pt>
                <c:pt idx="256">
                  <c:v>-5.9991000000000003E-3</c:v>
                </c:pt>
                <c:pt idx="257">
                  <c:v>-6.0910000000000001E-3</c:v>
                </c:pt>
                <c:pt idx="258">
                  <c:v>-6.1767999999999997E-3</c:v>
                </c:pt>
                <c:pt idx="259">
                  <c:v>-6.2562E-3</c:v>
                </c:pt>
                <c:pt idx="260">
                  <c:v>-6.3287999999999999E-3</c:v>
                </c:pt>
                <c:pt idx="261">
                  <c:v>-6.3949000000000002E-3</c:v>
                </c:pt>
                <c:pt idx="262">
                  <c:v>-6.4523999999999996E-3</c:v>
                </c:pt>
                <c:pt idx="263">
                  <c:v>-6.5014000000000001E-3</c:v>
                </c:pt>
                <c:pt idx="264">
                  <c:v>-6.5412999999999999E-3</c:v>
                </c:pt>
                <c:pt idx="265">
                  <c:v>-6.5725999999999996E-3</c:v>
                </c:pt>
                <c:pt idx="266">
                  <c:v>-6.5959E-3</c:v>
                </c:pt>
                <c:pt idx="267">
                  <c:v>-6.6125000000000003E-3</c:v>
                </c:pt>
                <c:pt idx="268">
                  <c:v>-6.6233999999999998E-3</c:v>
                </c:pt>
                <c:pt idx="269">
                  <c:v>-6.6308000000000001E-3</c:v>
                </c:pt>
                <c:pt idx="270">
                  <c:v>-6.6354999999999999E-3</c:v>
                </c:pt>
                <c:pt idx="271">
                  <c:v>-6.6385999999999997E-3</c:v>
                </c:pt>
                <c:pt idx="272">
                  <c:v>-6.6411999999999999E-3</c:v>
                </c:pt>
                <c:pt idx="273">
                  <c:v>-6.6429000000000002E-3</c:v>
                </c:pt>
                <c:pt idx="274">
                  <c:v>-6.6442000000000003E-3</c:v>
                </c:pt>
                <c:pt idx="275">
                  <c:v>-6.6452999999999998E-3</c:v>
                </c:pt>
                <c:pt idx="276">
                  <c:v>-6.6461000000000003E-3</c:v>
                </c:pt>
                <c:pt idx="277">
                  <c:v>-6.6470000000000001E-3</c:v>
                </c:pt>
                <c:pt idx="278">
                  <c:v>-6.6476E-3</c:v>
                </c:pt>
                <c:pt idx="279">
                  <c:v>-6.6480000000000003E-3</c:v>
                </c:pt>
                <c:pt idx="280">
                  <c:v>-6.6483000000000002E-3</c:v>
                </c:pt>
                <c:pt idx="281">
                  <c:v>-6.6486000000000002E-3</c:v>
                </c:pt>
                <c:pt idx="282">
                  <c:v>-6.6487999999999998E-3</c:v>
                </c:pt>
                <c:pt idx="283">
                  <c:v>-6.6490000000000004E-3</c:v>
                </c:pt>
                <c:pt idx="284">
                  <c:v>-6.6492000000000001E-3</c:v>
                </c:pt>
                <c:pt idx="285">
                  <c:v>-6.6493000000000003E-3</c:v>
                </c:pt>
                <c:pt idx="286">
                  <c:v>-6.6493999999999998E-3</c:v>
                </c:pt>
                <c:pt idx="287">
                  <c:v>-6.6493999999999998E-3</c:v>
                </c:pt>
                <c:pt idx="288">
                  <c:v>-6.6492000000000001E-3</c:v>
                </c:pt>
                <c:pt idx="289">
                  <c:v>-6.6490000000000004E-3</c:v>
                </c:pt>
                <c:pt idx="290">
                  <c:v>-6.6486999999999996E-3</c:v>
                </c:pt>
                <c:pt idx="291">
                  <c:v>-6.6486000000000002E-3</c:v>
                </c:pt>
                <c:pt idx="292">
                  <c:v>-6.6486000000000002E-3</c:v>
                </c:pt>
                <c:pt idx="293">
                  <c:v>-6.6486000000000002E-3</c:v>
                </c:pt>
                <c:pt idx="294">
                  <c:v>-6.6483000000000002E-3</c:v>
                </c:pt>
                <c:pt idx="295">
                  <c:v>-6.6480999999999997E-3</c:v>
                </c:pt>
                <c:pt idx="296">
                  <c:v>-6.6479E-3</c:v>
                </c:pt>
                <c:pt idx="297">
                  <c:v>-6.6474999999999998E-3</c:v>
                </c:pt>
                <c:pt idx="298">
                  <c:v>-6.6471999999999998E-3</c:v>
                </c:pt>
                <c:pt idx="299">
                  <c:v>-6.6467999999999996E-3</c:v>
                </c:pt>
                <c:pt idx="300">
                  <c:v>-6.6465999999999999E-3</c:v>
                </c:pt>
                <c:pt idx="301">
                  <c:v>-6.6461000000000003E-3</c:v>
                </c:pt>
                <c:pt idx="302">
                  <c:v>-6.6458000000000003E-3</c:v>
                </c:pt>
                <c:pt idx="303">
                  <c:v>-6.6455999999999998E-3</c:v>
                </c:pt>
                <c:pt idx="304">
                  <c:v>-6.6454000000000001E-3</c:v>
                </c:pt>
                <c:pt idx="305">
                  <c:v>-6.6451000000000001E-3</c:v>
                </c:pt>
                <c:pt idx="306">
                  <c:v>-6.6446999999999999E-3</c:v>
                </c:pt>
                <c:pt idx="307">
                  <c:v>-6.6442999999999997E-3</c:v>
                </c:pt>
                <c:pt idx="308">
                  <c:v>-6.6439000000000003E-3</c:v>
                </c:pt>
                <c:pt idx="309">
                  <c:v>-6.6433000000000004E-3</c:v>
                </c:pt>
                <c:pt idx="310">
                  <c:v>-6.6426999999999996E-3</c:v>
                </c:pt>
                <c:pt idx="311">
                  <c:v>-6.6423000000000003E-3</c:v>
                </c:pt>
                <c:pt idx="312">
                  <c:v>-6.6420000000000003E-3</c:v>
                </c:pt>
                <c:pt idx="313">
                  <c:v>-6.6417000000000004E-3</c:v>
                </c:pt>
                <c:pt idx="314">
                  <c:v>-6.6414000000000004E-3</c:v>
                </c:pt>
                <c:pt idx="315">
                  <c:v>-6.6410000000000002E-3</c:v>
                </c:pt>
                <c:pt idx="316">
                  <c:v>-6.6404000000000003E-3</c:v>
                </c:pt>
                <c:pt idx="317">
                  <c:v>-6.6400000000000001E-3</c:v>
                </c:pt>
                <c:pt idx="318">
                  <c:v>-6.6397000000000001E-3</c:v>
                </c:pt>
                <c:pt idx="319">
                  <c:v>-6.6391000000000002E-3</c:v>
                </c:pt>
                <c:pt idx="320">
                  <c:v>-6.6387E-3</c:v>
                </c:pt>
                <c:pt idx="321">
                  <c:v>-6.6385000000000003E-3</c:v>
                </c:pt>
                <c:pt idx="322">
                  <c:v>-6.6382999999999998E-3</c:v>
                </c:pt>
                <c:pt idx="323">
                  <c:v>-6.6378000000000001E-3</c:v>
                </c:pt>
                <c:pt idx="324">
                  <c:v>-6.6375999999999996E-3</c:v>
                </c:pt>
                <c:pt idx="325">
                  <c:v>-6.6369999999999997E-3</c:v>
                </c:pt>
                <c:pt idx="326">
                  <c:v>-6.6360000000000004E-3</c:v>
                </c:pt>
                <c:pt idx="327">
                  <c:v>-6.6352E-3</c:v>
                </c:pt>
                <c:pt idx="328">
                  <c:v>-6.6344999999999998E-3</c:v>
                </c:pt>
                <c:pt idx="329">
                  <c:v>-6.6343000000000001E-3</c:v>
                </c:pt>
                <c:pt idx="330">
                  <c:v>-6.6340000000000001E-3</c:v>
                </c:pt>
                <c:pt idx="331">
                  <c:v>-6.6338999999999999E-3</c:v>
                </c:pt>
                <c:pt idx="332">
                  <c:v>-6.6335999999999999E-3</c:v>
                </c:pt>
                <c:pt idx="333">
                  <c:v>-6.6331000000000003E-3</c:v>
                </c:pt>
                <c:pt idx="334">
                  <c:v>-6.6328000000000003E-3</c:v>
                </c:pt>
                <c:pt idx="335">
                  <c:v>-6.6324000000000001E-3</c:v>
                </c:pt>
                <c:pt idx="336">
                  <c:v>-6.6319999999999999E-3</c:v>
                </c:pt>
                <c:pt idx="337">
                  <c:v>-6.6315999999999996E-3</c:v>
                </c:pt>
                <c:pt idx="338">
                  <c:v>-6.6311E-3</c:v>
                </c:pt>
                <c:pt idx="339">
                  <c:v>-6.6306000000000004E-3</c:v>
                </c:pt>
                <c:pt idx="340">
                  <c:v>-6.6303000000000004E-3</c:v>
                </c:pt>
                <c:pt idx="341">
                  <c:v>-6.6299999999999996E-3</c:v>
                </c:pt>
                <c:pt idx="342">
                  <c:v>-6.6296999999999997E-3</c:v>
                </c:pt>
                <c:pt idx="343">
                  <c:v>-6.6295E-3</c:v>
                </c:pt>
                <c:pt idx="344">
                  <c:v>-6.6292E-3</c:v>
                </c:pt>
                <c:pt idx="345">
                  <c:v>-6.6287999999999998E-3</c:v>
                </c:pt>
                <c:pt idx="346">
                  <c:v>-6.6283999999999996E-3</c:v>
                </c:pt>
                <c:pt idx="347">
                  <c:v>-6.6280999999999996E-3</c:v>
                </c:pt>
                <c:pt idx="348">
                  <c:v>-6.6277000000000003E-3</c:v>
                </c:pt>
                <c:pt idx="349">
                  <c:v>-6.6274000000000003E-3</c:v>
                </c:pt>
                <c:pt idx="350">
                  <c:v>-6.6268999999999998E-3</c:v>
                </c:pt>
                <c:pt idx="351">
                  <c:v>-6.6265999999999999E-3</c:v>
                </c:pt>
                <c:pt idx="352">
                  <c:v>-6.6264000000000002E-3</c:v>
                </c:pt>
                <c:pt idx="353">
                  <c:v>-6.6259999999999999E-3</c:v>
                </c:pt>
                <c:pt idx="354">
                  <c:v>-6.6258999999999997E-3</c:v>
                </c:pt>
                <c:pt idx="355">
                  <c:v>-6.6257E-3</c:v>
                </c:pt>
                <c:pt idx="356">
                  <c:v>-6.6252000000000004E-3</c:v>
                </c:pt>
                <c:pt idx="357">
                  <c:v>-6.6249000000000004E-3</c:v>
                </c:pt>
                <c:pt idx="358">
                  <c:v>-6.6245999999999996E-3</c:v>
                </c:pt>
                <c:pt idx="359">
                  <c:v>-6.6241E-3</c:v>
                </c:pt>
                <c:pt idx="360">
                  <c:v>-6.6238E-3</c:v>
                </c:pt>
                <c:pt idx="361">
                  <c:v>-6.6235E-3</c:v>
                </c:pt>
                <c:pt idx="362">
                  <c:v>-6.6233000000000004E-3</c:v>
                </c:pt>
                <c:pt idx="363">
                  <c:v>-6.6233999999999998E-3</c:v>
                </c:pt>
                <c:pt idx="364">
                  <c:v>-6.6233000000000004E-3</c:v>
                </c:pt>
                <c:pt idx="365">
                  <c:v>-6.6236000000000003E-3</c:v>
                </c:pt>
                <c:pt idx="366">
                  <c:v>-6.6236000000000003E-3</c:v>
                </c:pt>
                <c:pt idx="367">
                  <c:v>-6.6233999999999998E-3</c:v>
                </c:pt>
                <c:pt idx="368">
                  <c:v>-6.6230000000000004E-3</c:v>
                </c:pt>
                <c:pt idx="369">
                  <c:v>-6.6226000000000002E-3</c:v>
                </c:pt>
                <c:pt idx="370">
                  <c:v>-6.6223999999999996E-3</c:v>
                </c:pt>
                <c:pt idx="371">
                  <c:v>-6.6220999999999997E-3</c:v>
                </c:pt>
                <c:pt idx="372">
                  <c:v>-6.6219E-3</c:v>
                </c:pt>
                <c:pt idx="373">
                  <c:v>-6.6217999999999997E-3</c:v>
                </c:pt>
                <c:pt idx="374">
                  <c:v>-6.6220999999999997E-3</c:v>
                </c:pt>
                <c:pt idx="375">
                  <c:v>-6.6220000000000003E-3</c:v>
                </c:pt>
                <c:pt idx="376">
                  <c:v>-6.6217000000000003E-3</c:v>
                </c:pt>
                <c:pt idx="377">
                  <c:v>-6.6211999999999998E-3</c:v>
                </c:pt>
                <c:pt idx="378">
                  <c:v>-6.6210000000000001E-3</c:v>
                </c:pt>
                <c:pt idx="379">
                  <c:v>-6.6211000000000004E-3</c:v>
                </c:pt>
                <c:pt idx="380">
                  <c:v>-6.6208999999999999E-3</c:v>
                </c:pt>
                <c:pt idx="381">
                  <c:v>-6.6207000000000002E-3</c:v>
                </c:pt>
                <c:pt idx="382">
                  <c:v>-6.6204000000000002E-3</c:v>
                </c:pt>
                <c:pt idx="383">
                  <c:v>-6.6204000000000002E-3</c:v>
                </c:pt>
                <c:pt idx="384">
                  <c:v>-6.6203E-3</c:v>
                </c:pt>
                <c:pt idx="385">
                  <c:v>-6.6201000000000003E-3</c:v>
                </c:pt>
                <c:pt idx="386">
                  <c:v>-6.6201000000000003E-3</c:v>
                </c:pt>
                <c:pt idx="387">
                  <c:v>-6.6201000000000003E-3</c:v>
                </c:pt>
                <c:pt idx="388">
                  <c:v>-6.6198000000000003E-3</c:v>
                </c:pt>
                <c:pt idx="389">
                  <c:v>-6.6198000000000003E-3</c:v>
                </c:pt>
                <c:pt idx="390">
                  <c:v>-6.6197000000000001E-3</c:v>
                </c:pt>
                <c:pt idx="391">
                  <c:v>-6.6195000000000004E-3</c:v>
                </c:pt>
                <c:pt idx="392">
                  <c:v>-6.6194000000000001E-3</c:v>
                </c:pt>
                <c:pt idx="393">
                  <c:v>-6.6195000000000004E-3</c:v>
                </c:pt>
                <c:pt idx="394">
                  <c:v>-6.6195000000000004E-3</c:v>
                </c:pt>
                <c:pt idx="395">
                  <c:v>-6.6197000000000001E-3</c:v>
                </c:pt>
                <c:pt idx="396">
                  <c:v>-6.6195999999999998E-3</c:v>
                </c:pt>
                <c:pt idx="397">
                  <c:v>-6.6194000000000001E-3</c:v>
                </c:pt>
                <c:pt idx="398">
                  <c:v>-6.6192999999999998E-3</c:v>
                </c:pt>
                <c:pt idx="399">
                  <c:v>-6.6192000000000004E-3</c:v>
                </c:pt>
                <c:pt idx="400">
                  <c:v>-6.6192999999999998E-3</c:v>
                </c:pt>
                <c:pt idx="401">
                  <c:v>-6.6191000000000002E-3</c:v>
                </c:pt>
                <c:pt idx="402">
                  <c:v>-6.6189999999999999E-3</c:v>
                </c:pt>
                <c:pt idx="403">
                  <c:v>-6.6191000000000002E-3</c:v>
                </c:pt>
                <c:pt idx="404">
                  <c:v>-6.6192999999999998E-3</c:v>
                </c:pt>
                <c:pt idx="405">
                  <c:v>-6.6192000000000004E-3</c:v>
                </c:pt>
                <c:pt idx="406">
                  <c:v>-6.6192999999999998E-3</c:v>
                </c:pt>
                <c:pt idx="407">
                  <c:v>-6.6194000000000001E-3</c:v>
                </c:pt>
                <c:pt idx="408">
                  <c:v>-6.6194000000000001E-3</c:v>
                </c:pt>
                <c:pt idx="409">
                  <c:v>-6.6194000000000001E-3</c:v>
                </c:pt>
                <c:pt idx="410">
                  <c:v>-6.6197000000000001E-3</c:v>
                </c:pt>
                <c:pt idx="411">
                  <c:v>-6.6198000000000003E-3</c:v>
                </c:pt>
                <c:pt idx="412">
                  <c:v>-6.6198000000000003E-3</c:v>
                </c:pt>
                <c:pt idx="413">
                  <c:v>-6.6198000000000003E-3</c:v>
                </c:pt>
                <c:pt idx="414">
                  <c:v>-6.6198999999999997E-3</c:v>
                </c:pt>
                <c:pt idx="415">
                  <c:v>-6.62E-3</c:v>
                </c:pt>
                <c:pt idx="416">
                  <c:v>-6.62E-3</c:v>
                </c:pt>
                <c:pt idx="417">
                  <c:v>-6.6198000000000003E-3</c:v>
                </c:pt>
                <c:pt idx="418">
                  <c:v>-6.6195999999999998E-3</c:v>
                </c:pt>
                <c:pt idx="419">
                  <c:v>-6.6192999999999998E-3</c:v>
                </c:pt>
                <c:pt idx="420">
                  <c:v>-6.6191000000000002E-3</c:v>
                </c:pt>
                <c:pt idx="421">
                  <c:v>-6.6191000000000002E-3</c:v>
                </c:pt>
                <c:pt idx="422">
                  <c:v>-6.6191000000000002E-3</c:v>
                </c:pt>
                <c:pt idx="423">
                  <c:v>-6.6192999999999998E-3</c:v>
                </c:pt>
                <c:pt idx="424">
                  <c:v>-6.6195000000000004E-3</c:v>
                </c:pt>
                <c:pt idx="425">
                  <c:v>-6.6195000000000004E-3</c:v>
                </c:pt>
                <c:pt idx="426">
                  <c:v>-6.6197000000000001E-3</c:v>
                </c:pt>
                <c:pt idx="427">
                  <c:v>-6.6201999999999997E-3</c:v>
                </c:pt>
                <c:pt idx="428">
                  <c:v>-6.6210000000000001E-3</c:v>
                </c:pt>
                <c:pt idx="429">
                  <c:v>-6.6216000000000001E-3</c:v>
                </c:pt>
                <c:pt idx="430">
                  <c:v>-6.6226000000000002E-3</c:v>
                </c:pt>
                <c:pt idx="431">
                  <c:v>-6.6235E-3</c:v>
                </c:pt>
                <c:pt idx="432">
                  <c:v>-6.6245000000000002E-3</c:v>
                </c:pt>
                <c:pt idx="433">
                  <c:v>-6.6258999999999997E-3</c:v>
                </c:pt>
                <c:pt idx="434">
                  <c:v>-6.6271999999999998E-3</c:v>
                </c:pt>
                <c:pt idx="435">
                  <c:v>-6.6284999999999998E-3</c:v>
                </c:pt>
                <c:pt idx="436">
                  <c:v>-6.6299999999999996E-3</c:v>
                </c:pt>
                <c:pt idx="437">
                  <c:v>-6.6318000000000002E-3</c:v>
                </c:pt>
                <c:pt idx="438">
                  <c:v>-6.6334000000000002E-3</c:v>
                </c:pt>
                <c:pt idx="439">
                  <c:v>-6.6350999999999997E-3</c:v>
                </c:pt>
                <c:pt idx="440">
                  <c:v>-6.6366999999999997E-3</c:v>
                </c:pt>
                <c:pt idx="441">
                  <c:v>-6.6382999999999998E-3</c:v>
                </c:pt>
                <c:pt idx="442">
                  <c:v>-6.6398000000000004E-3</c:v>
                </c:pt>
                <c:pt idx="443">
                  <c:v>-6.6410000000000002E-3</c:v>
                </c:pt>
                <c:pt idx="444">
                  <c:v>-6.6420999999999997E-3</c:v>
                </c:pt>
                <c:pt idx="445">
                  <c:v>-6.6433999999999998E-3</c:v>
                </c:pt>
                <c:pt idx="446">
                  <c:v>-6.6444E-3</c:v>
                </c:pt>
                <c:pt idx="447">
                  <c:v>-6.6451000000000001E-3</c:v>
                </c:pt>
                <c:pt idx="448">
                  <c:v>-6.6455999999999998E-3</c:v>
                </c:pt>
                <c:pt idx="449">
                  <c:v>-6.6458000000000003E-3</c:v>
                </c:pt>
                <c:pt idx="450">
                  <c:v>-6.6471000000000004E-3</c:v>
                </c:pt>
                <c:pt idx="451">
                  <c:v>-6.6496999999999997E-3</c:v>
                </c:pt>
                <c:pt idx="452">
                  <c:v>-6.6521999999999996E-3</c:v>
                </c:pt>
                <c:pt idx="453">
                  <c:v>-6.6493999999999998E-3</c:v>
                </c:pt>
                <c:pt idx="454">
                  <c:v>-6.6306000000000004E-3</c:v>
                </c:pt>
                <c:pt idx="455">
                  <c:v>-6.5836999999999996E-3</c:v>
                </c:pt>
                <c:pt idx="456">
                  <c:v>-6.4968999999999999E-3</c:v>
                </c:pt>
                <c:pt idx="457">
                  <c:v>-6.3661000000000004E-3</c:v>
                </c:pt>
                <c:pt idx="458">
                  <c:v>-6.1900999999999996E-3</c:v>
                </c:pt>
                <c:pt idx="459">
                  <c:v>-5.9668999999999998E-3</c:v>
                </c:pt>
                <c:pt idx="460">
                  <c:v>-5.6947999999999999E-3</c:v>
                </c:pt>
                <c:pt idx="461">
                  <c:v>-5.3761E-3</c:v>
                </c:pt>
                <c:pt idx="462">
                  <c:v>-5.0125999999999999E-3</c:v>
                </c:pt>
                <c:pt idx="463">
                  <c:v>-4.6045000000000001E-3</c:v>
                </c:pt>
                <c:pt idx="464">
                  <c:v>-4.1549999999999998E-3</c:v>
                </c:pt>
                <c:pt idx="465">
                  <c:v>-3.6686000000000002E-3</c:v>
                </c:pt>
                <c:pt idx="466">
                  <c:v>-3.1519E-3</c:v>
                </c:pt>
                <c:pt idx="467">
                  <c:v>-2.6132E-3</c:v>
                </c:pt>
                <c:pt idx="468">
                  <c:v>-2.0644999999999999E-3</c:v>
                </c:pt>
                <c:pt idx="469">
                  <c:v>-1.5275E-3</c:v>
                </c:pt>
                <c:pt idx="470">
                  <c:v>-1.0302E-3</c:v>
                </c:pt>
                <c:pt idx="471">
                  <c:v>-6.0895999999999997E-4</c:v>
                </c:pt>
                <c:pt idx="472">
                  <c:v>-2.9398E-4</c:v>
                </c:pt>
                <c:pt idx="473">
                  <c:v>-9.6626999999999995E-5</c:v>
                </c:pt>
                <c:pt idx="474">
                  <c:v>-5.4175999999999998E-5</c:v>
                </c:pt>
                <c:pt idx="475">
                  <c:v>-1.4650000000000001E-4</c:v>
                </c:pt>
                <c:pt idx="476">
                  <c:v>4.6983999999999998E-6</c:v>
                </c:pt>
                <c:pt idx="477">
                  <c:v>8.9782999999999996E-4</c:v>
                </c:pt>
                <c:pt idx="478">
                  <c:v>2.3800000000000002E-3</c:v>
                </c:pt>
                <c:pt idx="479">
                  <c:v>3.7008000000000002E-3</c:v>
                </c:pt>
                <c:pt idx="480">
                  <c:v>5.5074E-3</c:v>
                </c:pt>
                <c:pt idx="481">
                  <c:v>9.1964999999999998E-3</c:v>
                </c:pt>
                <c:pt idx="482">
                  <c:v>1.5303000000000001E-2</c:v>
                </c:pt>
                <c:pt idx="483">
                  <c:v>2.3775999999999999E-2</c:v>
                </c:pt>
                <c:pt idx="484">
                  <c:v>3.4370999999999999E-2</c:v>
                </c:pt>
                <c:pt idx="485">
                  <c:v>4.6828000000000002E-2</c:v>
                </c:pt>
                <c:pt idx="486">
                  <c:v>6.0893999999999997E-2</c:v>
                </c:pt>
                <c:pt idx="487">
                  <c:v>7.6302999999999996E-2</c:v>
                </c:pt>
                <c:pt idx="488">
                  <c:v>9.2814999999999995E-2</c:v>
                </c:pt>
                <c:pt idx="489">
                  <c:v>0.11099000000000001</c:v>
                </c:pt>
                <c:pt idx="490">
                  <c:v>0.13278999999999999</c:v>
                </c:pt>
                <c:pt idx="491">
                  <c:v>0.15978999999999999</c:v>
                </c:pt>
                <c:pt idx="492">
                  <c:v>0.19275999999999999</c:v>
                </c:pt>
                <c:pt idx="493">
                  <c:v>0.23204</c:v>
                </c:pt>
                <c:pt idx="494">
                  <c:v>0.27782000000000001</c:v>
                </c:pt>
                <c:pt idx="495">
                  <c:v>0.33021</c:v>
                </c:pt>
                <c:pt idx="496">
                  <c:v>0.38928000000000001</c:v>
                </c:pt>
                <c:pt idx="497">
                  <c:v>0.44012000000000001</c:v>
                </c:pt>
                <c:pt idx="498">
                  <c:v>0.42870000000000003</c:v>
                </c:pt>
                <c:pt idx="499">
                  <c:v>0.41274</c:v>
                </c:pt>
                <c:pt idx="500">
                  <c:v>0.39308999999999999</c:v>
                </c:pt>
                <c:pt idx="501">
                  <c:v>0.37071999999999999</c:v>
                </c:pt>
                <c:pt idx="502">
                  <c:v>0.34778999999999999</c:v>
                </c:pt>
                <c:pt idx="503">
                  <c:v>0.32795999999999997</c:v>
                </c:pt>
                <c:pt idx="504">
                  <c:v>0.31331999999999999</c:v>
                </c:pt>
                <c:pt idx="505">
                  <c:v>0.30465999999999999</c:v>
                </c:pt>
                <c:pt idx="506">
                  <c:v>0.30232999999999999</c:v>
                </c:pt>
              </c:numCache>
            </c:numRef>
          </c:yVal>
          <c:smooth val="0"/>
          <c:extLst xmlns:c16r2="http://schemas.microsoft.com/office/drawing/2015/06/chart">
            <c:ext xmlns:c16="http://schemas.microsoft.com/office/drawing/2014/chart" uri="{C3380CC4-5D6E-409C-BE32-E72D297353CC}">
              <c16:uniqueId val="{00000000-62D8-4FD6-A1B0-590F229BDCF4}"/>
            </c:ext>
          </c:extLst>
        </c:ser>
        <c:ser>
          <c:idx val="1"/>
          <c:order val="1"/>
          <c:spPr>
            <a:ln w="19050" cap="rnd">
              <a:solidFill>
                <a:srgbClr val="0000FF"/>
              </a:solidFill>
              <a:round/>
            </a:ln>
            <a:effectLst/>
          </c:spPr>
          <c:marker>
            <c:symbol val="none"/>
          </c:marker>
          <c:xVal>
            <c:numRef>
              <c:f>'04c'!$A$7:$A$513</c:f>
              <c:numCache>
                <c:formatCode>0.00E+00</c:formatCode>
                <c:ptCount val="507"/>
                <c:pt idx="0">
                  <c:v>-0.23899999999999988</c:v>
                </c:pt>
                <c:pt idx="1">
                  <c:v>-0.22609999999999975</c:v>
                </c:pt>
                <c:pt idx="2">
                  <c:v>-0.21330000000000027</c:v>
                </c:pt>
                <c:pt idx="3">
                  <c:v>-0.2004999999999999</c:v>
                </c:pt>
                <c:pt idx="4">
                  <c:v>-0.18759999999999977</c:v>
                </c:pt>
                <c:pt idx="5">
                  <c:v>-0.17480000000000029</c:v>
                </c:pt>
                <c:pt idx="6">
                  <c:v>-0.16199999999999992</c:v>
                </c:pt>
                <c:pt idx="7">
                  <c:v>-0.1492</c:v>
                </c:pt>
                <c:pt idx="8">
                  <c:v>-0.13630000000000031</c:v>
                </c:pt>
                <c:pt idx="9">
                  <c:v>-0.12349999999999994</c:v>
                </c:pt>
                <c:pt idx="10">
                  <c:v>-0.11070000000000002</c:v>
                </c:pt>
                <c:pt idx="11">
                  <c:v>-9.7800000000000331E-2</c:v>
                </c:pt>
                <c:pt idx="12">
                  <c:v>-8.4999999999999964E-2</c:v>
                </c:pt>
                <c:pt idx="13">
                  <c:v>-7.2200000000000042E-2</c:v>
                </c:pt>
                <c:pt idx="14">
                  <c:v>-5.9400000000000119E-2</c:v>
                </c:pt>
                <c:pt idx="15">
                  <c:v>-4.6499999999999986E-2</c:v>
                </c:pt>
                <c:pt idx="16">
                  <c:v>-3.3700000000000063E-2</c:v>
                </c:pt>
                <c:pt idx="17">
                  <c:v>-2.0900000000000141E-2</c:v>
                </c:pt>
                <c:pt idx="18">
                  <c:v>-8.099999999999774E-3</c:v>
                </c:pt>
                <c:pt idx="19">
                  <c:v>4.7999999999999154E-3</c:v>
                </c:pt>
                <c:pt idx="20">
                  <c:v>1.7599999999999838E-2</c:v>
                </c:pt>
                <c:pt idx="21">
                  <c:v>3.0400000000000205E-2</c:v>
                </c:pt>
                <c:pt idx="22">
                  <c:v>4.3300000000000338E-2</c:v>
                </c:pt>
                <c:pt idx="23">
                  <c:v>5.6099999999999817E-2</c:v>
                </c:pt>
                <c:pt idx="24">
                  <c:v>6.8900000000000183E-2</c:v>
                </c:pt>
                <c:pt idx="25">
                  <c:v>8.1699999999999662E-2</c:v>
                </c:pt>
                <c:pt idx="26">
                  <c:v>9.4599999999999795E-2</c:v>
                </c:pt>
                <c:pt idx="27">
                  <c:v>0.10740000000000016</c:v>
                </c:pt>
                <c:pt idx="28">
                  <c:v>0.12019999999999964</c:v>
                </c:pt>
                <c:pt idx="29">
                  <c:v>0.13309999999999977</c:v>
                </c:pt>
                <c:pt idx="30">
                  <c:v>0.14590000000000014</c:v>
                </c:pt>
                <c:pt idx="31">
                  <c:v>0.15869999999999962</c:v>
                </c:pt>
                <c:pt idx="32">
                  <c:v>0.17149999999999999</c:v>
                </c:pt>
                <c:pt idx="33">
                  <c:v>0.18440000000000012</c:v>
                </c:pt>
                <c:pt idx="34">
                  <c:v>0.1971999999999996</c:v>
                </c:pt>
                <c:pt idx="35">
                  <c:v>0.20999999999999996</c:v>
                </c:pt>
                <c:pt idx="36">
                  <c:v>0.2229000000000001</c:v>
                </c:pt>
                <c:pt idx="37">
                  <c:v>0.23569999999999958</c:v>
                </c:pt>
                <c:pt idx="38">
                  <c:v>0.24849999999999994</c:v>
                </c:pt>
                <c:pt idx="39">
                  <c:v>0.26130000000000031</c:v>
                </c:pt>
                <c:pt idx="40">
                  <c:v>0.27419999999999956</c:v>
                </c:pt>
                <c:pt idx="41">
                  <c:v>0.28699999999999992</c:v>
                </c:pt>
                <c:pt idx="42">
                  <c:v>0.29980000000000029</c:v>
                </c:pt>
                <c:pt idx="43">
                  <c:v>0.31259999999999977</c:v>
                </c:pt>
                <c:pt idx="44">
                  <c:v>0.3254999999999999</c:v>
                </c:pt>
                <c:pt idx="45">
                  <c:v>0.33830000000000027</c:v>
                </c:pt>
                <c:pt idx="46">
                  <c:v>0.35109999999999975</c:v>
                </c:pt>
                <c:pt idx="47">
                  <c:v>0.36399999999999988</c:v>
                </c:pt>
                <c:pt idx="48">
                  <c:v>0.37680000000000025</c:v>
                </c:pt>
                <c:pt idx="49">
                  <c:v>0.38959999999999972</c:v>
                </c:pt>
                <c:pt idx="50">
                  <c:v>0.40240000000000009</c:v>
                </c:pt>
                <c:pt idx="51">
                  <c:v>0.41530000000000022</c:v>
                </c:pt>
                <c:pt idx="52">
                  <c:v>0.4280999999999997</c:v>
                </c:pt>
                <c:pt idx="53">
                  <c:v>0.44090000000000007</c:v>
                </c:pt>
                <c:pt idx="54">
                  <c:v>0.4538000000000002</c:v>
                </c:pt>
                <c:pt idx="55">
                  <c:v>0.46659999999999968</c:v>
                </c:pt>
                <c:pt idx="56">
                  <c:v>0.47940000000000005</c:v>
                </c:pt>
                <c:pt idx="57">
                  <c:v>0.49219999999999997</c:v>
                </c:pt>
                <c:pt idx="58">
                  <c:v>0.50509999999999966</c:v>
                </c:pt>
                <c:pt idx="59">
                  <c:v>0.51790000000000003</c:v>
                </c:pt>
                <c:pt idx="60">
                  <c:v>0.53069999999999995</c:v>
                </c:pt>
                <c:pt idx="61">
                  <c:v>0.54349999999999987</c:v>
                </c:pt>
                <c:pt idx="62">
                  <c:v>0.55640000000000001</c:v>
                </c:pt>
                <c:pt idx="63">
                  <c:v>0.56919999999999993</c:v>
                </c:pt>
                <c:pt idx="64">
                  <c:v>0.58199999999999985</c:v>
                </c:pt>
                <c:pt idx="65">
                  <c:v>0.59489999999999998</c:v>
                </c:pt>
                <c:pt idx="66">
                  <c:v>0.60769999999999991</c:v>
                </c:pt>
                <c:pt idx="67">
                  <c:v>0.62049999999999983</c:v>
                </c:pt>
                <c:pt idx="68">
                  <c:v>0.6333000000000002</c:v>
                </c:pt>
                <c:pt idx="69">
                  <c:v>0.64619999999999989</c:v>
                </c:pt>
                <c:pt idx="70">
                  <c:v>0.65899999999999981</c:v>
                </c:pt>
                <c:pt idx="71">
                  <c:v>0.67180000000000017</c:v>
                </c:pt>
                <c:pt idx="72">
                  <c:v>0.68469999999999986</c:v>
                </c:pt>
                <c:pt idx="73">
                  <c:v>0.69749999999999979</c:v>
                </c:pt>
                <c:pt idx="74">
                  <c:v>0.71030000000000015</c:v>
                </c:pt>
                <c:pt idx="75">
                  <c:v>0.72310000000000008</c:v>
                </c:pt>
                <c:pt idx="76">
                  <c:v>0.73599999999999977</c:v>
                </c:pt>
                <c:pt idx="77">
                  <c:v>0.74880000000000013</c:v>
                </c:pt>
                <c:pt idx="78">
                  <c:v>0.76160000000000005</c:v>
                </c:pt>
                <c:pt idx="79">
                  <c:v>0.77439999999999998</c:v>
                </c:pt>
                <c:pt idx="80">
                  <c:v>0.78730000000000011</c:v>
                </c:pt>
                <c:pt idx="81">
                  <c:v>0.80010000000000003</c:v>
                </c:pt>
                <c:pt idx="82">
                  <c:v>0.81289999999999996</c:v>
                </c:pt>
                <c:pt idx="83">
                  <c:v>0.82580000000000009</c:v>
                </c:pt>
                <c:pt idx="84">
                  <c:v>0.83860000000000001</c:v>
                </c:pt>
                <c:pt idx="85">
                  <c:v>0.85139999999999993</c:v>
                </c:pt>
                <c:pt idx="86">
                  <c:v>0.86419999999999986</c:v>
                </c:pt>
                <c:pt idx="87">
                  <c:v>0.87709999999999999</c:v>
                </c:pt>
                <c:pt idx="88">
                  <c:v>0.88989999999999991</c:v>
                </c:pt>
                <c:pt idx="89">
                  <c:v>0.90269999999999984</c:v>
                </c:pt>
                <c:pt idx="90">
                  <c:v>0.91559999999999997</c:v>
                </c:pt>
                <c:pt idx="91">
                  <c:v>0.92839999999999989</c:v>
                </c:pt>
                <c:pt idx="92">
                  <c:v>0.94119999999999981</c:v>
                </c:pt>
                <c:pt idx="93">
                  <c:v>0.95399999999999974</c:v>
                </c:pt>
                <c:pt idx="94">
                  <c:v>0.96689999999999987</c:v>
                </c:pt>
                <c:pt idx="95">
                  <c:v>0.97969999999999979</c:v>
                </c:pt>
                <c:pt idx="96">
                  <c:v>0.99250000000000016</c:v>
                </c:pt>
                <c:pt idx="97">
                  <c:v>1.0053999999999998</c:v>
                </c:pt>
                <c:pt idx="98">
                  <c:v>1.0182</c:v>
                </c:pt>
                <c:pt idx="99">
                  <c:v>1.0309999999999999</c:v>
                </c:pt>
                <c:pt idx="100">
                  <c:v>1.0437999999999998</c:v>
                </c:pt>
                <c:pt idx="101">
                  <c:v>1.0567</c:v>
                </c:pt>
                <c:pt idx="102">
                  <c:v>1.0694999999999999</c:v>
                </c:pt>
                <c:pt idx="103">
                  <c:v>1.0822999999999998</c:v>
                </c:pt>
                <c:pt idx="104">
                  <c:v>1.0951</c:v>
                </c:pt>
                <c:pt idx="105">
                  <c:v>1.1079999999999999</c:v>
                </c:pt>
                <c:pt idx="106">
                  <c:v>1.1207999999999998</c:v>
                </c:pt>
                <c:pt idx="107">
                  <c:v>1.1335999999999999</c:v>
                </c:pt>
                <c:pt idx="108">
                  <c:v>1.1464999999999999</c:v>
                </c:pt>
                <c:pt idx="109">
                  <c:v>1.1593</c:v>
                </c:pt>
                <c:pt idx="110">
                  <c:v>1.1720999999999999</c:v>
                </c:pt>
                <c:pt idx="111">
                  <c:v>1.1849000000000001</c:v>
                </c:pt>
                <c:pt idx="112">
                  <c:v>1.1978</c:v>
                </c:pt>
                <c:pt idx="113">
                  <c:v>1.2105999999999999</c:v>
                </c:pt>
                <c:pt idx="114">
                  <c:v>1.2234</c:v>
                </c:pt>
                <c:pt idx="115">
                  <c:v>1.2363</c:v>
                </c:pt>
                <c:pt idx="116">
                  <c:v>1.2490999999999999</c:v>
                </c:pt>
                <c:pt idx="117">
                  <c:v>1.2619</c:v>
                </c:pt>
                <c:pt idx="118">
                  <c:v>1.2746999999999999</c:v>
                </c:pt>
                <c:pt idx="119">
                  <c:v>1.2875999999999999</c:v>
                </c:pt>
                <c:pt idx="120">
                  <c:v>1.3004</c:v>
                </c:pt>
                <c:pt idx="121">
                  <c:v>1.3131999999999999</c:v>
                </c:pt>
                <c:pt idx="122">
                  <c:v>1.3259999999999998</c:v>
                </c:pt>
                <c:pt idx="123">
                  <c:v>1.3389</c:v>
                </c:pt>
                <c:pt idx="124">
                  <c:v>1.3516999999999999</c:v>
                </c:pt>
                <c:pt idx="125">
                  <c:v>1.3645</c:v>
                </c:pt>
                <c:pt idx="126">
                  <c:v>1.3774</c:v>
                </c:pt>
                <c:pt idx="127">
                  <c:v>1.3902000000000001</c:v>
                </c:pt>
                <c:pt idx="128">
                  <c:v>1.403</c:v>
                </c:pt>
                <c:pt idx="129">
                  <c:v>1.4157999999999999</c:v>
                </c:pt>
                <c:pt idx="130">
                  <c:v>1.4287000000000001</c:v>
                </c:pt>
                <c:pt idx="131">
                  <c:v>1.4415</c:v>
                </c:pt>
                <c:pt idx="132">
                  <c:v>1.4542999999999999</c:v>
                </c:pt>
                <c:pt idx="133">
                  <c:v>1.4672000000000001</c:v>
                </c:pt>
                <c:pt idx="134">
                  <c:v>1.48</c:v>
                </c:pt>
                <c:pt idx="135">
                  <c:v>1.4927999999999999</c:v>
                </c:pt>
                <c:pt idx="136">
                  <c:v>1.5055999999999998</c:v>
                </c:pt>
                <c:pt idx="137">
                  <c:v>1.5185</c:v>
                </c:pt>
                <c:pt idx="138">
                  <c:v>1.5312999999999999</c:v>
                </c:pt>
                <c:pt idx="139">
                  <c:v>1.5440999999999998</c:v>
                </c:pt>
                <c:pt idx="140">
                  <c:v>1.5569</c:v>
                </c:pt>
                <c:pt idx="141">
                  <c:v>1.5697999999999999</c:v>
                </c:pt>
                <c:pt idx="142">
                  <c:v>1.5825999999999998</c:v>
                </c:pt>
                <c:pt idx="143">
                  <c:v>1.5954000000000002</c:v>
                </c:pt>
                <c:pt idx="144">
                  <c:v>1.6082999999999998</c:v>
                </c:pt>
                <c:pt idx="145">
                  <c:v>1.6210999999999998</c:v>
                </c:pt>
                <c:pt idx="146">
                  <c:v>1.6339000000000001</c:v>
                </c:pt>
                <c:pt idx="147">
                  <c:v>1.6467000000000001</c:v>
                </c:pt>
                <c:pt idx="148">
                  <c:v>1.6596</c:v>
                </c:pt>
                <c:pt idx="149">
                  <c:v>1.6724000000000001</c:v>
                </c:pt>
                <c:pt idx="150">
                  <c:v>1.6852</c:v>
                </c:pt>
                <c:pt idx="151">
                  <c:v>1.6980999999999999</c:v>
                </c:pt>
                <c:pt idx="152">
                  <c:v>1.7109000000000001</c:v>
                </c:pt>
                <c:pt idx="153">
                  <c:v>1.7237</c:v>
                </c:pt>
                <c:pt idx="154">
                  <c:v>1.7364999999999999</c:v>
                </c:pt>
                <c:pt idx="155">
                  <c:v>1.7494000000000001</c:v>
                </c:pt>
                <c:pt idx="156">
                  <c:v>1.7622</c:v>
                </c:pt>
                <c:pt idx="157">
                  <c:v>1.7749999999999999</c:v>
                </c:pt>
                <c:pt idx="158">
                  <c:v>1.7879</c:v>
                </c:pt>
                <c:pt idx="159">
                  <c:v>1.8007</c:v>
                </c:pt>
                <c:pt idx="160">
                  <c:v>1.8134999999999999</c:v>
                </c:pt>
                <c:pt idx="161">
                  <c:v>1.8262999999999998</c:v>
                </c:pt>
                <c:pt idx="162">
                  <c:v>1.8391999999999999</c:v>
                </c:pt>
                <c:pt idx="163">
                  <c:v>1.8519999999999999</c:v>
                </c:pt>
                <c:pt idx="164">
                  <c:v>1.8648</c:v>
                </c:pt>
                <c:pt idx="165">
                  <c:v>1.8775999999999999</c:v>
                </c:pt>
                <c:pt idx="166">
                  <c:v>1.8904999999999998</c:v>
                </c:pt>
                <c:pt idx="167">
                  <c:v>1.9033</c:v>
                </c:pt>
                <c:pt idx="168">
                  <c:v>1.9160999999999999</c:v>
                </c:pt>
                <c:pt idx="169">
                  <c:v>1.929</c:v>
                </c:pt>
                <c:pt idx="170">
                  <c:v>1.9418</c:v>
                </c:pt>
                <c:pt idx="171">
                  <c:v>1.9545999999999999</c:v>
                </c:pt>
                <c:pt idx="172">
                  <c:v>1.9674</c:v>
                </c:pt>
                <c:pt idx="173">
                  <c:v>1.9802999999999999</c:v>
                </c:pt>
                <c:pt idx="174">
                  <c:v>1.9930999999999999</c:v>
                </c:pt>
                <c:pt idx="175">
                  <c:v>2.0059</c:v>
                </c:pt>
                <c:pt idx="176">
                  <c:v>2.0187499999999998</c:v>
                </c:pt>
                <c:pt idx="177">
                  <c:v>2.0315799999999999</c:v>
                </c:pt>
                <c:pt idx="178">
                  <c:v>2.0444100000000001</c:v>
                </c:pt>
                <c:pt idx="179">
                  <c:v>2.0572400000000002</c:v>
                </c:pt>
                <c:pt idx="180">
                  <c:v>2.0700599999999998</c:v>
                </c:pt>
                <c:pt idx="181">
                  <c:v>2.0828899999999999</c:v>
                </c:pt>
                <c:pt idx="182">
                  <c:v>2.09572</c:v>
                </c:pt>
                <c:pt idx="183">
                  <c:v>2.1085500000000001</c:v>
                </c:pt>
                <c:pt idx="184">
                  <c:v>2.1213799999999998</c:v>
                </c:pt>
                <c:pt idx="185">
                  <c:v>2.1341999999999999</c:v>
                </c:pt>
                <c:pt idx="186">
                  <c:v>2.14703</c:v>
                </c:pt>
                <c:pt idx="187">
                  <c:v>2.1598600000000001</c:v>
                </c:pt>
                <c:pt idx="188">
                  <c:v>2.1726900000000002</c:v>
                </c:pt>
                <c:pt idx="189">
                  <c:v>2.1855199999999999</c:v>
                </c:pt>
                <c:pt idx="190">
                  <c:v>2.19834</c:v>
                </c:pt>
                <c:pt idx="191">
                  <c:v>2.2111700000000001</c:v>
                </c:pt>
                <c:pt idx="192">
                  <c:v>2.2240000000000002</c:v>
                </c:pt>
                <c:pt idx="193">
                  <c:v>2.2368299999999999</c:v>
                </c:pt>
                <c:pt idx="194">
                  <c:v>2.24966</c:v>
                </c:pt>
                <c:pt idx="195">
                  <c:v>2.26248</c:v>
                </c:pt>
                <c:pt idx="196">
                  <c:v>2.2753100000000002</c:v>
                </c:pt>
                <c:pt idx="197">
                  <c:v>2.2881399999999998</c:v>
                </c:pt>
                <c:pt idx="198">
                  <c:v>2.30097</c:v>
                </c:pt>
                <c:pt idx="199">
                  <c:v>2.31379</c:v>
                </c:pt>
                <c:pt idx="200">
                  <c:v>2.3266200000000001</c:v>
                </c:pt>
                <c:pt idx="201">
                  <c:v>2.3394500000000003</c:v>
                </c:pt>
                <c:pt idx="202">
                  <c:v>2.3522799999999999</c:v>
                </c:pt>
                <c:pt idx="203">
                  <c:v>2.36511</c:v>
                </c:pt>
                <c:pt idx="204">
                  <c:v>2.3779300000000001</c:v>
                </c:pt>
                <c:pt idx="205">
                  <c:v>2.3907600000000002</c:v>
                </c:pt>
                <c:pt idx="206">
                  <c:v>2.4035899999999999</c:v>
                </c:pt>
                <c:pt idx="207">
                  <c:v>2.41642</c:v>
                </c:pt>
                <c:pt idx="208">
                  <c:v>2.4292499999999997</c:v>
                </c:pt>
                <c:pt idx="209">
                  <c:v>2.4420700000000002</c:v>
                </c:pt>
                <c:pt idx="210">
                  <c:v>2.4548999999999999</c:v>
                </c:pt>
                <c:pt idx="211">
                  <c:v>2.46773</c:v>
                </c:pt>
                <c:pt idx="212">
                  <c:v>2.4805599999999997</c:v>
                </c:pt>
                <c:pt idx="213">
                  <c:v>2.4933800000000002</c:v>
                </c:pt>
                <c:pt idx="214">
                  <c:v>2.5062099999999998</c:v>
                </c:pt>
                <c:pt idx="215">
                  <c:v>2.5190399999999999</c:v>
                </c:pt>
                <c:pt idx="216">
                  <c:v>2.5318700000000001</c:v>
                </c:pt>
                <c:pt idx="217">
                  <c:v>2.5446999999999997</c:v>
                </c:pt>
                <c:pt idx="218">
                  <c:v>2.5575199999999998</c:v>
                </c:pt>
                <c:pt idx="219">
                  <c:v>2.5703499999999999</c:v>
                </c:pt>
                <c:pt idx="220">
                  <c:v>2.58318</c:v>
                </c:pt>
                <c:pt idx="221">
                  <c:v>2.5960099999999997</c:v>
                </c:pt>
                <c:pt idx="222">
                  <c:v>2.6088399999999998</c:v>
                </c:pt>
                <c:pt idx="223">
                  <c:v>2.6216599999999999</c:v>
                </c:pt>
                <c:pt idx="224">
                  <c:v>2.63449</c:v>
                </c:pt>
                <c:pt idx="225">
                  <c:v>2.6473200000000001</c:v>
                </c:pt>
                <c:pt idx="226">
                  <c:v>2.6601499999999998</c:v>
                </c:pt>
                <c:pt idx="227">
                  <c:v>2.6729799999999999</c:v>
                </c:pt>
                <c:pt idx="228">
                  <c:v>2.6858</c:v>
                </c:pt>
                <c:pt idx="229">
                  <c:v>2.6986300000000001</c:v>
                </c:pt>
                <c:pt idx="230">
                  <c:v>2.7114599999999998</c:v>
                </c:pt>
                <c:pt idx="231">
                  <c:v>2.7242899999999999</c:v>
                </c:pt>
                <c:pt idx="232">
                  <c:v>2.7371099999999999</c:v>
                </c:pt>
                <c:pt idx="233">
                  <c:v>2.7499400000000001</c:v>
                </c:pt>
                <c:pt idx="234">
                  <c:v>2.7627699999999997</c:v>
                </c:pt>
                <c:pt idx="235">
                  <c:v>2.7755999999999998</c:v>
                </c:pt>
                <c:pt idx="236">
                  <c:v>2.78843</c:v>
                </c:pt>
                <c:pt idx="237">
                  <c:v>2.80125</c:v>
                </c:pt>
                <c:pt idx="238">
                  <c:v>2.8140800000000001</c:v>
                </c:pt>
                <c:pt idx="239">
                  <c:v>2.8269099999999998</c:v>
                </c:pt>
                <c:pt idx="240">
                  <c:v>2.8397399999999999</c:v>
                </c:pt>
                <c:pt idx="241">
                  <c:v>2.8525700000000001</c:v>
                </c:pt>
                <c:pt idx="242">
                  <c:v>2.8653900000000001</c:v>
                </c:pt>
                <c:pt idx="243">
                  <c:v>2.8782199999999998</c:v>
                </c:pt>
                <c:pt idx="244">
                  <c:v>2.8910499999999999</c:v>
                </c:pt>
                <c:pt idx="245">
                  <c:v>2.90388</c:v>
                </c:pt>
                <c:pt idx="246">
                  <c:v>2.9167049999999999</c:v>
                </c:pt>
                <c:pt idx="247">
                  <c:v>2.9295330000000002</c:v>
                </c:pt>
                <c:pt idx="248">
                  <c:v>2.942361</c:v>
                </c:pt>
                <c:pt idx="249">
                  <c:v>2.9551880000000001</c:v>
                </c:pt>
                <c:pt idx="250">
                  <c:v>2.968016</c:v>
                </c:pt>
                <c:pt idx="251">
                  <c:v>2.9808439999999998</c:v>
                </c:pt>
                <c:pt idx="252">
                  <c:v>2.9936720000000001</c:v>
                </c:pt>
                <c:pt idx="253">
                  <c:v>3.0065</c:v>
                </c:pt>
                <c:pt idx="254">
                  <c:v>3.0193279999999998</c:v>
                </c:pt>
                <c:pt idx="255">
                  <c:v>3.0321560000000001</c:v>
                </c:pt>
                <c:pt idx="256">
                  <c:v>3.0449839999999999</c:v>
                </c:pt>
                <c:pt idx="257">
                  <c:v>3.0578119999999998</c:v>
                </c:pt>
                <c:pt idx="258">
                  <c:v>3.0706389999999999</c:v>
                </c:pt>
                <c:pt idx="259">
                  <c:v>3.0834669999999997</c:v>
                </c:pt>
                <c:pt idx="260">
                  <c:v>3.096295</c:v>
                </c:pt>
                <c:pt idx="261">
                  <c:v>3.1091199999999999</c:v>
                </c:pt>
                <c:pt idx="262">
                  <c:v>3.12195</c:v>
                </c:pt>
                <c:pt idx="263">
                  <c:v>3.1347800000000001</c:v>
                </c:pt>
                <c:pt idx="264">
                  <c:v>3.1476099999999998</c:v>
                </c:pt>
                <c:pt idx="265">
                  <c:v>3.1604299999999999</c:v>
                </c:pt>
                <c:pt idx="266">
                  <c:v>3.17326</c:v>
                </c:pt>
                <c:pt idx="267">
                  <c:v>3.1860900000000001</c:v>
                </c:pt>
                <c:pt idx="268">
                  <c:v>3.1989199999999998</c:v>
                </c:pt>
                <c:pt idx="269">
                  <c:v>3.2117499999999999</c:v>
                </c:pt>
                <c:pt idx="270">
                  <c:v>3.2245699999999999</c:v>
                </c:pt>
                <c:pt idx="271">
                  <c:v>3.2374000000000001</c:v>
                </c:pt>
                <c:pt idx="272">
                  <c:v>3.2502300000000002</c:v>
                </c:pt>
                <c:pt idx="273">
                  <c:v>3.2630599999999998</c:v>
                </c:pt>
                <c:pt idx="274">
                  <c:v>3.27589</c:v>
                </c:pt>
                <c:pt idx="275">
                  <c:v>3.28871</c:v>
                </c:pt>
                <c:pt idx="276">
                  <c:v>3.3015400000000001</c:v>
                </c:pt>
                <c:pt idx="277">
                  <c:v>3.3143699999999998</c:v>
                </c:pt>
                <c:pt idx="278">
                  <c:v>3.3271999999999999</c:v>
                </c:pt>
                <c:pt idx="279">
                  <c:v>3.34002</c:v>
                </c:pt>
                <c:pt idx="280">
                  <c:v>3.3528500000000001</c:v>
                </c:pt>
                <c:pt idx="281">
                  <c:v>3.3656799999999998</c:v>
                </c:pt>
                <c:pt idx="282">
                  <c:v>3.3785099999999999</c:v>
                </c:pt>
                <c:pt idx="283">
                  <c:v>3.39134</c:v>
                </c:pt>
                <c:pt idx="284">
                  <c:v>3.4041600000000001</c:v>
                </c:pt>
                <c:pt idx="285">
                  <c:v>3.4169900000000002</c:v>
                </c:pt>
                <c:pt idx="286">
                  <c:v>3.4298199999999999</c:v>
                </c:pt>
                <c:pt idx="287">
                  <c:v>3.44265</c:v>
                </c:pt>
                <c:pt idx="288">
                  <c:v>3.4554800000000001</c:v>
                </c:pt>
                <c:pt idx="289">
                  <c:v>3.4683000000000002</c:v>
                </c:pt>
                <c:pt idx="290">
                  <c:v>3.4811299999999998</c:v>
                </c:pt>
                <c:pt idx="291">
                  <c:v>3.49396</c:v>
                </c:pt>
                <c:pt idx="292">
                  <c:v>3.5067900000000001</c:v>
                </c:pt>
                <c:pt idx="293">
                  <c:v>3.5196199999999997</c:v>
                </c:pt>
                <c:pt idx="294">
                  <c:v>3.5324400000000002</c:v>
                </c:pt>
                <c:pt idx="295">
                  <c:v>3.5452699999999999</c:v>
                </c:pt>
                <c:pt idx="296">
                  <c:v>3.5581</c:v>
                </c:pt>
                <c:pt idx="297">
                  <c:v>3.5709299999999997</c:v>
                </c:pt>
                <c:pt idx="298">
                  <c:v>3.5837500000000002</c:v>
                </c:pt>
                <c:pt idx="299">
                  <c:v>3.5965799999999999</c:v>
                </c:pt>
                <c:pt idx="300">
                  <c:v>3.60941</c:v>
                </c:pt>
                <c:pt idx="301">
                  <c:v>3.6222399999999997</c:v>
                </c:pt>
                <c:pt idx="302">
                  <c:v>3.6350699999999998</c:v>
                </c:pt>
                <c:pt idx="303">
                  <c:v>3.6478899999999999</c:v>
                </c:pt>
                <c:pt idx="304">
                  <c:v>3.66072</c:v>
                </c:pt>
                <c:pt idx="305">
                  <c:v>3.6735499999999996</c:v>
                </c:pt>
                <c:pt idx="306">
                  <c:v>3.6863799999999998</c:v>
                </c:pt>
                <c:pt idx="307">
                  <c:v>3.6992099999999999</c:v>
                </c:pt>
                <c:pt idx="308">
                  <c:v>3.7120299999999999</c:v>
                </c:pt>
                <c:pt idx="309">
                  <c:v>3.7248600000000001</c:v>
                </c:pt>
                <c:pt idx="310">
                  <c:v>3.7376899999999997</c:v>
                </c:pt>
                <c:pt idx="311">
                  <c:v>3.7505199999999999</c:v>
                </c:pt>
                <c:pt idx="312">
                  <c:v>3.7633399999999999</c:v>
                </c:pt>
                <c:pt idx="313">
                  <c:v>3.77617</c:v>
                </c:pt>
                <c:pt idx="314">
                  <c:v>3.7889999999999997</c:v>
                </c:pt>
                <c:pt idx="315">
                  <c:v>3.8018299999999998</c:v>
                </c:pt>
                <c:pt idx="316">
                  <c:v>3.8146599999999999</c:v>
                </c:pt>
                <c:pt idx="317">
                  <c:v>3.82748</c:v>
                </c:pt>
                <c:pt idx="318">
                  <c:v>3.8403099999999997</c:v>
                </c:pt>
                <c:pt idx="319">
                  <c:v>3.8531399999999998</c:v>
                </c:pt>
                <c:pt idx="320">
                  <c:v>3.8659699999999999</c:v>
                </c:pt>
                <c:pt idx="321">
                  <c:v>3.8788</c:v>
                </c:pt>
                <c:pt idx="322">
                  <c:v>3.8916200000000001</c:v>
                </c:pt>
                <c:pt idx="323">
                  <c:v>3.9044499999999998</c:v>
                </c:pt>
                <c:pt idx="324">
                  <c:v>3.9172799999999999</c:v>
                </c:pt>
                <c:pt idx="325">
                  <c:v>3.93011</c:v>
                </c:pt>
                <c:pt idx="326">
                  <c:v>3.9429400000000001</c:v>
                </c:pt>
                <c:pt idx="327">
                  <c:v>3.9557599999999997</c:v>
                </c:pt>
                <c:pt idx="328">
                  <c:v>3.9685899999999998</c:v>
                </c:pt>
                <c:pt idx="329">
                  <c:v>3.98142</c:v>
                </c:pt>
                <c:pt idx="330">
                  <c:v>3.9942500000000001</c:v>
                </c:pt>
                <c:pt idx="331">
                  <c:v>4.0070999999999994</c:v>
                </c:pt>
                <c:pt idx="332">
                  <c:v>4.0198999999999998</c:v>
                </c:pt>
                <c:pt idx="333">
                  <c:v>4.0327000000000002</c:v>
                </c:pt>
                <c:pt idx="334">
                  <c:v>4.0456000000000003</c:v>
                </c:pt>
                <c:pt idx="335">
                  <c:v>4.0583999999999998</c:v>
                </c:pt>
                <c:pt idx="336">
                  <c:v>4.0712000000000002</c:v>
                </c:pt>
                <c:pt idx="337">
                  <c:v>4.0839999999999996</c:v>
                </c:pt>
                <c:pt idx="338">
                  <c:v>4.0968999999999998</c:v>
                </c:pt>
                <c:pt idx="339">
                  <c:v>4.1097000000000001</c:v>
                </c:pt>
                <c:pt idx="340">
                  <c:v>4.1225000000000005</c:v>
                </c:pt>
                <c:pt idx="341">
                  <c:v>4.1353999999999997</c:v>
                </c:pt>
                <c:pt idx="342">
                  <c:v>4.1482000000000001</c:v>
                </c:pt>
                <c:pt idx="343">
                  <c:v>4.1609999999999996</c:v>
                </c:pt>
                <c:pt idx="344">
                  <c:v>4.1738</c:v>
                </c:pt>
                <c:pt idx="345">
                  <c:v>4.1867000000000001</c:v>
                </c:pt>
                <c:pt idx="346">
                  <c:v>4.1995000000000005</c:v>
                </c:pt>
                <c:pt idx="347">
                  <c:v>4.2122999999999999</c:v>
                </c:pt>
                <c:pt idx="348">
                  <c:v>4.2250999999999994</c:v>
                </c:pt>
                <c:pt idx="349">
                  <c:v>4.2379999999999995</c:v>
                </c:pt>
                <c:pt idx="350">
                  <c:v>4.2507999999999999</c:v>
                </c:pt>
                <c:pt idx="351">
                  <c:v>4.2636000000000003</c:v>
                </c:pt>
                <c:pt idx="352">
                  <c:v>4.2765000000000004</c:v>
                </c:pt>
                <c:pt idx="353">
                  <c:v>4.2892999999999999</c:v>
                </c:pt>
                <c:pt idx="354">
                  <c:v>4.3020999999999994</c:v>
                </c:pt>
                <c:pt idx="355">
                  <c:v>4.3148999999999997</c:v>
                </c:pt>
                <c:pt idx="356">
                  <c:v>4.3277999999999999</c:v>
                </c:pt>
                <c:pt idx="357">
                  <c:v>4.3406000000000002</c:v>
                </c:pt>
                <c:pt idx="358">
                  <c:v>4.3533999999999997</c:v>
                </c:pt>
                <c:pt idx="359">
                  <c:v>4.3662999999999998</c:v>
                </c:pt>
                <c:pt idx="360">
                  <c:v>4.3790999999999993</c:v>
                </c:pt>
                <c:pt idx="361">
                  <c:v>4.3918999999999997</c:v>
                </c:pt>
                <c:pt idx="362">
                  <c:v>4.4047000000000001</c:v>
                </c:pt>
                <c:pt idx="363">
                  <c:v>4.4176000000000002</c:v>
                </c:pt>
                <c:pt idx="364">
                  <c:v>4.4304000000000006</c:v>
                </c:pt>
                <c:pt idx="365">
                  <c:v>4.4432</c:v>
                </c:pt>
                <c:pt idx="366">
                  <c:v>4.4561000000000002</c:v>
                </c:pt>
                <c:pt idx="367">
                  <c:v>4.4688999999999997</c:v>
                </c:pt>
                <c:pt idx="368">
                  <c:v>4.4817</c:v>
                </c:pt>
                <c:pt idx="369">
                  <c:v>4.4945000000000004</c:v>
                </c:pt>
                <c:pt idx="370">
                  <c:v>4.5074000000000005</c:v>
                </c:pt>
                <c:pt idx="371">
                  <c:v>4.5202</c:v>
                </c:pt>
                <c:pt idx="372">
                  <c:v>4.5329999999999995</c:v>
                </c:pt>
                <c:pt idx="373">
                  <c:v>4.5457999999999998</c:v>
                </c:pt>
                <c:pt idx="374">
                  <c:v>4.5587</c:v>
                </c:pt>
                <c:pt idx="375">
                  <c:v>4.5715000000000003</c:v>
                </c:pt>
                <c:pt idx="376">
                  <c:v>4.5842999999999998</c:v>
                </c:pt>
                <c:pt idx="377">
                  <c:v>4.5972</c:v>
                </c:pt>
                <c:pt idx="378">
                  <c:v>4.6099999999999994</c:v>
                </c:pt>
                <c:pt idx="379">
                  <c:v>4.6227999999999998</c:v>
                </c:pt>
                <c:pt idx="380">
                  <c:v>4.6356000000000002</c:v>
                </c:pt>
                <c:pt idx="381">
                  <c:v>4.6485000000000003</c:v>
                </c:pt>
                <c:pt idx="382">
                  <c:v>4.6612999999999998</c:v>
                </c:pt>
                <c:pt idx="383">
                  <c:v>4.6741000000000001</c:v>
                </c:pt>
                <c:pt idx="384">
                  <c:v>4.6870000000000003</c:v>
                </c:pt>
                <c:pt idx="385">
                  <c:v>4.6997999999999998</c:v>
                </c:pt>
                <c:pt idx="386">
                  <c:v>4.7126000000000001</c:v>
                </c:pt>
                <c:pt idx="387">
                  <c:v>4.7254000000000005</c:v>
                </c:pt>
                <c:pt idx="388">
                  <c:v>4.7382999999999997</c:v>
                </c:pt>
                <c:pt idx="389">
                  <c:v>4.7511000000000001</c:v>
                </c:pt>
                <c:pt idx="390">
                  <c:v>4.7638999999999996</c:v>
                </c:pt>
                <c:pt idx="391">
                  <c:v>4.7766999999999999</c:v>
                </c:pt>
                <c:pt idx="392">
                  <c:v>4.7896000000000001</c:v>
                </c:pt>
                <c:pt idx="393">
                  <c:v>4.8024000000000004</c:v>
                </c:pt>
                <c:pt idx="394">
                  <c:v>4.8151999999999999</c:v>
                </c:pt>
                <c:pt idx="395">
                  <c:v>4.8281000000000001</c:v>
                </c:pt>
                <c:pt idx="396">
                  <c:v>4.8408999999999995</c:v>
                </c:pt>
                <c:pt idx="397">
                  <c:v>4.8536999999999999</c:v>
                </c:pt>
                <c:pt idx="398">
                  <c:v>4.8665000000000003</c:v>
                </c:pt>
                <c:pt idx="399">
                  <c:v>4.8794000000000004</c:v>
                </c:pt>
                <c:pt idx="400">
                  <c:v>4.8921999999999999</c:v>
                </c:pt>
                <c:pt idx="401">
                  <c:v>4.9050000000000002</c:v>
                </c:pt>
                <c:pt idx="402">
                  <c:v>4.9178999999999995</c:v>
                </c:pt>
                <c:pt idx="403">
                  <c:v>4.9306999999999999</c:v>
                </c:pt>
                <c:pt idx="404">
                  <c:v>4.9435000000000002</c:v>
                </c:pt>
                <c:pt idx="405">
                  <c:v>4.9562999999999997</c:v>
                </c:pt>
                <c:pt idx="406">
                  <c:v>4.9691999999999998</c:v>
                </c:pt>
                <c:pt idx="407">
                  <c:v>4.9820000000000002</c:v>
                </c:pt>
                <c:pt idx="408">
                  <c:v>4.9947999999999997</c:v>
                </c:pt>
                <c:pt idx="409">
                  <c:v>5.0076000000000001</c:v>
                </c:pt>
                <c:pt idx="410">
                  <c:v>5.0205000000000002</c:v>
                </c:pt>
                <c:pt idx="411">
                  <c:v>5.0333000000000006</c:v>
                </c:pt>
                <c:pt idx="412">
                  <c:v>5.0461</c:v>
                </c:pt>
                <c:pt idx="413">
                  <c:v>5.0590000000000002</c:v>
                </c:pt>
                <c:pt idx="414">
                  <c:v>5.0717999999999996</c:v>
                </c:pt>
                <c:pt idx="415">
                  <c:v>5.0846</c:v>
                </c:pt>
                <c:pt idx="416">
                  <c:v>5.0974000000000004</c:v>
                </c:pt>
                <c:pt idx="417">
                  <c:v>5.1103000000000005</c:v>
                </c:pt>
                <c:pt idx="418">
                  <c:v>5.1231</c:v>
                </c:pt>
                <c:pt idx="419">
                  <c:v>5.1358999999999995</c:v>
                </c:pt>
                <c:pt idx="420">
                  <c:v>5.1487999999999996</c:v>
                </c:pt>
                <c:pt idx="421">
                  <c:v>5.1616</c:v>
                </c:pt>
                <c:pt idx="422">
                  <c:v>5.1744000000000003</c:v>
                </c:pt>
                <c:pt idx="423">
                  <c:v>5.1871999999999998</c:v>
                </c:pt>
                <c:pt idx="424">
                  <c:v>5.2000999999999999</c:v>
                </c:pt>
                <c:pt idx="425">
                  <c:v>5.2128999999999994</c:v>
                </c:pt>
                <c:pt idx="426">
                  <c:v>5.2256999999999998</c:v>
                </c:pt>
                <c:pt idx="427">
                  <c:v>5.2385999999999999</c:v>
                </c:pt>
                <c:pt idx="428">
                  <c:v>5.2514000000000003</c:v>
                </c:pt>
                <c:pt idx="429">
                  <c:v>5.2641999999999998</c:v>
                </c:pt>
                <c:pt idx="430">
                  <c:v>5.2770000000000001</c:v>
                </c:pt>
                <c:pt idx="431">
                  <c:v>5.2898999999999994</c:v>
                </c:pt>
                <c:pt idx="432">
                  <c:v>5.3026999999999997</c:v>
                </c:pt>
                <c:pt idx="433">
                  <c:v>5.3155000000000001</c:v>
                </c:pt>
                <c:pt idx="434">
                  <c:v>5.3283000000000005</c:v>
                </c:pt>
                <c:pt idx="435">
                  <c:v>5.3411999999999997</c:v>
                </c:pt>
                <c:pt idx="436">
                  <c:v>5.3540000000000001</c:v>
                </c:pt>
                <c:pt idx="437">
                  <c:v>5.3667999999999996</c:v>
                </c:pt>
                <c:pt idx="438">
                  <c:v>5.3796999999999997</c:v>
                </c:pt>
                <c:pt idx="439">
                  <c:v>5.3925000000000001</c:v>
                </c:pt>
                <c:pt idx="440">
                  <c:v>5.4053000000000004</c:v>
                </c:pt>
                <c:pt idx="441">
                  <c:v>5.4180999999999999</c:v>
                </c:pt>
                <c:pt idx="442">
                  <c:v>5.431</c:v>
                </c:pt>
                <c:pt idx="443">
                  <c:v>5.4437999999999995</c:v>
                </c:pt>
                <c:pt idx="444">
                  <c:v>5.4565999999999999</c:v>
                </c:pt>
                <c:pt idx="445">
                  <c:v>5.4695</c:v>
                </c:pt>
                <c:pt idx="446">
                  <c:v>5.4823000000000004</c:v>
                </c:pt>
                <c:pt idx="447">
                  <c:v>5.4950999999999999</c:v>
                </c:pt>
                <c:pt idx="448">
                  <c:v>5.5079000000000002</c:v>
                </c:pt>
                <c:pt idx="449">
                  <c:v>5.5207999999999995</c:v>
                </c:pt>
                <c:pt idx="450">
                  <c:v>5.5335999999999999</c:v>
                </c:pt>
                <c:pt idx="451">
                  <c:v>5.5464000000000002</c:v>
                </c:pt>
                <c:pt idx="452">
                  <c:v>5.5591999999999997</c:v>
                </c:pt>
                <c:pt idx="453">
                  <c:v>5.5720999999999998</c:v>
                </c:pt>
                <c:pt idx="454">
                  <c:v>5.5849000000000002</c:v>
                </c:pt>
                <c:pt idx="455">
                  <c:v>5.5976999999999997</c:v>
                </c:pt>
                <c:pt idx="456">
                  <c:v>5.6105999999999998</c:v>
                </c:pt>
                <c:pt idx="457">
                  <c:v>5.6234000000000002</c:v>
                </c:pt>
                <c:pt idx="458">
                  <c:v>5.6361999999999997</c:v>
                </c:pt>
                <c:pt idx="459">
                  <c:v>5.649</c:v>
                </c:pt>
                <c:pt idx="460">
                  <c:v>5.6619000000000002</c:v>
                </c:pt>
                <c:pt idx="461">
                  <c:v>5.6746999999999996</c:v>
                </c:pt>
                <c:pt idx="462">
                  <c:v>5.6875</c:v>
                </c:pt>
                <c:pt idx="463">
                  <c:v>5.7004000000000001</c:v>
                </c:pt>
                <c:pt idx="464">
                  <c:v>5.7131999999999996</c:v>
                </c:pt>
                <c:pt idx="465">
                  <c:v>5.726</c:v>
                </c:pt>
                <c:pt idx="466">
                  <c:v>5.7388000000000003</c:v>
                </c:pt>
                <c:pt idx="467">
                  <c:v>5.7516999999999996</c:v>
                </c:pt>
                <c:pt idx="468">
                  <c:v>5.7645</c:v>
                </c:pt>
                <c:pt idx="469">
                  <c:v>5.7773000000000003</c:v>
                </c:pt>
                <c:pt idx="470">
                  <c:v>5.7900999999999998</c:v>
                </c:pt>
                <c:pt idx="471">
                  <c:v>5.8029999999999999</c:v>
                </c:pt>
                <c:pt idx="472">
                  <c:v>5.8158000000000003</c:v>
                </c:pt>
                <c:pt idx="473">
                  <c:v>5.8285999999999998</c:v>
                </c:pt>
                <c:pt idx="474">
                  <c:v>5.8414999999999999</c:v>
                </c:pt>
                <c:pt idx="475">
                  <c:v>5.8543000000000003</c:v>
                </c:pt>
                <c:pt idx="476">
                  <c:v>5.8670999999999998</c:v>
                </c:pt>
                <c:pt idx="477">
                  <c:v>5.8799000000000001</c:v>
                </c:pt>
                <c:pt idx="478">
                  <c:v>5.8928000000000003</c:v>
                </c:pt>
                <c:pt idx="479">
                  <c:v>5.9055999999999997</c:v>
                </c:pt>
                <c:pt idx="480">
                  <c:v>5.9184000000000001</c:v>
                </c:pt>
                <c:pt idx="481">
                  <c:v>5.9313000000000002</c:v>
                </c:pt>
                <c:pt idx="482">
                  <c:v>5.9440999999999997</c:v>
                </c:pt>
                <c:pt idx="483">
                  <c:v>5.9569000000000001</c:v>
                </c:pt>
                <c:pt idx="484">
                  <c:v>5.9696999999999996</c:v>
                </c:pt>
                <c:pt idx="485">
                  <c:v>5.9825999999999997</c:v>
                </c:pt>
                <c:pt idx="486">
                  <c:v>5.9954000000000001</c:v>
                </c:pt>
                <c:pt idx="487">
                  <c:v>6.0082000000000004</c:v>
                </c:pt>
                <c:pt idx="488">
                  <c:v>6.0210999999999997</c:v>
                </c:pt>
                <c:pt idx="489">
                  <c:v>6.0339</c:v>
                </c:pt>
                <c:pt idx="490">
                  <c:v>6.0466999999999995</c:v>
                </c:pt>
                <c:pt idx="491">
                  <c:v>6.0594999999999999</c:v>
                </c:pt>
                <c:pt idx="492">
                  <c:v>6.0724</c:v>
                </c:pt>
                <c:pt idx="493">
                  <c:v>6.0852000000000004</c:v>
                </c:pt>
                <c:pt idx="494">
                  <c:v>6.0979999999999999</c:v>
                </c:pt>
                <c:pt idx="495">
                  <c:v>6.1108000000000002</c:v>
                </c:pt>
                <c:pt idx="496">
                  <c:v>6.1236999999999995</c:v>
                </c:pt>
                <c:pt idx="497">
                  <c:v>6.1364999999999998</c:v>
                </c:pt>
                <c:pt idx="498">
                  <c:v>6.1493000000000002</c:v>
                </c:pt>
                <c:pt idx="499">
                  <c:v>6.1622000000000003</c:v>
                </c:pt>
                <c:pt idx="500">
                  <c:v>6.1749999999999998</c:v>
                </c:pt>
                <c:pt idx="501">
                  <c:v>6.1878000000000002</c:v>
                </c:pt>
                <c:pt idx="502">
                  <c:v>6.2005999999999997</c:v>
                </c:pt>
                <c:pt idx="503">
                  <c:v>6.2134999999999998</c:v>
                </c:pt>
                <c:pt idx="504">
                  <c:v>6.2263000000000002</c:v>
                </c:pt>
                <c:pt idx="505">
                  <c:v>6.2390999999999996</c:v>
                </c:pt>
                <c:pt idx="506">
                  <c:v>6.2519999999999998</c:v>
                </c:pt>
              </c:numCache>
            </c:numRef>
          </c:xVal>
          <c:yVal>
            <c:numRef>
              <c:f>'04c'!$E$7:$E$513</c:f>
              <c:numCache>
                <c:formatCode>0.00E+00</c:formatCode>
                <c:ptCount val="507"/>
                <c:pt idx="0">
                  <c:v>0.31602000000000002</c:v>
                </c:pt>
                <c:pt idx="1">
                  <c:v>0.31828000000000001</c:v>
                </c:pt>
                <c:pt idx="2">
                  <c:v>0.32675999999999999</c:v>
                </c:pt>
                <c:pt idx="3">
                  <c:v>0.33934999999999998</c:v>
                </c:pt>
                <c:pt idx="4">
                  <c:v>0.35509000000000002</c:v>
                </c:pt>
                <c:pt idx="5">
                  <c:v>0.37481999999999999</c:v>
                </c:pt>
                <c:pt idx="6">
                  <c:v>0.39534999999999998</c:v>
                </c:pt>
                <c:pt idx="7">
                  <c:v>0.41319</c:v>
                </c:pt>
                <c:pt idx="8">
                  <c:v>0.42719000000000001</c:v>
                </c:pt>
                <c:pt idx="9">
                  <c:v>0.43651000000000001</c:v>
                </c:pt>
                <c:pt idx="10">
                  <c:v>0.44058000000000003</c:v>
                </c:pt>
                <c:pt idx="11">
                  <c:v>0.43919000000000002</c:v>
                </c:pt>
                <c:pt idx="12">
                  <c:v>0.42720000000000002</c:v>
                </c:pt>
                <c:pt idx="13">
                  <c:v>0.38738</c:v>
                </c:pt>
                <c:pt idx="14">
                  <c:v>0.34177000000000002</c:v>
                </c:pt>
                <c:pt idx="15">
                  <c:v>0.30206</c:v>
                </c:pt>
                <c:pt idx="16">
                  <c:v>0.26791999999999999</c:v>
                </c:pt>
                <c:pt idx="17">
                  <c:v>0.23880000000000001</c:v>
                </c:pt>
                <c:pt idx="18">
                  <c:v>0.21321000000000001</c:v>
                </c:pt>
                <c:pt idx="19">
                  <c:v>0.18934999999999999</c:v>
                </c:pt>
                <c:pt idx="20">
                  <c:v>0.16672000000000001</c:v>
                </c:pt>
                <c:pt idx="21">
                  <c:v>0.14538000000000001</c:v>
                </c:pt>
                <c:pt idx="22">
                  <c:v>0.12542</c:v>
                </c:pt>
                <c:pt idx="23">
                  <c:v>0.1069</c:v>
                </c:pt>
                <c:pt idx="24">
                  <c:v>8.9885999999999994E-2</c:v>
                </c:pt>
                <c:pt idx="25">
                  <c:v>7.4413999999999994E-2</c:v>
                </c:pt>
                <c:pt idx="26">
                  <c:v>6.0524000000000001E-2</c:v>
                </c:pt>
                <c:pt idx="27">
                  <c:v>4.8254999999999999E-2</c:v>
                </c:pt>
                <c:pt idx="28">
                  <c:v>3.7661E-2</c:v>
                </c:pt>
                <c:pt idx="29">
                  <c:v>2.8829E-2</c:v>
                </c:pt>
                <c:pt idx="30">
                  <c:v>2.1877000000000001E-2</c:v>
                </c:pt>
                <c:pt idx="31">
                  <c:v>1.6884E-2</c:v>
                </c:pt>
                <c:pt idx="32">
                  <c:v>1.3691E-2</c:v>
                </c:pt>
                <c:pt idx="33">
                  <c:v>1.1860000000000001E-2</c:v>
                </c:pt>
                <c:pt idx="34">
                  <c:v>1.0964E-2</c:v>
                </c:pt>
                <c:pt idx="35">
                  <c:v>1.0579E-2</c:v>
                </c:pt>
                <c:pt idx="36">
                  <c:v>1.0054E-2</c:v>
                </c:pt>
                <c:pt idx="37">
                  <c:v>9.2387000000000007E-3</c:v>
                </c:pt>
                <c:pt idx="38">
                  <c:v>8.3750999999999999E-3</c:v>
                </c:pt>
                <c:pt idx="39">
                  <c:v>7.7200999999999997E-3</c:v>
                </c:pt>
                <c:pt idx="40">
                  <c:v>7.1988E-3</c:v>
                </c:pt>
                <c:pt idx="41">
                  <c:v>7.0139E-3</c:v>
                </c:pt>
                <c:pt idx="42">
                  <c:v>6.9652999999999998E-3</c:v>
                </c:pt>
                <c:pt idx="43">
                  <c:v>6.9867000000000002E-3</c:v>
                </c:pt>
                <c:pt idx="44">
                  <c:v>7.0349999999999996E-3</c:v>
                </c:pt>
                <c:pt idx="45">
                  <c:v>6.9511E-3</c:v>
                </c:pt>
                <c:pt idx="46">
                  <c:v>6.9468000000000004E-3</c:v>
                </c:pt>
                <c:pt idx="47">
                  <c:v>6.9715999999999997E-3</c:v>
                </c:pt>
                <c:pt idx="48">
                  <c:v>6.9658999999999997E-3</c:v>
                </c:pt>
                <c:pt idx="49">
                  <c:v>6.9528999999999997E-3</c:v>
                </c:pt>
                <c:pt idx="50">
                  <c:v>6.9549E-3</c:v>
                </c:pt>
                <c:pt idx="51">
                  <c:v>6.9562000000000001E-3</c:v>
                </c:pt>
                <c:pt idx="52">
                  <c:v>6.9527E-3</c:v>
                </c:pt>
                <c:pt idx="53">
                  <c:v>6.9515999999999996E-3</c:v>
                </c:pt>
                <c:pt idx="54">
                  <c:v>6.9499999999999996E-3</c:v>
                </c:pt>
                <c:pt idx="55">
                  <c:v>6.9489E-3</c:v>
                </c:pt>
                <c:pt idx="56">
                  <c:v>6.9477999999999996E-3</c:v>
                </c:pt>
                <c:pt idx="57">
                  <c:v>6.9461999999999996E-3</c:v>
                </c:pt>
                <c:pt idx="58">
                  <c:v>6.9446000000000004E-3</c:v>
                </c:pt>
                <c:pt idx="59">
                  <c:v>6.9439000000000002E-3</c:v>
                </c:pt>
                <c:pt idx="60">
                  <c:v>6.9424999999999999E-3</c:v>
                </c:pt>
                <c:pt idx="61">
                  <c:v>6.9405999999999999E-3</c:v>
                </c:pt>
                <c:pt idx="62">
                  <c:v>6.9401000000000003E-3</c:v>
                </c:pt>
                <c:pt idx="63">
                  <c:v>6.9385999999999996E-3</c:v>
                </c:pt>
                <c:pt idx="64">
                  <c:v>6.9367999999999999E-3</c:v>
                </c:pt>
                <c:pt idx="65">
                  <c:v>6.9360999999999997E-3</c:v>
                </c:pt>
                <c:pt idx="66">
                  <c:v>6.9344999999999997E-3</c:v>
                </c:pt>
                <c:pt idx="67">
                  <c:v>6.9331999999999996E-3</c:v>
                </c:pt>
                <c:pt idx="68">
                  <c:v>6.9319000000000004E-3</c:v>
                </c:pt>
                <c:pt idx="69">
                  <c:v>6.9309999999999997E-3</c:v>
                </c:pt>
                <c:pt idx="70">
                  <c:v>6.9290000000000003E-3</c:v>
                </c:pt>
                <c:pt idx="71">
                  <c:v>6.9287999999999997E-3</c:v>
                </c:pt>
                <c:pt idx="72">
                  <c:v>6.9268000000000003E-3</c:v>
                </c:pt>
                <c:pt idx="73">
                  <c:v>6.9259999999999999E-3</c:v>
                </c:pt>
                <c:pt idx="74">
                  <c:v>6.9249999999999997E-3</c:v>
                </c:pt>
                <c:pt idx="75">
                  <c:v>6.9237999999999999E-3</c:v>
                </c:pt>
                <c:pt idx="76">
                  <c:v>6.9227000000000004E-3</c:v>
                </c:pt>
                <c:pt idx="77">
                  <c:v>6.9217000000000002E-3</c:v>
                </c:pt>
                <c:pt idx="78">
                  <c:v>6.9210000000000001E-3</c:v>
                </c:pt>
                <c:pt idx="79">
                  <c:v>6.9195999999999997E-3</c:v>
                </c:pt>
                <c:pt idx="80">
                  <c:v>6.9189000000000004E-3</c:v>
                </c:pt>
                <c:pt idx="81">
                  <c:v>6.9182000000000002E-3</c:v>
                </c:pt>
                <c:pt idx="82">
                  <c:v>6.9172000000000001E-3</c:v>
                </c:pt>
                <c:pt idx="83">
                  <c:v>6.9160999999999997E-3</c:v>
                </c:pt>
                <c:pt idx="84">
                  <c:v>6.9160000000000003E-3</c:v>
                </c:pt>
                <c:pt idx="85">
                  <c:v>6.9147000000000002E-3</c:v>
                </c:pt>
                <c:pt idx="86">
                  <c:v>6.9141999999999997E-3</c:v>
                </c:pt>
                <c:pt idx="87">
                  <c:v>6.9134000000000001E-3</c:v>
                </c:pt>
                <c:pt idx="88">
                  <c:v>6.9125999999999996E-3</c:v>
                </c:pt>
                <c:pt idx="89">
                  <c:v>6.9122000000000003E-3</c:v>
                </c:pt>
                <c:pt idx="90">
                  <c:v>6.9107999999999999E-3</c:v>
                </c:pt>
                <c:pt idx="91">
                  <c:v>6.9107999999999999E-3</c:v>
                </c:pt>
                <c:pt idx="92">
                  <c:v>6.9100000000000003E-3</c:v>
                </c:pt>
                <c:pt idx="93">
                  <c:v>6.9090000000000002E-3</c:v>
                </c:pt>
                <c:pt idx="94">
                  <c:v>6.9083E-3</c:v>
                </c:pt>
                <c:pt idx="95">
                  <c:v>6.9081999999999998E-3</c:v>
                </c:pt>
                <c:pt idx="96">
                  <c:v>6.9065999999999997E-3</c:v>
                </c:pt>
                <c:pt idx="97">
                  <c:v>6.9064E-3</c:v>
                </c:pt>
                <c:pt idx="98">
                  <c:v>6.9056999999999999E-3</c:v>
                </c:pt>
                <c:pt idx="99">
                  <c:v>6.9045E-3</c:v>
                </c:pt>
                <c:pt idx="100">
                  <c:v>6.9046000000000003E-3</c:v>
                </c:pt>
                <c:pt idx="101">
                  <c:v>6.9033000000000002E-3</c:v>
                </c:pt>
                <c:pt idx="102">
                  <c:v>6.9027999999999997E-3</c:v>
                </c:pt>
                <c:pt idx="103">
                  <c:v>6.9021999999999998E-3</c:v>
                </c:pt>
                <c:pt idx="104">
                  <c:v>6.901E-3</c:v>
                </c:pt>
                <c:pt idx="105">
                  <c:v>6.9005999999999998E-3</c:v>
                </c:pt>
                <c:pt idx="106">
                  <c:v>6.8998000000000002E-3</c:v>
                </c:pt>
                <c:pt idx="107">
                  <c:v>6.8992999999999997E-3</c:v>
                </c:pt>
                <c:pt idx="108">
                  <c:v>6.8983999999999998E-3</c:v>
                </c:pt>
                <c:pt idx="109">
                  <c:v>6.8976999999999997E-3</c:v>
                </c:pt>
                <c:pt idx="110">
                  <c:v>6.8969000000000001E-3</c:v>
                </c:pt>
                <c:pt idx="111">
                  <c:v>6.8963000000000002E-3</c:v>
                </c:pt>
                <c:pt idx="112">
                  <c:v>6.8956E-3</c:v>
                </c:pt>
                <c:pt idx="113">
                  <c:v>6.8947000000000001E-3</c:v>
                </c:pt>
                <c:pt idx="114">
                  <c:v>6.8941999999999996E-3</c:v>
                </c:pt>
                <c:pt idx="115">
                  <c:v>6.8934E-3</c:v>
                </c:pt>
                <c:pt idx="116">
                  <c:v>6.8925000000000002E-3</c:v>
                </c:pt>
                <c:pt idx="117">
                  <c:v>6.8919999999999997E-3</c:v>
                </c:pt>
                <c:pt idx="118">
                  <c:v>6.8913999999999998E-3</c:v>
                </c:pt>
                <c:pt idx="119">
                  <c:v>6.8900999999999997E-3</c:v>
                </c:pt>
                <c:pt idx="120">
                  <c:v>6.8900000000000003E-3</c:v>
                </c:pt>
                <c:pt idx="121">
                  <c:v>6.8887000000000002E-3</c:v>
                </c:pt>
                <c:pt idx="122">
                  <c:v>6.8884000000000003E-3</c:v>
                </c:pt>
                <c:pt idx="123">
                  <c:v>6.8874000000000001E-3</c:v>
                </c:pt>
                <c:pt idx="124">
                  <c:v>6.8866999999999999E-3</c:v>
                </c:pt>
                <c:pt idx="125">
                  <c:v>6.8861E-3</c:v>
                </c:pt>
                <c:pt idx="126">
                  <c:v>6.8852000000000002E-3</c:v>
                </c:pt>
                <c:pt idx="127">
                  <c:v>6.8843999999999997E-3</c:v>
                </c:pt>
                <c:pt idx="128">
                  <c:v>6.8840000000000004E-3</c:v>
                </c:pt>
                <c:pt idx="129">
                  <c:v>6.8827000000000003E-3</c:v>
                </c:pt>
                <c:pt idx="130">
                  <c:v>6.8824999999999997E-3</c:v>
                </c:pt>
                <c:pt idx="131">
                  <c:v>6.8812999999999999E-3</c:v>
                </c:pt>
                <c:pt idx="132">
                  <c:v>6.8805999999999997E-3</c:v>
                </c:pt>
                <c:pt idx="133">
                  <c:v>6.8802000000000004E-3</c:v>
                </c:pt>
                <c:pt idx="134">
                  <c:v>6.8786999999999997E-3</c:v>
                </c:pt>
                <c:pt idx="135">
                  <c:v>6.8788E-3</c:v>
                </c:pt>
                <c:pt idx="136">
                  <c:v>6.8773000000000003E-3</c:v>
                </c:pt>
                <c:pt idx="137">
                  <c:v>6.8770999999999997E-3</c:v>
                </c:pt>
                <c:pt idx="138">
                  <c:v>6.8757999999999996E-3</c:v>
                </c:pt>
                <c:pt idx="139">
                  <c:v>6.8753E-3</c:v>
                </c:pt>
                <c:pt idx="140">
                  <c:v>6.8742999999999999E-3</c:v>
                </c:pt>
                <c:pt idx="141">
                  <c:v>6.8735999999999997E-3</c:v>
                </c:pt>
                <c:pt idx="142">
                  <c:v>6.8726000000000004E-3</c:v>
                </c:pt>
                <c:pt idx="143">
                  <c:v>6.8720999999999999E-3</c:v>
                </c:pt>
                <c:pt idx="144">
                  <c:v>6.8707999999999998E-3</c:v>
                </c:pt>
                <c:pt idx="145">
                  <c:v>6.8703999999999996E-3</c:v>
                </c:pt>
                <c:pt idx="146">
                  <c:v>6.8694999999999997E-3</c:v>
                </c:pt>
                <c:pt idx="147">
                  <c:v>6.8684000000000002E-3</c:v>
                </c:pt>
                <c:pt idx="148">
                  <c:v>6.8678000000000003E-3</c:v>
                </c:pt>
                <c:pt idx="149">
                  <c:v>6.8668000000000002E-3</c:v>
                </c:pt>
                <c:pt idx="150">
                  <c:v>6.8659000000000003E-3</c:v>
                </c:pt>
                <c:pt idx="151">
                  <c:v>6.8652000000000001E-3</c:v>
                </c:pt>
                <c:pt idx="152">
                  <c:v>6.8640999999999997E-3</c:v>
                </c:pt>
                <c:pt idx="153">
                  <c:v>6.8633000000000001E-3</c:v>
                </c:pt>
                <c:pt idx="154">
                  <c:v>6.8621999999999997E-3</c:v>
                </c:pt>
                <c:pt idx="155">
                  <c:v>6.8617000000000001E-3</c:v>
                </c:pt>
                <c:pt idx="156">
                  <c:v>6.8602000000000003E-3</c:v>
                </c:pt>
                <c:pt idx="157">
                  <c:v>6.8596999999999998E-3</c:v>
                </c:pt>
                <c:pt idx="158">
                  <c:v>6.8588E-3</c:v>
                </c:pt>
                <c:pt idx="159">
                  <c:v>6.8573000000000002E-3</c:v>
                </c:pt>
                <c:pt idx="160">
                  <c:v>6.8571999999999999E-3</c:v>
                </c:pt>
                <c:pt idx="161">
                  <c:v>6.8552999999999999E-3</c:v>
                </c:pt>
                <c:pt idx="162">
                  <c:v>6.855E-3</c:v>
                </c:pt>
                <c:pt idx="163">
                  <c:v>6.8533999999999999E-3</c:v>
                </c:pt>
                <c:pt idx="164">
                  <c:v>6.8528E-3</c:v>
                </c:pt>
                <c:pt idx="165">
                  <c:v>6.8513999999999997E-3</c:v>
                </c:pt>
                <c:pt idx="166">
                  <c:v>6.8507999999999998E-3</c:v>
                </c:pt>
                <c:pt idx="167">
                  <c:v>6.8493E-3</c:v>
                </c:pt>
                <c:pt idx="168">
                  <c:v>6.8485000000000004E-3</c:v>
                </c:pt>
                <c:pt idx="169">
                  <c:v>6.8472999999999997E-3</c:v>
                </c:pt>
                <c:pt idx="170">
                  <c:v>6.8462000000000002E-3</c:v>
                </c:pt>
                <c:pt idx="171">
                  <c:v>6.8450999999999998E-3</c:v>
                </c:pt>
                <c:pt idx="172">
                  <c:v>6.8437999999999997E-3</c:v>
                </c:pt>
                <c:pt idx="173">
                  <c:v>6.8427999999999996E-3</c:v>
                </c:pt>
                <c:pt idx="174">
                  <c:v>6.8415000000000004E-3</c:v>
                </c:pt>
                <c:pt idx="175">
                  <c:v>6.8399999999999997E-3</c:v>
                </c:pt>
                <c:pt idx="176">
                  <c:v>6.8393000000000004E-3</c:v>
                </c:pt>
                <c:pt idx="177">
                  <c:v>6.8373000000000001E-3</c:v>
                </c:pt>
                <c:pt idx="178">
                  <c:v>6.8367999999999996E-3</c:v>
                </c:pt>
                <c:pt idx="179">
                  <c:v>6.8348000000000003E-3</c:v>
                </c:pt>
                <c:pt idx="180">
                  <c:v>6.8338000000000001E-3</c:v>
                </c:pt>
                <c:pt idx="181">
                  <c:v>6.8323000000000004E-3</c:v>
                </c:pt>
                <c:pt idx="182">
                  <c:v>6.8306E-3</c:v>
                </c:pt>
                <c:pt idx="183">
                  <c:v>6.8294999999999996E-3</c:v>
                </c:pt>
                <c:pt idx="184">
                  <c:v>6.8278999999999996E-3</c:v>
                </c:pt>
                <c:pt idx="185">
                  <c:v>6.8262000000000001E-3</c:v>
                </c:pt>
                <c:pt idx="186">
                  <c:v>6.8247000000000004E-3</c:v>
                </c:pt>
                <c:pt idx="187">
                  <c:v>6.8231999999999998E-3</c:v>
                </c:pt>
                <c:pt idx="188">
                  <c:v>6.8209000000000004E-3</c:v>
                </c:pt>
                <c:pt idx="189">
                  <c:v>6.8199000000000003E-3</c:v>
                </c:pt>
                <c:pt idx="190">
                  <c:v>6.8174000000000004E-3</c:v>
                </c:pt>
                <c:pt idx="191">
                  <c:v>6.8158999999999997E-3</c:v>
                </c:pt>
                <c:pt idx="192">
                  <c:v>6.8139000000000003E-3</c:v>
                </c:pt>
                <c:pt idx="193">
                  <c:v>6.8113999999999996E-3</c:v>
                </c:pt>
                <c:pt idx="194">
                  <c:v>6.8101000000000004E-3</c:v>
                </c:pt>
                <c:pt idx="195">
                  <c:v>6.8069000000000003E-3</c:v>
                </c:pt>
                <c:pt idx="196">
                  <c:v>6.8050999999999997E-3</c:v>
                </c:pt>
                <c:pt idx="197">
                  <c:v>6.8025000000000004E-3</c:v>
                </c:pt>
                <c:pt idx="198">
                  <c:v>6.7993999999999997E-3</c:v>
                </c:pt>
                <c:pt idx="199">
                  <c:v>6.7968999999999998E-3</c:v>
                </c:pt>
                <c:pt idx="200">
                  <c:v>6.7935000000000001E-3</c:v>
                </c:pt>
                <c:pt idx="201">
                  <c:v>6.7898999999999998E-3</c:v>
                </c:pt>
                <c:pt idx="202">
                  <c:v>6.7859000000000001E-3</c:v>
                </c:pt>
                <c:pt idx="203">
                  <c:v>6.7809999999999997E-3</c:v>
                </c:pt>
                <c:pt idx="204">
                  <c:v>6.7752000000000003E-3</c:v>
                </c:pt>
                <c:pt idx="205">
                  <c:v>6.7670999999999999E-3</c:v>
                </c:pt>
                <c:pt idx="206">
                  <c:v>6.7567E-3</c:v>
                </c:pt>
                <c:pt idx="207">
                  <c:v>6.7409000000000002E-3</c:v>
                </c:pt>
                <c:pt idx="208">
                  <c:v>6.7187000000000002E-3</c:v>
                </c:pt>
                <c:pt idx="209">
                  <c:v>6.6882E-3</c:v>
                </c:pt>
                <c:pt idx="210">
                  <c:v>6.6470000000000001E-3</c:v>
                </c:pt>
                <c:pt idx="211">
                  <c:v>6.5966000000000002E-3</c:v>
                </c:pt>
                <c:pt idx="212">
                  <c:v>6.5348999999999997E-3</c:v>
                </c:pt>
                <c:pt idx="213">
                  <c:v>6.4634999999999996E-3</c:v>
                </c:pt>
                <c:pt idx="214">
                  <c:v>6.3826000000000004E-3</c:v>
                </c:pt>
                <c:pt idx="215">
                  <c:v>6.2931999999999997E-3</c:v>
                </c:pt>
                <c:pt idx="216">
                  <c:v>6.1961000000000004E-3</c:v>
                </c:pt>
                <c:pt idx="217">
                  <c:v>6.0927000000000004E-3</c:v>
                </c:pt>
                <c:pt idx="218">
                  <c:v>5.9836000000000004E-3</c:v>
                </c:pt>
                <c:pt idx="219">
                  <c:v>5.8691000000000004E-3</c:v>
                </c:pt>
                <c:pt idx="220">
                  <c:v>5.7496999999999999E-3</c:v>
                </c:pt>
                <c:pt idx="221">
                  <c:v>5.6261000000000002E-3</c:v>
                </c:pt>
                <c:pt idx="222">
                  <c:v>5.4983000000000002E-3</c:v>
                </c:pt>
                <c:pt idx="223">
                  <c:v>5.3673000000000002E-3</c:v>
                </c:pt>
                <c:pt idx="224">
                  <c:v>5.2335999999999997E-3</c:v>
                </c:pt>
                <c:pt idx="225">
                  <c:v>5.0968999999999997E-3</c:v>
                </c:pt>
                <c:pt idx="226">
                  <c:v>4.9584E-3</c:v>
                </c:pt>
                <c:pt idx="227">
                  <c:v>4.8176E-3</c:v>
                </c:pt>
                <c:pt idx="228">
                  <c:v>4.6753000000000003E-3</c:v>
                </c:pt>
                <c:pt idx="229">
                  <c:v>4.5319000000000002E-3</c:v>
                </c:pt>
                <c:pt idx="230">
                  <c:v>4.3873000000000002E-3</c:v>
                </c:pt>
                <c:pt idx="231">
                  <c:v>4.2424999999999997E-3</c:v>
                </c:pt>
                <c:pt idx="232">
                  <c:v>4.0972999999999999E-3</c:v>
                </c:pt>
                <c:pt idx="233">
                  <c:v>3.9513999999999999E-3</c:v>
                </c:pt>
                <c:pt idx="234">
                  <c:v>3.8059999999999999E-3</c:v>
                </c:pt>
                <c:pt idx="235">
                  <c:v>3.6595999999999998E-3</c:v>
                </c:pt>
                <c:pt idx="236">
                  <c:v>3.5141999999999999E-3</c:v>
                </c:pt>
                <c:pt idx="237">
                  <c:v>3.3687999999999999E-3</c:v>
                </c:pt>
                <c:pt idx="238">
                  <c:v>3.2244999999999999E-3</c:v>
                </c:pt>
                <c:pt idx="239">
                  <c:v>3.0810999999999998E-3</c:v>
                </c:pt>
                <c:pt idx="240">
                  <c:v>2.9382000000000002E-3</c:v>
                </c:pt>
                <c:pt idx="241">
                  <c:v>2.7967999999999999E-3</c:v>
                </c:pt>
                <c:pt idx="242">
                  <c:v>2.6562999999999999E-3</c:v>
                </c:pt>
                <c:pt idx="243">
                  <c:v>2.5176E-3</c:v>
                </c:pt>
                <c:pt idx="244">
                  <c:v>2.3809999999999999E-3</c:v>
                </c:pt>
                <c:pt idx="245">
                  <c:v>2.2463000000000001E-3</c:v>
                </c:pt>
                <c:pt idx="246">
                  <c:v>2.1142000000000001E-3</c:v>
                </c:pt>
                <c:pt idx="247">
                  <c:v>1.9842000000000002E-3</c:v>
                </c:pt>
                <c:pt idx="248">
                  <c:v>1.8568E-3</c:v>
                </c:pt>
                <c:pt idx="249">
                  <c:v>1.7324E-3</c:v>
                </c:pt>
                <c:pt idx="250">
                  <c:v>1.6103000000000001E-3</c:v>
                </c:pt>
                <c:pt idx="251">
                  <c:v>1.4924000000000001E-3</c:v>
                </c:pt>
                <c:pt idx="252">
                  <c:v>1.3775E-3</c:v>
                </c:pt>
                <c:pt idx="253">
                  <c:v>1.2668E-3</c:v>
                </c:pt>
                <c:pt idx="254">
                  <c:v>1.1607E-3</c:v>
                </c:pt>
                <c:pt idx="255">
                  <c:v>1.0587000000000001E-3</c:v>
                </c:pt>
                <c:pt idx="256">
                  <c:v>9.6190000000000002E-4</c:v>
                </c:pt>
                <c:pt idx="257">
                  <c:v>8.7065000000000005E-4</c:v>
                </c:pt>
                <c:pt idx="258">
                  <c:v>7.8469E-4</c:v>
                </c:pt>
                <c:pt idx="259">
                  <c:v>7.0585000000000005E-4</c:v>
                </c:pt>
                <c:pt idx="260">
                  <c:v>6.3261999999999997E-4</c:v>
                </c:pt>
                <c:pt idx="261">
                  <c:v>5.6808E-4</c:v>
                </c:pt>
                <c:pt idx="262">
                  <c:v>5.1013000000000002E-4</c:v>
                </c:pt>
                <c:pt idx="263">
                  <c:v>4.6171E-4</c:v>
                </c:pt>
                <c:pt idx="264">
                  <c:v>4.2131999999999998E-4</c:v>
                </c:pt>
                <c:pt idx="265">
                  <c:v>3.9000999999999999E-4</c:v>
                </c:pt>
                <c:pt idx="266">
                  <c:v>3.6575000000000003E-4</c:v>
                </c:pt>
                <c:pt idx="267">
                  <c:v>3.4895E-4</c:v>
                </c:pt>
                <c:pt idx="268">
                  <c:v>3.367E-4</c:v>
                </c:pt>
                <c:pt idx="269">
                  <c:v>3.2902000000000002E-4</c:v>
                </c:pt>
                <c:pt idx="270">
                  <c:v>3.2379000000000002E-4</c:v>
                </c:pt>
                <c:pt idx="271">
                  <c:v>3.2003000000000001E-4</c:v>
                </c:pt>
                <c:pt idx="272">
                  <c:v>3.1778999999999998E-4</c:v>
                </c:pt>
                <c:pt idx="273">
                  <c:v>3.1572000000000002E-4</c:v>
                </c:pt>
                <c:pt idx="274">
                  <c:v>3.1431999999999999E-4</c:v>
                </c:pt>
                <c:pt idx="275">
                  <c:v>3.1341000000000002E-4</c:v>
                </c:pt>
                <c:pt idx="276">
                  <c:v>3.122E-4</c:v>
                </c:pt>
                <c:pt idx="277">
                  <c:v>3.1169999999999999E-4</c:v>
                </c:pt>
                <c:pt idx="278">
                  <c:v>3.1095E-4</c:v>
                </c:pt>
                <c:pt idx="279">
                  <c:v>3.1046999999999997E-4</c:v>
                </c:pt>
                <c:pt idx="280">
                  <c:v>3.1011999999999999E-4</c:v>
                </c:pt>
                <c:pt idx="281">
                  <c:v>3.0992999999999998E-4</c:v>
                </c:pt>
                <c:pt idx="282">
                  <c:v>3.0953000000000003E-4</c:v>
                </c:pt>
                <c:pt idx="283">
                  <c:v>3.0953000000000003E-4</c:v>
                </c:pt>
                <c:pt idx="284">
                  <c:v>3.0925000000000001E-4</c:v>
                </c:pt>
                <c:pt idx="285">
                  <c:v>3.0919999999999998E-4</c:v>
                </c:pt>
                <c:pt idx="286">
                  <c:v>3.0911000000000003E-4</c:v>
                </c:pt>
                <c:pt idx="287">
                  <c:v>3.0917E-4</c:v>
                </c:pt>
                <c:pt idx="288">
                  <c:v>3.0927999999999999E-4</c:v>
                </c:pt>
                <c:pt idx="289">
                  <c:v>3.0950999999999998E-4</c:v>
                </c:pt>
                <c:pt idx="290">
                  <c:v>3.0959999999999999E-4</c:v>
                </c:pt>
                <c:pt idx="291">
                  <c:v>3.0987000000000001E-4</c:v>
                </c:pt>
                <c:pt idx="292">
                  <c:v>3.0980999999999999E-4</c:v>
                </c:pt>
                <c:pt idx="293">
                  <c:v>3.1004999999999997E-4</c:v>
                </c:pt>
                <c:pt idx="294">
                  <c:v>3.1013999999999998E-4</c:v>
                </c:pt>
                <c:pt idx="295">
                  <c:v>3.1033999999999999E-4</c:v>
                </c:pt>
                <c:pt idx="296">
                  <c:v>3.1064999999999999E-4</c:v>
                </c:pt>
                <c:pt idx="297">
                  <c:v>3.1097999999999998E-4</c:v>
                </c:pt>
                <c:pt idx="298">
                  <c:v>3.1128999999999998E-4</c:v>
                </c:pt>
                <c:pt idx="299">
                  <c:v>3.1147999999999999E-4</c:v>
                </c:pt>
                <c:pt idx="300">
                  <c:v>3.1216000000000002E-4</c:v>
                </c:pt>
                <c:pt idx="301">
                  <c:v>3.1206000000000002E-4</c:v>
                </c:pt>
                <c:pt idx="302">
                  <c:v>3.1272E-4</c:v>
                </c:pt>
                <c:pt idx="303">
                  <c:v>3.1279000000000002E-4</c:v>
                </c:pt>
                <c:pt idx="304">
                  <c:v>3.1312000000000001E-4</c:v>
                </c:pt>
                <c:pt idx="305">
                  <c:v>3.1346999999999999E-4</c:v>
                </c:pt>
                <c:pt idx="306">
                  <c:v>3.1372000000000003E-4</c:v>
                </c:pt>
                <c:pt idx="307">
                  <c:v>3.1418E-4</c:v>
                </c:pt>
                <c:pt idx="308">
                  <c:v>3.1471E-4</c:v>
                </c:pt>
                <c:pt idx="309">
                  <c:v>3.1519000000000002E-4</c:v>
                </c:pt>
                <c:pt idx="310">
                  <c:v>3.1561000000000002E-4</c:v>
                </c:pt>
                <c:pt idx="311">
                  <c:v>3.1619999999999999E-4</c:v>
                </c:pt>
                <c:pt idx="312">
                  <c:v>3.1639999999999999E-4</c:v>
                </c:pt>
                <c:pt idx="313">
                  <c:v>3.1682999999999999E-4</c:v>
                </c:pt>
                <c:pt idx="314">
                  <c:v>3.1704999999999998E-4</c:v>
                </c:pt>
                <c:pt idx="315">
                  <c:v>3.1765E-4</c:v>
                </c:pt>
                <c:pt idx="316">
                  <c:v>3.1785E-4</c:v>
                </c:pt>
                <c:pt idx="317">
                  <c:v>3.1840999999999998E-4</c:v>
                </c:pt>
                <c:pt idx="318">
                  <c:v>3.1890999999999999E-4</c:v>
                </c:pt>
                <c:pt idx="319">
                  <c:v>3.1920000000000001E-4</c:v>
                </c:pt>
                <c:pt idx="320">
                  <c:v>3.1962000000000001E-4</c:v>
                </c:pt>
                <c:pt idx="321">
                  <c:v>3.1985999999999999E-4</c:v>
                </c:pt>
                <c:pt idx="322">
                  <c:v>3.2045000000000001E-4</c:v>
                </c:pt>
                <c:pt idx="323">
                  <c:v>3.2032000000000002E-4</c:v>
                </c:pt>
                <c:pt idx="324">
                  <c:v>3.2116000000000002E-4</c:v>
                </c:pt>
                <c:pt idx="325">
                  <c:v>3.2174999999999999E-4</c:v>
                </c:pt>
                <c:pt idx="326">
                  <c:v>3.2223000000000001E-4</c:v>
                </c:pt>
                <c:pt idx="327">
                  <c:v>3.2332999999999998E-4</c:v>
                </c:pt>
                <c:pt idx="328">
                  <c:v>3.2359000000000001E-4</c:v>
                </c:pt>
                <c:pt idx="329">
                  <c:v>3.2430000000000002E-4</c:v>
                </c:pt>
                <c:pt idx="330">
                  <c:v>3.2428999999999997E-4</c:v>
                </c:pt>
                <c:pt idx="331">
                  <c:v>3.2468999999999998E-4</c:v>
                </c:pt>
                <c:pt idx="332">
                  <c:v>3.2496000000000001E-4</c:v>
                </c:pt>
                <c:pt idx="333">
                  <c:v>3.2528E-4</c:v>
                </c:pt>
                <c:pt idx="334">
                  <c:v>3.2566000000000002E-4</c:v>
                </c:pt>
                <c:pt idx="335">
                  <c:v>3.2611000000000001E-4</c:v>
                </c:pt>
                <c:pt idx="336">
                  <c:v>3.2649000000000003E-4</c:v>
                </c:pt>
                <c:pt idx="337">
                  <c:v>3.2683000000000001E-4</c:v>
                </c:pt>
                <c:pt idx="338">
                  <c:v>3.2740999999999998E-4</c:v>
                </c:pt>
                <c:pt idx="339">
                  <c:v>3.2775000000000002E-4</c:v>
                </c:pt>
                <c:pt idx="340">
                  <c:v>3.2811E-4</c:v>
                </c:pt>
                <c:pt idx="341">
                  <c:v>3.2850000000000002E-4</c:v>
                </c:pt>
                <c:pt idx="342">
                  <c:v>3.2866999999999998E-4</c:v>
                </c:pt>
                <c:pt idx="343">
                  <c:v>3.2904000000000001E-4</c:v>
                </c:pt>
                <c:pt idx="344">
                  <c:v>3.2927999999999999E-4</c:v>
                </c:pt>
                <c:pt idx="345">
                  <c:v>3.2974000000000002E-4</c:v>
                </c:pt>
                <c:pt idx="346">
                  <c:v>3.2995000000000002E-4</c:v>
                </c:pt>
                <c:pt idx="347">
                  <c:v>3.3042999999999999E-4</c:v>
                </c:pt>
                <c:pt idx="348">
                  <c:v>3.3071000000000001E-4</c:v>
                </c:pt>
                <c:pt idx="349">
                  <c:v>3.3115999999999999E-4</c:v>
                </c:pt>
                <c:pt idx="350">
                  <c:v>3.3148999999999999E-4</c:v>
                </c:pt>
                <c:pt idx="351">
                  <c:v>3.3171999999999997E-4</c:v>
                </c:pt>
                <c:pt idx="352">
                  <c:v>3.323E-4</c:v>
                </c:pt>
                <c:pt idx="353">
                  <c:v>3.3215000000000002E-4</c:v>
                </c:pt>
                <c:pt idx="354">
                  <c:v>3.3272999999999999E-4</c:v>
                </c:pt>
                <c:pt idx="355">
                  <c:v>3.3283999999999999E-4</c:v>
                </c:pt>
                <c:pt idx="356">
                  <c:v>3.3324E-4</c:v>
                </c:pt>
                <c:pt idx="357">
                  <c:v>3.3352000000000002E-4</c:v>
                </c:pt>
                <c:pt idx="358">
                  <c:v>3.3396000000000001E-4</c:v>
                </c:pt>
                <c:pt idx="359">
                  <c:v>3.3430999999999999E-4</c:v>
                </c:pt>
                <c:pt idx="360">
                  <c:v>3.3461999999999999E-4</c:v>
                </c:pt>
                <c:pt idx="361">
                  <c:v>3.3492E-4</c:v>
                </c:pt>
                <c:pt idx="362">
                  <c:v>3.3498000000000002E-4</c:v>
                </c:pt>
                <c:pt idx="363">
                  <c:v>3.3518000000000003E-4</c:v>
                </c:pt>
                <c:pt idx="364">
                  <c:v>3.3492E-4</c:v>
                </c:pt>
                <c:pt idx="365">
                  <c:v>3.3498000000000002E-4</c:v>
                </c:pt>
                <c:pt idx="366">
                  <c:v>3.3503E-4</c:v>
                </c:pt>
                <c:pt idx="367">
                  <c:v>3.3513E-4</c:v>
                </c:pt>
                <c:pt idx="368">
                  <c:v>3.3545999999999999E-4</c:v>
                </c:pt>
                <c:pt idx="369">
                  <c:v>3.3575E-4</c:v>
                </c:pt>
                <c:pt idx="370">
                  <c:v>3.3613000000000002E-4</c:v>
                </c:pt>
                <c:pt idx="371">
                  <c:v>3.3624000000000002E-4</c:v>
                </c:pt>
                <c:pt idx="372">
                  <c:v>3.3661999999999999E-4</c:v>
                </c:pt>
                <c:pt idx="373">
                  <c:v>3.3632999999999997E-4</c:v>
                </c:pt>
                <c:pt idx="374">
                  <c:v>3.3666000000000002E-4</c:v>
                </c:pt>
                <c:pt idx="375">
                  <c:v>3.3657000000000001E-4</c:v>
                </c:pt>
                <c:pt idx="376">
                  <c:v>3.369E-4</c:v>
                </c:pt>
                <c:pt idx="377">
                  <c:v>3.3703999999999999E-4</c:v>
                </c:pt>
                <c:pt idx="378">
                  <c:v>3.3734999999999999E-4</c:v>
                </c:pt>
                <c:pt idx="379">
                  <c:v>3.3753E-4</c:v>
                </c:pt>
                <c:pt idx="380">
                  <c:v>3.3754999999999999E-4</c:v>
                </c:pt>
                <c:pt idx="381">
                  <c:v>3.3786999999999999E-4</c:v>
                </c:pt>
                <c:pt idx="382">
                  <c:v>3.3782000000000001E-4</c:v>
                </c:pt>
                <c:pt idx="383">
                  <c:v>3.3817E-4</c:v>
                </c:pt>
                <c:pt idx="384">
                  <c:v>3.3824000000000001E-4</c:v>
                </c:pt>
                <c:pt idx="385">
                  <c:v>3.3819999999999998E-4</c:v>
                </c:pt>
                <c:pt idx="386">
                  <c:v>3.3838999999999999E-4</c:v>
                </c:pt>
                <c:pt idx="387">
                  <c:v>3.3856000000000001E-4</c:v>
                </c:pt>
                <c:pt idx="388">
                  <c:v>3.3839999999999999E-4</c:v>
                </c:pt>
                <c:pt idx="389">
                  <c:v>3.3877000000000001E-4</c:v>
                </c:pt>
                <c:pt idx="390">
                  <c:v>3.3880999999999999E-4</c:v>
                </c:pt>
                <c:pt idx="391">
                  <c:v>3.3891999999999999E-4</c:v>
                </c:pt>
                <c:pt idx="392">
                  <c:v>3.3889E-4</c:v>
                </c:pt>
                <c:pt idx="393">
                  <c:v>3.3907000000000002E-4</c:v>
                </c:pt>
                <c:pt idx="394">
                  <c:v>3.3878000000000001E-4</c:v>
                </c:pt>
                <c:pt idx="395">
                  <c:v>3.389E-4</c:v>
                </c:pt>
                <c:pt idx="396">
                  <c:v>3.3895000000000003E-4</c:v>
                </c:pt>
                <c:pt idx="397">
                  <c:v>3.3888000000000001E-4</c:v>
                </c:pt>
                <c:pt idx="398">
                  <c:v>3.3921999999999999E-4</c:v>
                </c:pt>
                <c:pt idx="399">
                  <c:v>3.3911E-4</c:v>
                </c:pt>
                <c:pt idx="400">
                  <c:v>3.3928000000000002E-4</c:v>
                </c:pt>
                <c:pt idx="401">
                  <c:v>3.3933999999999999E-4</c:v>
                </c:pt>
                <c:pt idx="402">
                  <c:v>3.3932999999999999E-4</c:v>
                </c:pt>
                <c:pt idx="403">
                  <c:v>3.3928000000000002E-4</c:v>
                </c:pt>
                <c:pt idx="404">
                  <c:v>3.3937000000000003E-4</c:v>
                </c:pt>
                <c:pt idx="405">
                  <c:v>3.391E-4</c:v>
                </c:pt>
                <c:pt idx="406">
                  <c:v>3.3922999999999999E-4</c:v>
                </c:pt>
                <c:pt idx="407">
                  <c:v>3.3909000000000001E-4</c:v>
                </c:pt>
                <c:pt idx="408">
                  <c:v>3.391E-4</c:v>
                </c:pt>
                <c:pt idx="409">
                  <c:v>3.3889E-4</c:v>
                </c:pt>
                <c:pt idx="410">
                  <c:v>3.3888000000000001E-4</c:v>
                </c:pt>
                <c:pt idx="411">
                  <c:v>3.3865000000000002E-4</c:v>
                </c:pt>
                <c:pt idx="412">
                  <c:v>3.3878000000000001E-4</c:v>
                </c:pt>
                <c:pt idx="413">
                  <c:v>3.3848E-4</c:v>
                </c:pt>
                <c:pt idx="414">
                  <c:v>3.3865000000000002E-4</c:v>
                </c:pt>
                <c:pt idx="415">
                  <c:v>3.3845000000000001E-4</c:v>
                </c:pt>
                <c:pt idx="416">
                  <c:v>3.3857000000000001E-4</c:v>
                </c:pt>
                <c:pt idx="417">
                  <c:v>3.3860999999999999E-4</c:v>
                </c:pt>
                <c:pt idx="418">
                  <c:v>3.3889E-4</c:v>
                </c:pt>
                <c:pt idx="419">
                  <c:v>3.3911999999999999E-4</c:v>
                </c:pt>
                <c:pt idx="420">
                  <c:v>3.3923999999999998E-4</c:v>
                </c:pt>
                <c:pt idx="421">
                  <c:v>3.3935999999999998E-4</c:v>
                </c:pt>
                <c:pt idx="422">
                  <c:v>3.3925999999999997E-4</c:v>
                </c:pt>
                <c:pt idx="423">
                  <c:v>3.3911E-4</c:v>
                </c:pt>
                <c:pt idx="424">
                  <c:v>3.3917000000000002E-4</c:v>
                </c:pt>
                <c:pt idx="425">
                  <c:v>3.3878000000000001E-4</c:v>
                </c:pt>
                <c:pt idx="426">
                  <c:v>3.3870999999999999E-4</c:v>
                </c:pt>
                <c:pt idx="427">
                  <c:v>3.3808999999999998E-4</c:v>
                </c:pt>
                <c:pt idx="428">
                  <c:v>3.3760000000000002E-4</c:v>
                </c:pt>
                <c:pt idx="429">
                  <c:v>3.3665000000000002E-4</c:v>
                </c:pt>
                <c:pt idx="430">
                  <c:v>3.3588999999999998E-4</c:v>
                </c:pt>
                <c:pt idx="431">
                  <c:v>3.3497000000000003E-4</c:v>
                </c:pt>
                <c:pt idx="432">
                  <c:v>3.3362000000000002E-4</c:v>
                </c:pt>
                <c:pt idx="433">
                  <c:v>3.3274999999999998E-4</c:v>
                </c:pt>
                <c:pt idx="434">
                  <c:v>3.3116999999999999E-4</c:v>
                </c:pt>
                <c:pt idx="435">
                  <c:v>3.299E-4</c:v>
                </c:pt>
                <c:pt idx="436">
                  <c:v>3.2825999999999998E-4</c:v>
                </c:pt>
                <c:pt idx="437">
                  <c:v>3.2686E-4</c:v>
                </c:pt>
                <c:pt idx="438">
                  <c:v>3.2487999999999999E-4</c:v>
                </c:pt>
                <c:pt idx="439">
                  <c:v>3.2354999999999998E-4</c:v>
                </c:pt>
                <c:pt idx="440">
                  <c:v>3.2168000000000002E-4</c:v>
                </c:pt>
                <c:pt idx="441">
                  <c:v>3.2024000000000001E-4</c:v>
                </c:pt>
                <c:pt idx="442">
                  <c:v>3.1883999999999998E-4</c:v>
                </c:pt>
                <c:pt idx="443">
                  <c:v>3.1750000000000002E-4</c:v>
                </c:pt>
                <c:pt idx="444">
                  <c:v>3.1625000000000002E-4</c:v>
                </c:pt>
                <c:pt idx="445">
                  <c:v>3.1523E-4</c:v>
                </c:pt>
                <c:pt idx="446">
                  <c:v>3.1417000000000001E-4</c:v>
                </c:pt>
                <c:pt idx="447">
                  <c:v>3.1355E-4</c:v>
                </c:pt>
                <c:pt idx="448">
                  <c:v>3.1294999999999999E-4</c:v>
                </c:pt>
                <c:pt idx="449">
                  <c:v>3.1215000000000003E-4</c:v>
                </c:pt>
                <c:pt idx="450">
                  <c:v>3.1055999999999998E-4</c:v>
                </c:pt>
                <c:pt idx="451">
                  <c:v>3.0868999999999997E-4</c:v>
                </c:pt>
                <c:pt idx="452">
                  <c:v>3.0861000000000001E-4</c:v>
                </c:pt>
                <c:pt idx="453">
                  <c:v>3.1707000000000003E-4</c:v>
                </c:pt>
                <c:pt idx="454">
                  <c:v>3.4188000000000003E-4</c:v>
                </c:pt>
                <c:pt idx="455">
                  <c:v>3.9526999999999997E-4</c:v>
                </c:pt>
                <c:pt idx="456">
                  <c:v>4.8371999999999998E-4</c:v>
                </c:pt>
                <c:pt idx="457">
                  <c:v>6.1496999999999995E-4</c:v>
                </c:pt>
                <c:pt idx="458">
                  <c:v>7.9206000000000003E-4</c:v>
                </c:pt>
                <c:pt idx="459">
                  <c:v>1.0162999999999999E-3</c:v>
                </c:pt>
                <c:pt idx="460">
                  <c:v>1.2868999999999999E-3</c:v>
                </c:pt>
                <c:pt idx="461">
                  <c:v>1.6046000000000001E-3</c:v>
                </c:pt>
                <c:pt idx="462">
                  <c:v>1.9683999999999999E-3</c:v>
                </c:pt>
                <c:pt idx="463">
                  <c:v>2.3747E-3</c:v>
                </c:pt>
                <c:pt idx="464">
                  <c:v>2.8221000000000001E-3</c:v>
                </c:pt>
                <c:pt idx="465">
                  <c:v>3.3050000000000002E-3</c:v>
                </c:pt>
                <c:pt idx="466">
                  <c:v>3.8176999999999998E-3</c:v>
                </c:pt>
                <c:pt idx="467">
                  <c:v>4.3505999999999996E-3</c:v>
                </c:pt>
                <c:pt idx="468">
                  <c:v>4.8881999999999997E-3</c:v>
                </c:pt>
                <c:pt idx="469">
                  <c:v>5.4115999999999999E-3</c:v>
                </c:pt>
                <c:pt idx="470">
                  <c:v>5.8906000000000002E-3</c:v>
                </c:pt>
                <c:pt idx="471">
                  <c:v>6.2957999999999998E-3</c:v>
                </c:pt>
                <c:pt idx="472">
                  <c:v>6.6077999999999996E-3</c:v>
                </c:pt>
                <c:pt idx="473">
                  <c:v>6.7865E-3</c:v>
                </c:pt>
                <c:pt idx="474">
                  <c:v>6.8189000000000001E-3</c:v>
                </c:pt>
                <c:pt idx="475">
                  <c:v>6.9262000000000004E-3</c:v>
                </c:pt>
                <c:pt idx="476">
                  <c:v>7.4003999999999997E-3</c:v>
                </c:pt>
                <c:pt idx="477">
                  <c:v>8.2205999999999998E-3</c:v>
                </c:pt>
                <c:pt idx="478">
                  <c:v>9.1734999999999994E-3</c:v>
                </c:pt>
                <c:pt idx="479">
                  <c:v>1.0871E-2</c:v>
                </c:pt>
                <c:pt idx="480">
                  <c:v>1.3717E-2</c:v>
                </c:pt>
                <c:pt idx="481">
                  <c:v>1.7847999999999999E-2</c:v>
                </c:pt>
                <c:pt idx="482">
                  <c:v>2.3873999999999999E-2</c:v>
                </c:pt>
                <c:pt idx="483">
                  <c:v>3.2115999999999999E-2</c:v>
                </c:pt>
                <c:pt idx="484">
                  <c:v>4.2494999999999998E-2</c:v>
                </c:pt>
                <c:pt idx="485">
                  <c:v>5.4760000000000003E-2</c:v>
                </c:pt>
                <c:pt idx="486">
                  <c:v>6.8637000000000004E-2</c:v>
                </c:pt>
                <c:pt idx="487">
                  <c:v>8.3854999999999999E-2</c:v>
                </c:pt>
                <c:pt idx="488">
                  <c:v>0.10062</c:v>
                </c:pt>
                <c:pt idx="489">
                  <c:v>0.12084</c:v>
                </c:pt>
                <c:pt idx="490">
                  <c:v>0.14610000000000001</c:v>
                </c:pt>
                <c:pt idx="491">
                  <c:v>0.17691999999999999</c:v>
                </c:pt>
                <c:pt idx="492">
                  <c:v>0.21362999999999999</c:v>
                </c:pt>
                <c:pt idx="493">
                  <c:v>0.25645000000000001</c:v>
                </c:pt>
                <c:pt idx="494">
                  <c:v>0.30353000000000002</c:v>
                </c:pt>
                <c:pt idx="495">
                  <c:v>0.35596</c:v>
                </c:pt>
                <c:pt idx="496">
                  <c:v>0.41504999999999997</c:v>
                </c:pt>
                <c:pt idx="497">
                  <c:v>0.44540000000000002</c:v>
                </c:pt>
                <c:pt idx="498">
                  <c:v>0.43411</c:v>
                </c:pt>
                <c:pt idx="499">
                  <c:v>0.41836000000000001</c:v>
                </c:pt>
                <c:pt idx="500">
                  <c:v>0.39895999999999998</c:v>
                </c:pt>
                <c:pt idx="501">
                  <c:v>0.37724000000000002</c:v>
                </c:pt>
                <c:pt idx="502">
                  <c:v>0.35696</c:v>
                </c:pt>
                <c:pt idx="503">
                  <c:v>0.34086</c:v>
                </c:pt>
                <c:pt idx="504">
                  <c:v>0.32758999999999999</c:v>
                </c:pt>
                <c:pt idx="505">
                  <c:v>0.31897999999999999</c:v>
                </c:pt>
                <c:pt idx="506">
                  <c:v>0.31663000000000002</c:v>
                </c:pt>
              </c:numCache>
            </c:numRef>
          </c:yVal>
          <c:smooth val="0"/>
          <c:extLst xmlns:c16r2="http://schemas.microsoft.com/office/drawing/2015/06/chart">
            <c:ext xmlns:c16="http://schemas.microsoft.com/office/drawing/2014/chart" uri="{C3380CC4-5D6E-409C-BE32-E72D297353CC}">
              <c16:uniqueId val="{00000001-62D8-4FD6-A1B0-590F229BDCF4}"/>
            </c:ext>
          </c:extLst>
        </c:ser>
        <c:ser>
          <c:idx val="3"/>
          <c:order val="2"/>
          <c:spPr>
            <a:ln w="19050" cap="rnd">
              <a:solidFill>
                <a:srgbClr val="C00000"/>
              </a:solidFill>
              <a:round/>
            </a:ln>
            <a:effectLst/>
          </c:spPr>
          <c:marker>
            <c:symbol val="none"/>
          </c:marker>
          <c:xVal>
            <c:numRef>
              <c:f>'04c'!$A$7:$A$513</c:f>
              <c:numCache>
                <c:formatCode>0.00E+00</c:formatCode>
                <c:ptCount val="507"/>
                <c:pt idx="0">
                  <c:v>-0.23899999999999988</c:v>
                </c:pt>
                <c:pt idx="1">
                  <c:v>-0.22609999999999975</c:v>
                </c:pt>
                <c:pt idx="2">
                  <c:v>-0.21330000000000027</c:v>
                </c:pt>
                <c:pt idx="3">
                  <c:v>-0.2004999999999999</c:v>
                </c:pt>
                <c:pt idx="4">
                  <c:v>-0.18759999999999977</c:v>
                </c:pt>
                <c:pt idx="5">
                  <c:v>-0.17480000000000029</c:v>
                </c:pt>
                <c:pt idx="6">
                  <c:v>-0.16199999999999992</c:v>
                </c:pt>
                <c:pt idx="7">
                  <c:v>-0.1492</c:v>
                </c:pt>
                <c:pt idx="8">
                  <c:v>-0.13630000000000031</c:v>
                </c:pt>
                <c:pt idx="9">
                  <c:v>-0.12349999999999994</c:v>
                </c:pt>
                <c:pt idx="10">
                  <c:v>-0.11070000000000002</c:v>
                </c:pt>
                <c:pt idx="11">
                  <c:v>-9.7800000000000331E-2</c:v>
                </c:pt>
                <c:pt idx="12">
                  <c:v>-8.4999999999999964E-2</c:v>
                </c:pt>
                <c:pt idx="13">
                  <c:v>-7.2200000000000042E-2</c:v>
                </c:pt>
                <c:pt idx="14">
                  <c:v>-5.9400000000000119E-2</c:v>
                </c:pt>
                <c:pt idx="15">
                  <c:v>-4.6499999999999986E-2</c:v>
                </c:pt>
                <c:pt idx="16">
                  <c:v>-3.3700000000000063E-2</c:v>
                </c:pt>
                <c:pt idx="17">
                  <c:v>-2.0900000000000141E-2</c:v>
                </c:pt>
                <c:pt idx="18">
                  <c:v>-8.099999999999774E-3</c:v>
                </c:pt>
                <c:pt idx="19">
                  <c:v>4.7999999999999154E-3</c:v>
                </c:pt>
                <c:pt idx="20">
                  <c:v>1.7599999999999838E-2</c:v>
                </c:pt>
                <c:pt idx="21">
                  <c:v>3.0400000000000205E-2</c:v>
                </c:pt>
                <c:pt idx="22">
                  <c:v>4.3300000000000338E-2</c:v>
                </c:pt>
                <c:pt idx="23">
                  <c:v>5.6099999999999817E-2</c:v>
                </c:pt>
                <c:pt idx="24">
                  <c:v>6.8900000000000183E-2</c:v>
                </c:pt>
                <c:pt idx="25">
                  <c:v>8.1699999999999662E-2</c:v>
                </c:pt>
                <c:pt idx="26">
                  <c:v>9.4599999999999795E-2</c:v>
                </c:pt>
                <c:pt idx="27">
                  <c:v>0.10740000000000016</c:v>
                </c:pt>
                <c:pt idx="28">
                  <c:v>0.12019999999999964</c:v>
                </c:pt>
                <c:pt idx="29">
                  <c:v>0.13309999999999977</c:v>
                </c:pt>
                <c:pt idx="30">
                  <c:v>0.14590000000000014</c:v>
                </c:pt>
                <c:pt idx="31">
                  <c:v>0.15869999999999962</c:v>
                </c:pt>
                <c:pt idx="32">
                  <c:v>0.17149999999999999</c:v>
                </c:pt>
                <c:pt idx="33">
                  <c:v>0.18440000000000012</c:v>
                </c:pt>
                <c:pt idx="34">
                  <c:v>0.1971999999999996</c:v>
                </c:pt>
                <c:pt idx="35">
                  <c:v>0.20999999999999996</c:v>
                </c:pt>
                <c:pt idx="36">
                  <c:v>0.2229000000000001</c:v>
                </c:pt>
                <c:pt idx="37">
                  <c:v>0.23569999999999958</c:v>
                </c:pt>
                <c:pt idx="38">
                  <c:v>0.24849999999999994</c:v>
                </c:pt>
                <c:pt idx="39">
                  <c:v>0.26130000000000031</c:v>
                </c:pt>
                <c:pt idx="40">
                  <c:v>0.27419999999999956</c:v>
                </c:pt>
                <c:pt idx="41">
                  <c:v>0.28699999999999992</c:v>
                </c:pt>
                <c:pt idx="42">
                  <c:v>0.29980000000000029</c:v>
                </c:pt>
                <c:pt idx="43">
                  <c:v>0.31259999999999977</c:v>
                </c:pt>
                <c:pt idx="44">
                  <c:v>0.3254999999999999</c:v>
                </c:pt>
                <c:pt idx="45">
                  <c:v>0.33830000000000027</c:v>
                </c:pt>
                <c:pt idx="46">
                  <c:v>0.35109999999999975</c:v>
                </c:pt>
                <c:pt idx="47">
                  <c:v>0.36399999999999988</c:v>
                </c:pt>
                <c:pt idx="48">
                  <c:v>0.37680000000000025</c:v>
                </c:pt>
                <c:pt idx="49">
                  <c:v>0.38959999999999972</c:v>
                </c:pt>
                <c:pt idx="50">
                  <c:v>0.40240000000000009</c:v>
                </c:pt>
                <c:pt idx="51">
                  <c:v>0.41530000000000022</c:v>
                </c:pt>
                <c:pt idx="52">
                  <c:v>0.4280999999999997</c:v>
                </c:pt>
                <c:pt idx="53">
                  <c:v>0.44090000000000007</c:v>
                </c:pt>
                <c:pt idx="54">
                  <c:v>0.4538000000000002</c:v>
                </c:pt>
                <c:pt idx="55">
                  <c:v>0.46659999999999968</c:v>
                </c:pt>
                <c:pt idx="56">
                  <c:v>0.47940000000000005</c:v>
                </c:pt>
                <c:pt idx="57">
                  <c:v>0.49219999999999997</c:v>
                </c:pt>
                <c:pt idx="58">
                  <c:v>0.50509999999999966</c:v>
                </c:pt>
                <c:pt idx="59">
                  <c:v>0.51790000000000003</c:v>
                </c:pt>
                <c:pt idx="60">
                  <c:v>0.53069999999999995</c:v>
                </c:pt>
                <c:pt idx="61">
                  <c:v>0.54349999999999987</c:v>
                </c:pt>
                <c:pt idx="62">
                  <c:v>0.55640000000000001</c:v>
                </c:pt>
                <c:pt idx="63">
                  <c:v>0.56919999999999993</c:v>
                </c:pt>
                <c:pt idx="64">
                  <c:v>0.58199999999999985</c:v>
                </c:pt>
                <c:pt idx="65">
                  <c:v>0.59489999999999998</c:v>
                </c:pt>
                <c:pt idx="66">
                  <c:v>0.60769999999999991</c:v>
                </c:pt>
                <c:pt idx="67">
                  <c:v>0.62049999999999983</c:v>
                </c:pt>
                <c:pt idx="68">
                  <c:v>0.6333000000000002</c:v>
                </c:pt>
                <c:pt idx="69">
                  <c:v>0.64619999999999989</c:v>
                </c:pt>
                <c:pt idx="70">
                  <c:v>0.65899999999999981</c:v>
                </c:pt>
                <c:pt idx="71">
                  <c:v>0.67180000000000017</c:v>
                </c:pt>
                <c:pt idx="72">
                  <c:v>0.68469999999999986</c:v>
                </c:pt>
                <c:pt idx="73">
                  <c:v>0.69749999999999979</c:v>
                </c:pt>
                <c:pt idx="74">
                  <c:v>0.71030000000000015</c:v>
                </c:pt>
                <c:pt idx="75">
                  <c:v>0.72310000000000008</c:v>
                </c:pt>
                <c:pt idx="76">
                  <c:v>0.73599999999999977</c:v>
                </c:pt>
                <c:pt idx="77">
                  <c:v>0.74880000000000013</c:v>
                </c:pt>
                <c:pt idx="78">
                  <c:v>0.76160000000000005</c:v>
                </c:pt>
                <c:pt idx="79">
                  <c:v>0.77439999999999998</c:v>
                </c:pt>
                <c:pt idx="80">
                  <c:v>0.78730000000000011</c:v>
                </c:pt>
                <c:pt idx="81">
                  <c:v>0.80010000000000003</c:v>
                </c:pt>
                <c:pt idx="82">
                  <c:v>0.81289999999999996</c:v>
                </c:pt>
                <c:pt idx="83">
                  <c:v>0.82580000000000009</c:v>
                </c:pt>
                <c:pt idx="84">
                  <c:v>0.83860000000000001</c:v>
                </c:pt>
                <c:pt idx="85">
                  <c:v>0.85139999999999993</c:v>
                </c:pt>
                <c:pt idx="86">
                  <c:v>0.86419999999999986</c:v>
                </c:pt>
                <c:pt idx="87">
                  <c:v>0.87709999999999999</c:v>
                </c:pt>
                <c:pt idx="88">
                  <c:v>0.88989999999999991</c:v>
                </c:pt>
                <c:pt idx="89">
                  <c:v>0.90269999999999984</c:v>
                </c:pt>
                <c:pt idx="90">
                  <c:v>0.91559999999999997</c:v>
                </c:pt>
                <c:pt idx="91">
                  <c:v>0.92839999999999989</c:v>
                </c:pt>
                <c:pt idx="92">
                  <c:v>0.94119999999999981</c:v>
                </c:pt>
                <c:pt idx="93">
                  <c:v>0.95399999999999974</c:v>
                </c:pt>
                <c:pt idx="94">
                  <c:v>0.96689999999999987</c:v>
                </c:pt>
                <c:pt idx="95">
                  <c:v>0.97969999999999979</c:v>
                </c:pt>
                <c:pt idx="96">
                  <c:v>0.99250000000000016</c:v>
                </c:pt>
                <c:pt idx="97">
                  <c:v>1.0053999999999998</c:v>
                </c:pt>
                <c:pt idx="98">
                  <c:v>1.0182</c:v>
                </c:pt>
                <c:pt idx="99">
                  <c:v>1.0309999999999999</c:v>
                </c:pt>
                <c:pt idx="100">
                  <c:v>1.0437999999999998</c:v>
                </c:pt>
                <c:pt idx="101">
                  <c:v>1.0567</c:v>
                </c:pt>
                <c:pt idx="102">
                  <c:v>1.0694999999999999</c:v>
                </c:pt>
                <c:pt idx="103">
                  <c:v>1.0822999999999998</c:v>
                </c:pt>
                <c:pt idx="104">
                  <c:v>1.0951</c:v>
                </c:pt>
                <c:pt idx="105">
                  <c:v>1.1079999999999999</c:v>
                </c:pt>
                <c:pt idx="106">
                  <c:v>1.1207999999999998</c:v>
                </c:pt>
                <c:pt idx="107">
                  <c:v>1.1335999999999999</c:v>
                </c:pt>
                <c:pt idx="108">
                  <c:v>1.1464999999999999</c:v>
                </c:pt>
                <c:pt idx="109">
                  <c:v>1.1593</c:v>
                </c:pt>
                <c:pt idx="110">
                  <c:v>1.1720999999999999</c:v>
                </c:pt>
                <c:pt idx="111">
                  <c:v>1.1849000000000001</c:v>
                </c:pt>
                <c:pt idx="112">
                  <c:v>1.1978</c:v>
                </c:pt>
                <c:pt idx="113">
                  <c:v>1.2105999999999999</c:v>
                </c:pt>
                <c:pt idx="114">
                  <c:v>1.2234</c:v>
                </c:pt>
                <c:pt idx="115">
                  <c:v>1.2363</c:v>
                </c:pt>
                <c:pt idx="116">
                  <c:v>1.2490999999999999</c:v>
                </c:pt>
                <c:pt idx="117">
                  <c:v>1.2619</c:v>
                </c:pt>
                <c:pt idx="118">
                  <c:v>1.2746999999999999</c:v>
                </c:pt>
                <c:pt idx="119">
                  <c:v>1.2875999999999999</c:v>
                </c:pt>
                <c:pt idx="120">
                  <c:v>1.3004</c:v>
                </c:pt>
                <c:pt idx="121">
                  <c:v>1.3131999999999999</c:v>
                </c:pt>
                <c:pt idx="122">
                  <c:v>1.3259999999999998</c:v>
                </c:pt>
                <c:pt idx="123">
                  <c:v>1.3389</c:v>
                </c:pt>
                <c:pt idx="124">
                  <c:v>1.3516999999999999</c:v>
                </c:pt>
                <c:pt idx="125">
                  <c:v>1.3645</c:v>
                </c:pt>
                <c:pt idx="126">
                  <c:v>1.3774</c:v>
                </c:pt>
                <c:pt idx="127">
                  <c:v>1.3902000000000001</c:v>
                </c:pt>
                <c:pt idx="128">
                  <c:v>1.403</c:v>
                </c:pt>
                <c:pt idx="129">
                  <c:v>1.4157999999999999</c:v>
                </c:pt>
                <c:pt idx="130">
                  <c:v>1.4287000000000001</c:v>
                </c:pt>
                <c:pt idx="131">
                  <c:v>1.4415</c:v>
                </c:pt>
                <c:pt idx="132">
                  <c:v>1.4542999999999999</c:v>
                </c:pt>
                <c:pt idx="133">
                  <c:v>1.4672000000000001</c:v>
                </c:pt>
                <c:pt idx="134">
                  <c:v>1.48</c:v>
                </c:pt>
                <c:pt idx="135">
                  <c:v>1.4927999999999999</c:v>
                </c:pt>
                <c:pt idx="136">
                  <c:v>1.5055999999999998</c:v>
                </c:pt>
                <c:pt idx="137">
                  <c:v>1.5185</c:v>
                </c:pt>
                <c:pt idx="138">
                  <c:v>1.5312999999999999</c:v>
                </c:pt>
                <c:pt idx="139">
                  <c:v>1.5440999999999998</c:v>
                </c:pt>
                <c:pt idx="140">
                  <c:v>1.5569</c:v>
                </c:pt>
                <c:pt idx="141">
                  <c:v>1.5697999999999999</c:v>
                </c:pt>
                <c:pt idx="142">
                  <c:v>1.5825999999999998</c:v>
                </c:pt>
                <c:pt idx="143">
                  <c:v>1.5954000000000002</c:v>
                </c:pt>
                <c:pt idx="144">
                  <c:v>1.6082999999999998</c:v>
                </c:pt>
                <c:pt idx="145">
                  <c:v>1.6210999999999998</c:v>
                </c:pt>
                <c:pt idx="146">
                  <c:v>1.6339000000000001</c:v>
                </c:pt>
                <c:pt idx="147">
                  <c:v>1.6467000000000001</c:v>
                </c:pt>
                <c:pt idx="148">
                  <c:v>1.6596</c:v>
                </c:pt>
                <c:pt idx="149">
                  <c:v>1.6724000000000001</c:v>
                </c:pt>
                <c:pt idx="150">
                  <c:v>1.6852</c:v>
                </c:pt>
                <c:pt idx="151">
                  <c:v>1.6980999999999999</c:v>
                </c:pt>
                <c:pt idx="152">
                  <c:v>1.7109000000000001</c:v>
                </c:pt>
                <c:pt idx="153">
                  <c:v>1.7237</c:v>
                </c:pt>
                <c:pt idx="154">
                  <c:v>1.7364999999999999</c:v>
                </c:pt>
                <c:pt idx="155">
                  <c:v>1.7494000000000001</c:v>
                </c:pt>
                <c:pt idx="156">
                  <c:v>1.7622</c:v>
                </c:pt>
                <c:pt idx="157">
                  <c:v>1.7749999999999999</c:v>
                </c:pt>
                <c:pt idx="158">
                  <c:v>1.7879</c:v>
                </c:pt>
                <c:pt idx="159">
                  <c:v>1.8007</c:v>
                </c:pt>
                <c:pt idx="160">
                  <c:v>1.8134999999999999</c:v>
                </c:pt>
                <c:pt idx="161">
                  <c:v>1.8262999999999998</c:v>
                </c:pt>
                <c:pt idx="162">
                  <c:v>1.8391999999999999</c:v>
                </c:pt>
                <c:pt idx="163">
                  <c:v>1.8519999999999999</c:v>
                </c:pt>
                <c:pt idx="164">
                  <c:v>1.8648</c:v>
                </c:pt>
                <c:pt idx="165">
                  <c:v>1.8775999999999999</c:v>
                </c:pt>
                <c:pt idx="166">
                  <c:v>1.8904999999999998</c:v>
                </c:pt>
                <c:pt idx="167">
                  <c:v>1.9033</c:v>
                </c:pt>
                <c:pt idx="168">
                  <c:v>1.9160999999999999</c:v>
                </c:pt>
                <c:pt idx="169">
                  <c:v>1.929</c:v>
                </c:pt>
                <c:pt idx="170">
                  <c:v>1.9418</c:v>
                </c:pt>
                <c:pt idx="171">
                  <c:v>1.9545999999999999</c:v>
                </c:pt>
                <c:pt idx="172">
                  <c:v>1.9674</c:v>
                </c:pt>
                <c:pt idx="173">
                  <c:v>1.9802999999999999</c:v>
                </c:pt>
                <c:pt idx="174">
                  <c:v>1.9930999999999999</c:v>
                </c:pt>
                <c:pt idx="175">
                  <c:v>2.0059</c:v>
                </c:pt>
                <c:pt idx="176">
                  <c:v>2.0187499999999998</c:v>
                </c:pt>
                <c:pt idx="177">
                  <c:v>2.0315799999999999</c:v>
                </c:pt>
                <c:pt idx="178">
                  <c:v>2.0444100000000001</c:v>
                </c:pt>
                <c:pt idx="179">
                  <c:v>2.0572400000000002</c:v>
                </c:pt>
                <c:pt idx="180">
                  <c:v>2.0700599999999998</c:v>
                </c:pt>
                <c:pt idx="181">
                  <c:v>2.0828899999999999</c:v>
                </c:pt>
                <c:pt idx="182">
                  <c:v>2.09572</c:v>
                </c:pt>
                <c:pt idx="183">
                  <c:v>2.1085500000000001</c:v>
                </c:pt>
                <c:pt idx="184">
                  <c:v>2.1213799999999998</c:v>
                </c:pt>
                <c:pt idx="185">
                  <c:v>2.1341999999999999</c:v>
                </c:pt>
                <c:pt idx="186">
                  <c:v>2.14703</c:v>
                </c:pt>
                <c:pt idx="187">
                  <c:v>2.1598600000000001</c:v>
                </c:pt>
                <c:pt idx="188">
                  <c:v>2.1726900000000002</c:v>
                </c:pt>
                <c:pt idx="189">
                  <c:v>2.1855199999999999</c:v>
                </c:pt>
                <c:pt idx="190">
                  <c:v>2.19834</c:v>
                </c:pt>
                <c:pt idx="191">
                  <c:v>2.2111700000000001</c:v>
                </c:pt>
                <c:pt idx="192">
                  <c:v>2.2240000000000002</c:v>
                </c:pt>
                <c:pt idx="193">
                  <c:v>2.2368299999999999</c:v>
                </c:pt>
                <c:pt idx="194">
                  <c:v>2.24966</c:v>
                </c:pt>
                <c:pt idx="195">
                  <c:v>2.26248</c:v>
                </c:pt>
                <c:pt idx="196">
                  <c:v>2.2753100000000002</c:v>
                </c:pt>
                <c:pt idx="197">
                  <c:v>2.2881399999999998</c:v>
                </c:pt>
                <c:pt idx="198">
                  <c:v>2.30097</c:v>
                </c:pt>
                <c:pt idx="199">
                  <c:v>2.31379</c:v>
                </c:pt>
                <c:pt idx="200">
                  <c:v>2.3266200000000001</c:v>
                </c:pt>
                <c:pt idx="201">
                  <c:v>2.3394500000000003</c:v>
                </c:pt>
                <c:pt idx="202">
                  <c:v>2.3522799999999999</c:v>
                </c:pt>
                <c:pt idx="203">
                  <c:v>2.36511</c:v>
                </c:pt>
                <c:pt idx="204">
                  <c:v>2.3779300000000001</c:v>
                </c:pt>
                <c:pt idx="205">
                  <c:v>2.3907600000000002</c:v>
                </c:pt>
                <c:pt idx="206">
                  <c:v>2.4035899999999999</c:v>
                </c:pt>
                <c:pt idx="207">
                  <c:v>2.41642</c:v>
                </c:pt>
                <c:pt idx="208">
                  <c:v>2.4292499999999997</c:v>
                </c:pt>
                <c:pt idx="209">
                  <c:v>2.4420700000000002</c:v>
                </c:pt>
                <c:pt idx="210">
                  <c:v>2.4548999999999999</c:v>
                </c:pt>
                <c:pt idx="211">
                  <c:v>2.46773</c:v>
                </c:pt>
                <c:pt idx="212">
                  <c:v>2.4805599999999997</c:v>
                </c:pt>
                <c:pt idx="213">
                  <c:v>2.4933800000000002</c:v>
                </c:pt>
                <c:pt idx="214">
                  <c:v>2.5062099999999998</c:v>
                </c:pt>
                <c:pt idx="215">
                  <c:v>2.5190399999999999</c:v>
                </c:pt>
                <c:pt idx="216">
                  <c:v>2.5318700000000001</c:v>
                </c:pt>
                <c:pt idx="217">
                  <c:v>2.5446999999999997</c:v>
                </c:pt>
                <c:pt idx="218">
                  <c:v>2.5575199999999998</c:v>
                </c:pt>
                <c:pt idx="219">
                  <c:v>2.5703499999999999</c:v>
                </c:pt>
                <c:pt idx="220">
                  <c:v>2.58318</c:v>
                </c:pt>
                <c:pt idx="221">
                  <c:v>2.5960099999999997</c:v>
                </c:pt>
                <c:pt idx="222">
                  <c:v>2.6088399999999998</c:v>
                </c:pt>
                <c:pt idx="223">
                  <c:v>2.6216599999999999</c:v>
                </c:pt>
                <c:pt idx="224">
                  <c:v>2.63449</c:v>
                </c:pt>
                <c:pt idx="225">
                  <c:v>2.6473200000000001</c:v>
                </c:pt>
                <c:pt idx="226">
                  <c:v>2.6601499999999998</c:v>
                </c:pt>
                <c:pt idx="227">
                  <c:v>2.6729799999999999</c:v>
                </c:pt>
                <c:pt idx="228">
                  <c:v>2.6858</c:v>
                </c:pt>
                <c:pt idx="229">
                  <c:v>2.6986300000000001</c:v>
                </c:pt>
                <c:pt idx="230">
                  <c:v>2.7114599999999998</c:v>
                </c:pt>
                <c:pt idx="231">
                  <c:v>2.7242899999999999</c:v>
                </c:pt>
                <c:pt idx="232">
                  <c:v>2.7371099999999999</c:v>
                </c:pt>
                <c:pt idx="233">
                  <c:v>2.7499400000000001</c:v>
                </c:pt>
                <c:pt idx="234">
                  <c:v>2.7627699999999997</c:v>
                </c:pt>
                <c:pt idx="235">
                  <c:v>2.7755999999999998</c:v>
                </c:pt>
                <c:pt idx="236">
                  <c:v>2.78843</c:v>
                </c:pt>
                <c:pt idx="237">
                  <c:v>2.80125</c:v>
                </c:pt>
                <c:pt idx="238">
                  <c:v>2.8140800000000001</c:v>
                </c:pt>
                <c:pt idx="239">
                  <c:v>2.8269099999999998</c:v>
                </c:pt>
                <c:pt idx="240">
                  <c:v>2.8397399999999999</c:v>
                </c:pt>
                <c:pt idx="241">
                  <c:v>2.8525700000000001</c:v>
                </c:pt>
                <c:pt idx="242">
                  <c:v>2.8653900000000001</c:v>
                </c:pt>
                <c:pt idx="243">
                  <c:v>2.8782199999999998</c:v>
                </c:pt>
                <c:pt idx="244">
                  <c:v>2.8910499999999999</c:v>
                </c:pt>
                <c:pt idx="245">
                  <c:v>2.90388</c:v>
                </c:pt>
                <c:pt idx="246">
                  <c:v>2.9167049999999999</c:v>
                </c:pt>
                <c:pt idx="247">
                  <c:v>2.9295330000000002</c:v>
                </c:pt>
                <c:pt idx="248">
                  <c:v>2.942361</c:v>
                </c:pt>
                <c:pt idx="249">
                  <c:v>2.9551880000000001</c:v>
                </c:pt>
                <c:pt idx="250">
                  <c:v>2.968016</c:v>
                </c:pt>
                <c:pt idx="251">
                  <c:v>2.9808439999999998</c:v>
                </c:pt>
                <c:pt idx="252">
                  <c:v>2.9936720000000001</c:v>
                </c:pt>
                <c:pt idx="253">
                  <c:v>3.0065</c:v>
                </c:pt>
                <c:pt idx="254">
                  <c:v>3.0193279999999998</c:v>
                </c:pt>
                <c:pt idx="255">
                  <c:v>3.0321560000000001</c:v>
                </c:pt>
                <c:pt idx="256">
                  <c:v>3.0449839999999999</c:v>
                </c:pt>
                <c:pt idx="257">
                  <c:v>3.0578119999999998</c:v>
                </c:pt>
                <c:pt idx="258">
                  <c:v>3.0706389999999999</c:v>
                </c:pt>
                <c:pt idx="259">
                  <c:v>3.0834669999999997</c:v>
                </c:pt>
                <c:pt idx="260">
                  <c:v>3.096295</c:v>
                </c:pt>
                <c:pt idx="261">
                  <c:v>3.1091199999999999</c:v>
                </c:pt>
                <c:pt idx="262">
                  <c:v>3.12195</c:v>
                </c:pt>
                <c:pt idx="263">
                  <c:v>3.1347800000000001</c:v>
                </c:pt>
                <c:pt idx="264">
                  <c:v>3.1476099999999998</c:v>
                </c:pt>
                <c:pt idx="265">
                  <c:v>3.1604299999999999</c:v>
                </c:pt>
                <c:pt idx="266">
                  <c:v>3.17326</c:v>
                </c:pt>
                <c:pt idx="267">
                  <c:v>3.1860900000000001</c:v>
                </c:pt>
                <c:pt idx="268">
                  <c:v>3.1989199999999998</c:v>
                </c:pt>
                <c:pt idx="269">
                  <c:v>3.2117499999999999</c:v>
                </c:pt>
                <c:pt idx="270">
                  <c:v>3.2245699999999999</c:v>
                </c:pt>
                <c:pt idx="271">
                  <c:v>3.2374000000000001</c:v>
                </c:pt>
                <c:pt idx="272">
                  <c:v>3.2502300000000002</c:v>
                </c:pt>
                <c:pt idx="273">
                  <c:v>3.2630599999999998</c:v>
                </c:pt>
                <c:pt idx="274">
                  <c:v>3.27589</c:v>
                </c:pt>
                <c:pt idx="275">
                  <c:v>3.28871</c:v>
                </c:pt>
                <c:pt idx="276">
                  <c:v>3.3015400000000001</c:v>
                </c:pt>
                <c:pt idx="277">
                  <c:v>3.3143699999999998</c:v>
                </c:pt>
                <c:pt idx="278">
                  <c:v>3.3271999999999999</c:v>
                </c:pt>
                <c:pt idx="279">
                  <c:v>3.34002</c:v>
                </c:pt>
                <c:pt idx="280">
                  <c:v>3.3528500000000001</c:v>
                </c:pt>
                <c:pt idx="281">
                  <c:v>3.3656799999999998</c:v>
                </c:pt>
                <c:pt idx="282">
                  <c:v>3.3785099999999999</c:v>
                </c:pt>
                <c:pt idx="283">
                  <c:v>3.39134</c:v>
                </c:pt>
                <c:pt idx="284">
                  <c:v>3.4041600000000001</c:v>
                </c:pt>
                <c:pt idx="285">
                  <c:v>3.4169900000000002</c:v>
                </c:pt>
                <c:pt idx="286">
                  <c:v>3.4298199999999999</c:v>
                </c:pt>
                <c:pt idx="287">
                  <c:v>3.44265</c:v>
                </c:pt>
                <c:pt idx="288">
                  <c:v>3.4554800000000001</c:v>
                </c:pt>
                <c:pt idx="289">
                  <c:v>3.4683000000000002</c:v>
                </c:pt>
                <c:pt idx="290">
                  <c:v>3.4811299999999998</c:v>
                </c:pt>
                <c:pt idx="291">
                  <c:v>3.49396</c:v>
                </c:pt>
                <c:pt idx="292">
                  <c:v>3.5067900000000001</c:v>
                </c:pt>
                <c:pt idx="293">
                  <c:v>3.5196199999999997</c:v>
                </c:pt>
                <c:pt idx="294">
                  <c:v>3.5324400000000002</c:v>
                </c:pt>
                <c:pt idx="295">
                  <c:v>3.5452699999999999</c:v>
                </c:pt>
                <c:pt idx="296">
                  <c:v>3.5581</c:v>
                </c:pt>
                <c:pt idx="297">
                  <c:v>3.5709299999999997</c:v>
                </c:pt>
                <c:pt idx="298">
                  <c:v>3.5837500000000002</c:v>
                </c:pt>
                <c:pt idx="299">
                  <c:v>3.5965799999999999</c:v>
                </c:pt>
                <c:pt idx="300">
                  <c:v>3.60941</c:v>
                </c:pt>
                <c:pt idx="301">
                  <c:v>3.6222399999999997</c:v>
                </c:pt>
                <c:pt idx="302">
                  <c:v>3.6350699999999998</c:v>
                </c:pt>
                <c:pt idx="303">
                  <c:v>3.6478899999999999</c:v>
                </c:pt>
                <c:pt idx="304">
                  <c:v>3.66072</c:v>
                </c:pt>
                <c:pt idx="305">
                  <c:v>3.6735499999999996</c:v>
                </c:pt>
                <c:pt idx="306">
                  <c:v>3.6863799999999998</c:v>
                </c:pt>
                <c:pt idx="307">
                  <c:v>3.6992099999999999</c:v>
                </c:pt>
                <c:pt idx="308">
                  <c:v>3.7120299999999999</c:v>
                </c:pt>
                <c:pt idx="309">
                  <c:v>3.7248600000000001</c:v>
                </c:pt>
                <c:pt idx="310">
                  <c:v>3.7376899999999997</c:v>
                </c:pt>
                <c:pt idx="311">
                  <c:v>3.7505199999999999</c:v>
                </c:pt>
                <c:pt idx="312">
                  <c:v>3.7633399999999999</c:v>
                </c:pt>
                <c:pt idx="313">
                  <c:v>3.77617</c:v>
                </c:pt>
                <c:pt idx="314">
                  <c:v>3.7889999999999997</c:v>
                </c:pt>
                <c:pt idx="315">
                  <c:v>3.8018299999999998</c:v>
                </c:pt>
                <c:pt idx="316">
                  <c:v>3.8146599999999999</c:v>
                </c:pt>
                <c:pt idx="317">
                  <c:v>3.82748</c:v>
                </c:pt>
                <c:pt idx="318">
                  <c:v>3.8403099999999997</c:v>
                </c:pt>
                <c:pt idx="319">
                  <c:v>3.8531399999999998</c:v>
                </c:pt>
                <c:pt idx="320">
                  <c:v>3.8659699999999999</c:v>
                </c:pt>
                <c:pt idx="321">
                  <c:v>3.8788</c:v>
                </c:pt>
                <c:pt idx="322">
                  <c:v>3.8916200000000001</c:v>
                </c:pt>
                <c:pt idx="323">
                  <c:v>3.9044499999999998</c:v>
                </c:pt>
                <c:pt idx="324">
                  <c:v>3.9172799999999999</c:v>
                </c:pt>
                <c:pt idx="325">
                  <c:v>3.93011</c:v>
                </c:pt>
                <c:pt idx="326">
                  <c:v>3.9429400000000001</c:v>
                </c:pt>
                <c:pt idx="327">
                  <c:v>3.9557599999999997</c:v>
                </c:pt>
                <c:pt idx="328">
                  <c:v>3.9685899999999998</c:v>
                </c:pt>
                <c:pt idx="329">
                  <c:v>3.98142</c:v>
                </c:pt>
                <c:pt idx="330">
                  <c:v>3.9942500000000001</c:v>
                </c:pt>
                <c:pt idx="331">
                  <c:v>4.0070999999999994</c:v>
                </c:pt>
                <c:pt idx="332">
                  <c:v>4.0198999999999998</c:v>
                </c:pt>
                <c:pt idx="333">
                  <c:v>4.0327000000000002</c:v>
                </c:pt>
                <c:pt idx="334">
                  <c:v>4.0456000000000003</c:v>
                </c:pt>
                <c:pt idx="335">
                  <c:v>4.0583999999999998</c:v>
                </c:pt>
                <c:pt idx="336">
                  <c:v>4.0712000000000002</c:v>
                </c:pt>
                <c:pt idx="337">
                  <c:v>4.0839999999999996</c:v>
                </c:pt>
                <c:pt idx="338">
                  <c:v>4.0968999999999998</c:v>
                </c:pt>
                <c:pt idx="339">
                  <c:v>4.1097000000000001</c:v>
                </c:pt>
                <c:pt idx="340">
                  <c:v>4.1225000000000005</c:v>
                </c:pt>
                <c:pt idx="341">
                  <c:v>4.1353999999999997</c:v>
                </c:pt>
                <c:pt idx="342">
                  <c:v>4.1482000000000001</c:v>
                </c:pt>
                <c:pt idx="343">
                  <c:v>4.1609999999999996</c:v>
                </c:pt>
                <c:pt idx="344">
                  <c:v>4.1738</c:v>
                </c:pt>
                <c:pt idx="345">
                  <c:v>4.1867000000000001</c:v>
                </c:pt>
                <c:pt idx="346">
                  <c:v>4.1995000000000005</c:v>
                </c:pt>
                <c:pt idx="347">
                  <c:v>4.2122999999999999</c:v>
                </c:pt>
                <c:pt idx="348">
                  <c:v>4.2250999999999994</c:v>
                </c:pt>
                <c:pt idx="349">
                  <c:v>4.2379999999999995</c:v>
                </c:pt>
                <c:pt idx="350">
                  <c:v>4.2507999999999999</c:v>
                </c:pt>
                <c:pt idx="351">
                  <c:v>4.2636000000000003</c:v>
                </c:pt>
                <c:pt idx="352">
                  <c:v>4.2765000000000004</c:v>
                </c:pt>
                <c:pt idx="353">
                  <c:v>4.2892999999999999</c:v>
                </c:pt>
                <c:pt idx="354">
                  <c:v>4.3020999999999994</c:v>
                </c:pt>
                <c:pt idx="355">
                  <c:v>4.3148999999999997</c:v>
                </c:pt>
                <c:pt idx="356">
                  <c:v>4.3277999999999999</c:v>
                </c:pt>
                <c:pt idx="357">
                  <c:v>4.3406000000000002</c:v>
                </c:pt>
                <c:pt idx="358">
                  <c:v>4.3533999999999997</c:v>
                </c:pt>
                <c:pt idx="359">
                  <c:v>4.3662999999999998</c:v>
                </c:pt>
                <c:pt idx="360">
                  <c:v>4.3790999999999993</c:v>
                </c:pt>
                <c:pt idx="361">
                  <c:v>4.3918999999999997</c:v>
                </c:pt>
                <c:pt idx="362">
                  <c:v>4.4047000000000001</c:v>
                </c:pt>
                <c:pt idx="363">
                  <c:v>4.4176000000000002</c:v>
                </c:pt>
                <c:pt idx="364">
                  <c:v>4.4304000000000006</c:v>
                </c:pt>
                <c:pt idx="365">
                  <c:v>4.4432</c:v>
                </c:pt>
                <c:pt idx="366">
                  <c:v>4.4561000000000002</c:v>
                </c:pt>
                <c:pt idx="367">
                  <c:v>4.4688999999999997</c:v>
                </c:pt>
                <c:pt idx="368">
                  <c:v>4.4817</c:v>
                </c:pt>
                <c:pt idx="369">
                  <c:v>4.4945000000000004</c:v>
                </c:pt>
                <c:pt idx="370">
                  <c:v>4.5074000000000005</c:v>
                </c:pt>
                <c:pt idx="371">
                  <c:v>4.5202</c:v>
                </c:pt>
                <c:pt idx="372">
                  <c:v>4.5329999999999995</c:v>
                </c:pt>
                <c:pt idx="373">
                  <c:v>4.5457999999999998</c:v>
                </c:pt>
                <c:pt idx="374">
                  <c:v>4.5587</c:v>
                </c:pt>
                <c:pt idx="375">
                  <c:v>4.5715000000000003</c:v>
                </c:pt>
                <c:pt idx="376">
                  <c:v>4.5842999999999998</c:v>
                </c:pt>
                <c:pt idx="377">
                  <c:v>4.5972</c:v>
                </c:pt>
                <c:pt idx="378">
                  <c:v>4.6099999999999994</c:v>
                </c:pt>
                <c:pt idx="379">
                  <c:v>4.6227999999999998</c:v>
                </c:pt>
                <c:pt idx="380">
                  <c:v>4.6356000000000002</c:v>
                </c:pt>
                <c:pt idx="381">
                  <c:v>4.6485000000000003</c:v>
                </c:pt>
                <c:pt idx="382">
                  <c:v>4.6612999999999998</c:v>
                </c:pt>
                <c:pt idx="383">
                  <c:v>4.6741000000000001</c:v>
                </c:pt>
                <c:pt idx="384">
                  <c:v>4.6870000000000003</c:v>
                </c:pt>
                <c:pt idx="385">
                  <c:v>4.6997999999999998</c:v>
                </c:pt>
                <c:pt idx="386">
                  <c:v>4.7126000000000001</c:v>
                </c:pt>
                <c:pt idx="387">
                  <c:v>4.7254000000000005</c:v>
                </c:pt>
                <c:pt idx="388">
                  <c:v>4.7382999999999997</c:v>
                </c:pt>
                <c:pt idx="389">
                  <c:v>4.7511000000000001</c:v>
                </c:pt>
                <c:pt idx="390">
                  <c:v>4.7638999999999996</c:v>
                </c:pt>
                <c:pt idx="391">
                  <c:v>4.7766999999999999</c:v>
                </c:pt>
                <c:pt idx="392">
                  <c:v>4.7896000000000001</c:v>
                </c:pt>
                <c:pt idx="393">
                  <c:v>4.8024000000000004</c:v>
                </c:pt>
                <c:pt idx="394">
                  <c:v>4.8151999999999999</c:v>
                </c:pt>
                <c:pt idx="395">
                  <c:v>4.8281000000000001</c:v>
                </c:pt>
                <c:pt idx="396">
                  <c:v>4.8408999999999995</c:v>
                </c:pt>
                <c:pt idx="397">
                  <c:v>4.8536999999999999</c:v>
                </c:pt>
                <c:pt idx="398">
                  <c:v>4.8665000000000003</c:v>
                </c:pt>
                <c:pt idx="399">
                  <c:v>4.8794000000000004</c:v>
                </c:pt>
                <c:pt idx="400">
                  <c:v>4.8921999999999999</c:v>
                </c:pt>
                <c:pt idx="401">
                  <c:v>4.9050000000000002</c:v>
                </c:pt>
                <c:pt idx="402">
                  <c:v>4.9178999999999995</c:v>
                </c:pt>
                <c:pt idx="403">
                  <c:v>4.9306999999999999</c:v>
                </c:pt>
                <c:pt idx="404">
                  <c:v>4.9435000000000002</c:v>
                </c:pt>
                <c:pt idx="405">
                  <c:v>4.9562999999999997</c:v>
                </c:pt>
                <c:pt idx="406">
                  <c:v>4.9691999999999998</c:v>
                </c:pt>
                <c:pt idx="407">
                  <c:v>4.9820000000000002</c:v>
                </c:pt>
                <c:pt idx="408">
                  <c:v>4.9947999999999997</c:v>
                </c:pt>
                <c:pt idx="409">
                  <c:v>5.0076000000000001</c:v>
                </c:pt>
                <c:pt idx="410">
                  <c:v>5.0205000000000002</c:v>
                </c:pt>
                <c:pt idx="411">
                  <c:v>5.0333000000000006</c:v>
                </c:pt>
                <c:pt idx="412">
                  <c:v>5.0461</c:v>
                </c:pt>
                <c:pt idx="413">
                  <c:v>5.0590000000000002</c:v>
                </c:pt>
                <c:pt idx="414">
                  <c:v>5.0717999999999996</c:v>
                </c:pt>
                <c:pt idx="415">
                  <c:v>5.0846</c:v>
                </c:pt>
                <c:pt idx="416">
                  <c:v>5.0974000000000004</c:v>
                </c:pt>
                <c:pt idx="417">
                  <c:v>5.1103000000000005</c:v>
                </c:pt>
                <c:pt idx="418">
                  <c:v>5.1231</c:v>
                </c:pt>
                <c:pt idx="419">
                  <c:v>5.1358999999999995</c:v>
                </c:pt>
                <c:pt idx="420">
                  <c:v>5.1487999999999996</c:v>
                </c:pt>
                <c:pt idx="421">
                  <c:v>5.1616</c:v>
                </c:pt>
                <c:pt idx="422">
                  <c:v>5.1744000000000003</c:v>
                </c:pt>
                <c:pt idx="423">
                  <c:v>5.1871999999999998</c:v>
                </c:pt>
                <c:pt idx="424">
                  <c:v>5.2000999999999999</c:v>
                </c:pt>
                <c:pt idx="425">
                  <c:v>5.2128999999999994</c:v>
                </c:pt>
                <c:pt idx="426">
                  <c:v>5.2256999999999998</c:v>
                </c:pt>
                <c:pt idx="427">
                  <c:v>5.2385999999999999</c:v>
                </c:pt>
                <c:pt idx="428">
                  <c:v>5.2514000000000003</c:v>
                </c:pt>
                <c:pt idx="429">
                  <c:v>5.2641999999999998</c:v>
                </c:pt>
                <c:pt idx="430">
                  <c:v>5.2770000000000001</c:v>
                </c:pt>
                <c:pt idx="431">
                  <c:v>5.2898999999999994</c:v>
                </c:pt>
                <c:pt idx="432">
                  <c:v>5.3026999999999997</c:v>
                </c:pt>
                <c:pt idx="433">
                  <c:v>5.3155000000000001</c:v>
                </c:pt>
                <c:pt idx="434">
                  <c:v>5.3283000000000005</c:v>
                </c:pt>
                <c:pt idx="435">
                  <c:v>5.3411999999999997</c:v>
                </c:pt>
                <c:pt idx="436">
                  <c:v>5.3540000000000001</c:v>
                </c:pt>
                <c:pt idx="437">
                  <c:v>5.3667999999999996</c:v>
                </c:pt>
                <c:pt idx="438">
                  <c:v>5.3796999999999997</c:v>
                </c:pt>
                <c:pt idx="439">
                  <c:v>5.3925000000000001</c:v>
                </c:pt>
                <c:pt idx="440">
                  <c:v>5.4053000000000004</c:v>
                </c:pt>
                <c:pt idx="441">
                  <c:v>5.4180999999999999</c:v>
                </c:pt>
                <c:pt idx="442">
                  <c:v>5.431</c:v>
                </c:pt>
                <c:pt idx="443">
                  <c:v>5.4437999999999995</c:v>
                </c:pt>
                <c:pt idx="444">
                  <c:v>5.4565999999999999</c:v>
                </c:pt>
                <c:pt idx="445">
                  <c:v>5.4695</c:v>
                </c:pt>
                <c:pt idx="446">
                  <c:v>5.4823000000000004</c:v>
                </c:pt>
                <c:pt idx="447">
                  <c:v>5.4950999999999999</c:v>
                </c:pt>
                <c:pt idx="448">
                  <c:v>5.5079000000000002</c:v>
                </c:pt>
                <c:pt idx="449">
                  <c:v>5.5207999999999995</c:v>
                </c:pt>
                <c:pt idx="450">
                  <c:v>5.5335999999999999</c:v>
                </c:pt>
                <c:pt idx="451">
                  <c:v>5.5464000000000002</c:v>
                </c:pt>
                <c:pt idx="452">
                  <c:v>5.5591999999999997</c:v>
                </c:pt>
                <c:pt idx="453">
                  <c:v>5.5720999999999998</c:v>
                </c:pt>
                <c:pt idx="454">
                  <c:v>5.5849000000000002</c:v>
                </c:pt>
                <c:pt idx="455">
                  <c:v>5.5976999999999997</c:v>
                </c:pt>
                <c:pt idx="456">
                  <c:v>5.6105999999999998</c:v>
                </c:pt>
                <c:pt idx="457">
                  <c:v>5.6234000000000002</c:v>
                </c:pt>
                <c:pt idx="458">
                  <c:v>5.6361999999999997</c:v>
                </c:pt>
                <c:pt idx="459">
                  <c:v>5.649</c:v>
                </c:pt>
                <c:pt idx="460">
                  <c:v>5.6619000000000002</c:v>
                </c:pt>
                <c:pt idx="461">
                  <c:v>5.6746999999999996</c:v>
                </c:pt>
                <c:pt idx="462">
                  <c:v>5.6875</c:v>
                </c:pt>
                <c:pt idx="463">
                  <c:v>5.7004000000000001</c:v>
                </c:pt>
                <c:pt idx="464">
                  <c:v>5.7131999999999996</c:v>
                </c:pt>
                <c:pt idx="465">
                  <c:v>5.726</c:v>
                </c:pt>
                <c:pt idx="466">
                  <c:v>5.7388000000000003</c:v>
                </c:pt>
                <c:pt idx="467">
                  <c:v>5.7516999999999996</c:v>
                </c:pt>
                <c:pt idx="468">
                  <c:v>5.7645</c:v>
                </c:pt>
                <c:pt idx="469">
                  <c:v>5.7773000000000003</c:v>
                </c:pt>
                <c:pt idx="470">
                  <c:v>5.7900999999999998</c:v>
                </c:pt>
                <c:pt idx="471">
                  <c:v>5.8029999999999999</c:v>
                </c:pt>
                <c:pt idx="472">
                  <c:v>5.8158000000000003</c:v>
                </c:pt>
                <c:pt idx="473">
                  <c:v>5.8285999999999998</c:v>
                </c:pt>
                <c:pt idx="474">
                  <c:v>5.8414999999999999</c:v>
                </c:pt>
                <c:pt idx="475">
                  <c:v>5.8543000000000003</c:v>
                </c:pt>
                <c:pt idx="476">
                  <c:v>5.8670999999999998</c:v>
                </c:pt>
                <c:pt idx="477">
                  <c:v>5.8799000000000001</c:v>
                </c:pt>
                <c:pt idx="478">
                  <c:v>5.8928000000000003</c:v>
                </c:pt>
                <c:pt idx="479">
                  <c:v>5.9055999999999997</c:v>
                </c:pt>
                <c:pt idx="480">
                  <c:v>5.9184000000000001</c:v>
                </c:pt>
                <c:pt idx="481">
                  <c:v>5.9313000000000002</c:v>
                </c:pt>
                <c:pt idx="482">
                  <c:v>5.9440999999999997</c:v>
                </c:pt>
                <c:pt idx="483">
                  <c:v>5.9569000000000001</c:v>
                </c:pt>
                <c:pt idx="484">
                  <c:v>5.9696999999999996</c:v>
                </c:pt>
                <c:pt idx="485">
                  <c:v>5.9825999999999997</c:v>
                </c:pt>
                <c:pt idx="486">
                  <c:v>5.9954000000000001</c:v>
                </c:pt>
                <c:pt idx="487">
                  <c:v>6.0082000000000004</c:v>
                </c:pt>
                <c:pt idx="488">
                  <c:v>6.0210999999999997</c:v>
                </c:pt>
                <c:pt idx="489">
                  <c:v>6.0339</c:v>
                </c:pt>
                <c:pt idx="490">
                  <c:v>6.0466999999999995</c:v>
                </c:pt>
                <c:pt idx="491">
                  <c:v>6.0594999999999999</c:v>
                </c:pt>
                <c:pt idx="492">
                  <c:v>6.0724</c:v>
                </c:pt>
                <c:pt idx="493">
                  <c:v>6.0852000000000004</c:v>
                </c:pt>
                <c:pt idx="494">
                  <c:v>6.0979999999999999</c:v>
                </c:pt>
                <c:pt idx="495">
                  <c:v>6.1108000000000002</c:v>
                </c:pt>
                <c:pt idx="496">
                  <c:v>6.1236999999999995</c:v>
                </c:pt>
                <c:pt idx="497">
                  <c:v>6.1364999999999998</c:v>
                </c:pt>
                <c:pt idx="498">
                  <c:v>6.1493000000000002</c:v>
                </c:pt>
                <c:pt idx="499">
                  <c:v>6.1622000000000003</c:v>
                </c:pt>
                <c:pt idx="500">
                  <c:v>6.1749999999999998</c:v>
                </c:pt>
                <c:pt idx="501">
                  <c:v>6.1878000000000002</c:v>
                </c:pt>
                <c:pt idx="502">
                  <c:v>6.2005999999999997</c:v>
                </c:pt>
                <c:pt idx="503">
                  <c:v>6.2134999999999998</c:v>
                </c:pt>
                <c:pt idx="504">
                  <c:v>6.2263000000000002</c:v>
                </c:pt>
                <c:pt idx="505">
                  <c:v>6.2390999999999996</c:v>
                </c:pt>
                <c:pt idx="506">
                  <c:v>6.2519999999999998</c:v>
                </c:pt>
              </c:numCache>
            </c:numRef>
          </c:xVal>
          <c:yVal>
            <c:numRef>
              <c:f>'04c'!$G$7:$G$513</c:f>
              <c:numCache>
                <c:formatCode>0.00E+00</c:formatCode>
                <c:ptCount val="507"/>
                <c:pt idx="0">
                  <c:v>0.30160999999999999</c:v>
                </c:pt>
                <c:pt idx="1">
                  <c:v>0.30386000000000002</c:v>
                </c:pt>
                <c:pt idx="2">
                  <c:v>0.31241000000000002</c:v>
                </c:pt>
                <c:pt idx="3">
                  <c:v>0.32686999999999999</c:v>
                </c:pt>
                <c:pt idx="4">
                  <c:v>0.34632000000000002</c:v>
                </c:pt>
                <c:pt idx="5">
                  <c:v>0.36840000000000001</c:v>
                </c:pt>
                <c:pt idx="6">
                  <c:v>0.38943</c:v>
                </c:pt>
                <c:pt idx="7">
                  <c:v>0.40753</c:v>
                </c:pt>
                <c:pt idx="8">
                  <c:v>0.42172999999999999</c:v>
                </c:pt>
                <c:pt idx="9">
                  <c:v>0.43118000000000001</c:v>
                </c:pt>
                <c:pt idx="10">
                  <c:v>0.43529000000000001</c:v>
                </c:pt>
                <c:pt idx="11">
                  <c:v>0.43385000000000001</c:v>
                </c:pt>
                <c:pt idx="12">
                  <c:v>0.41502</c:v>
                </c:pt>
                <c:pt idx="13">
                  <c:v>0.36670999999999998</c:v>
                </c:pt>
                <c:pt idx="14">
                  <c:v>0.32468999999999998</c:v>
                </c:pt>
                <c:pt idx="15">
                  <c:v>0.28859000000000001</c:v>
                </c:pt>
                <c:pt idx="16">
                  <c:v>0.25769999999999998</c:v>
                </c:pt>
                <c:pt idx="17">
                  <c:v>0.2306</c:v>
                </c:pt>
                <c:pt idx="18">
                  <c:v>0.20549999999999999</c:v>
                </c:pt>
                <c:pt idx="19">
                  <c:v>0.18160000000000001</c:v>
                </c:pt>
                <c:pt idx="20">
                  <c:v>0.15891</c:v>
                </c:pt>
                <c:pt idx="21">
                  <c:v>0.13750999999999999</c:v>
                </c:pt>
                <c:pt idx="22">
                  <c:v>0.11749</c:v>
                </c:pt>
                <c:pt idx="23">
                  <c:v>9.894E-2</c:v>
                </c:pt>
                <c:pt idx="24">
                  <c:v>8.1894999999999996E-2</c:v>
                </c:pt>
                <c:pt idx="25">
                  <c:v>6.6399E-2</c:v>
                </c:pt>
                <c:pt idx="26">
                  <c:v>5.2484000000000003E-2</c:v>
                </c:pt>
                <c:pt idx="27">
                  <c:v>4.0177999999999998E-2</c:v>
                </c:pt>
                <c:pt idx="28">
                  <c:v>2.9493999999999999E-2</c:v>
                </c:pt>
                <c:pt idx="29">
                  <c:v>2.0403000000000001E-2</c:v>
                </c:pt>
                <c:pt idx="30">
                  <c:v>1.2821000000000001E-2</c:v>
                </c:pt>
                <c:pt idx="31">
                  <c:v>6.7600999999999998E-3</c:v>
                </c:pt>
                <c:pt idx="32">
                  <c:v>2.4537999999999999E-3</c:v>
                </c:pt>
                <c:pt idx="33">
                  <c:v>1.6259E-6</c:v>
                </c:pt>
                <c:pt idx="34">
                  <c:v>-1.0966999999999999E-3</c:v>
                </c:pt>
                <c:pt idx="35">
                  <c:v>-1.7553E-3</c:v>
                </c:pt>
                <c:pt idx="36">
                  <c:v>-2.4039E-3</c:v>
                </c:pt>
                <c:pt idx="37">
                  <c:v>-2.8906000000000001E-3</c:v>
                </c:pt>
                <c:pt idx="38">
                  <c:v>-2.9805000000000001E-3</c:v>
                </c:pt>
                <c:pt idx="39">
                  <c:v>-2.4834000000000002E-3</c:v>
                </c:pt>
                <c:pt idx="40">
                  <c:v>-1.6094E-3</c:v>
                </c:pt>
                <c:pt idx="41">
                  <c:v>-1.3181E-3</c:v>
                </c:pt>
                <c:pt idx="42">
                  <c:v>-1.7487E-3</c:v>
                </c:pt>
                <c:pt idx="43">
                  <c:v>-1.8541E-3</c:v>
                </c:pt>
                <c:pt idx="44">
                  <c:v>-1.472E-3</c:v>
                </c:pt>
                <c:pt idx="45">
                  <c:v>-1.2443000000000001E-3</c:v>
                </c:pt>
                <c:pt idx="46">
                  <c:v>-1.3211E-3</c:v>
                </c:pt>
                <c:pt idx="47">
                  <c:v>-1.3437E-3</c:v>
                </c:pt>
                <c:pt idx="48">
                  <c:v>-1.2612000000000001E-3</c:v>
                </c:pt>
                <c:pt idx="49">
                  <c:v>-1.2083E-3</c:v>
                </c:pt>
                <c:pt idx="50">
                  <c:v>-1.1965999999999999E-3</c:v>
                </c:pt>
                <c:pt idx="51">
                  <c:v>-1.1777000000000001E-3</c:v>
                </c:pt>
                <c:pt idx="52">
                  <c:v>-1.1497E-3</c:v>
                </c:pt>
                <c:pt idx="53">
                  <c:v>-1.1275E-3</c:v>
                </c:pt>
                <c:pt idx="54">
                  <c:v>-1.1096999999999999E-3</c:v>
                </c:pt>
                <c:pt idx="55">
                  <c:v>-1.0903E-3</c:v>
                </c:pt>
                <c:pt idx="56">
                  <c:v>-1.0697E-3</c:v>
                </c:pt>
                <c:pt idx="57">
                  <c:v>-1.0518000000000001E-3</c:v>
                </c:pt>
                <c:pt idx="58">
                  <c:v>-1.0338999999999999E-3</c:v>
                </c:pt>
                <c:pt idx="59">
                  <c:v>-1.0146000000000001E-3</c:v>
                </c:pt>
                <c:pt idx="60">
                  <c:v>-9.9714000000000009E-4</c:v>
                </c:pt>
                <c:pt idx="61">
                  <c:v>-9.8082000000000009E-4</c:v>
                </c:pt>
                <c:pt idx="62">
                  <c:v>-9.6334999999999997E-4</c:v>
                </c:pt>
                <c:pt idx="63">
                  <c:v>-9.4629000000000002E-4</c:v>
                </c:pt>
                <c:pt idx="64">
                  <c:v>-9.3019000000000001E-4</c:v>
                </c:pt>
                <c:pt idx="65">
                  <c:v>-9.1339999999999998E-4</c:v>
                </c:pt>
                <c:pt idx="66">
                  <c:v>-8.9674999999999998E-4</c:v>
                </c:pt>
                <c:pt idx="67">
                  <c:v>-8.8126000000000003E-4</c:v>
                </c:pt>
                <c:pt idx="68">
                  <c:v>-8.6583000000000005E-4</c:v>
                </c:pt>
                <c:pt idx="69">
                  <c:v>-8.5094999999999995E-4</c:v>
                </c:pt>
                <c:pt idx="70">
                  <c:v>-8.3644000000000004E-4</c:v>
                </c:pt>
                <c:pt idx="71">
                  <c:v>-8.2286999999999996E-4</c:v>
                </c:pt>
                <c:pt idx="72">
                  <c:v>-8.0982999999999999E-4</c:v>
                </c:pt>
                <c:pt idx="73">
                  <c:v>-7.9732999999999996E-4</c:v>
                </c:pt>
                <c:pt idx="74">
                  <c:v>-7.8507999999999996E-4</c:v>
                </c:pt>
                <c:pt idx="75">
                  <c:v>-7.7399999999999995E-4</c:v>
                </c:pt>
                <c:pt idx="76">
                  <c:v>-7.6338999999999997E-4</c:v>
                </c:pt>
                <c:pt idx="77">
                  <c:v>-7.5235000000000005E-4</c:v>
                </c:pt>
                <c:pt idx="78">
                  <c:v>-7.4246000000000002E-4</c:v>
                </c:pt>
                <c:pt idx="79">
                  <c:v>-7.3362999999999998E-4</c:v>
                </c:pt>
                <c:pt idx="80">
                  <c:v>-7.2468000000000001E-4</c:v>
                </c:pt>
                <c:pt idx="81">
                  <c:v>-7.1582000000000004E-4</c:v>
                </c:pt>
                <c:pt idx="82">
                  <c:v>-7.0766999999999998E-4</c:v>
                </c:pt>
                <c:pt idx="83">
                  <c:v>-6.9936E-4</c:v>
                </c:pt>
                <c:pt idx="84">
                  <c:v>-6.9222000000000001E-4</c:v>
                </c:pt>
                <c:pt idx="85">
                  <c:v>-6.8703999999999998E-4</c:v>
                </c:pt>
                <c:pt idx="86">
                  <c:v>-6.8132000000000002E-4</c:v>
                </c:pt>
                <c:pt idx="87">
                  <c:v>-6.7277999999999999E-4</c:v>
                </c:pt>
                <c:pt idx="88">
                  <c:v>-6.6491E-4</c:v>
                </c:pt>
                <c:pt idx="89">
                  <c:v>-6.5970999999999998E-4</c:v>
                </c:pt>
                <c:pt idx="90">
                  <c:v>-6.5372E-4</c:v>
                </c:pt>
                <c:pt idx="91">
                  <c:v>-6.4685999999999997E-4</c:v>
                </c:pt>
                <c:pt idx="92">
                  <c:v>-6.4192999999999997E-4</c:v>
                </c:pt>
                <c:pt idx="93">
                  <c:v>-6.3761000000000004E-4</c:v>
                </c:pt>
                <c:pt idx="94">
                  <c:v>-6.3042999999999997E-4</c:v>
                </c:pt>
                <c:pt idx="95">
                  <c:v>-6.2321000000000002E-4</c:v>
                </c:pt>
                <c:pt idx="96">
                  <c:v>-6.1832E-4</c:v>
                </c:pt>
                <c:pt idx="97">
                  <c:v>-6.1355999999999997E-4</c:v>
                </c:pt>
                <c:pt idx="98">
                  <c:v>-6.0632000000000004E-4</c:v>
                </c:pt>
                <c:pt idx="99">
                  <c:v>-5.9938999999999999E-4</c:v>
                </c:pt>
                <c:pt idx="100">
                  <c:v>-5.9584000000000004E-4</c:v>
                </c:pt>
                <c:pt idx="101">
                  <c:v>-5.9325999999999997E-4</c:v>
                </c:pt>
                <c:pt idx="102">
                  <c:v>-5.8816000000000001E-4</c:v>
                </c:pt>
                <c:pt idx="103">
                  <c:v>-5.8020000000000001E-4</c:v>
                </c:pt>
                <c:pt idx="104">
                  <c:v>-5.7293999999999997E-4</c:v>
                </c:pt>
                <c:pt idx="105">
                  <c:v>-5.6848999999999995E-4</c:v>
                </c:pt>
                <c:pt idx="106">
                  <c:v>-5.6530999999999997E-4</c:v>
                </c:pt>
                <c:pt idx="107">
                  <c:v>-5.6178000000000001E-4</c:v>
                </c:pt>
                <c:pt idx="108">
                  <c:v>-5.5641000000000002E-4</c:v>
                </c:pt>
                <c:pt idx="109">
                  <c:v>-5.4976000000000005E-4</c:v>
                </c:pt>
                <c:pt idx="110">
                  <c:v>-5.4385999999999996E-4</c:v>
                </c:pt>
                <c:pt idx="111">
                  <c:v>-5.3989000000000001E-4</c:v>
                </c:pt>
                <c:pt idx="112">
                  <c:v>-5.3644999999999995E-4</c:v>
                </c:pt>
                <c:pt idx="113">
                  <c:v>-5.3167000000000004E-4</c:v>
                </c:pt>
                <c:pt idx="114">
                  <c:v>-5.2594000000000002E-4</c:v>
                </c:pt>
                <c:pt idx="115">
                  <c:v>-5.2097999999999999E-4</c:v>
                </c:pt>
                <c:pt idx="116">
                  <c:v>-5.1741999999999999E-4</c:v>
                </c:pt>
                <c:pt idx="117">
                  <c:v>-5.1424999999999995E-4</c:v>
                </c:pt>
                <c:pt idx="118">
                  <c:v>-5.1018000000000005E-4</c:v>
                </c:pt>
                <c:pt idx="119">
                  <c:v>-5.0505999999999999E-4</c:v>
                </c:pt>
                <c:pt idx="120">
                  <c:v>-5.0016000000000004E-4</c:v>
                </c:pt>
                <c:pt idx="121">
                  <c:v>-4.9580000000000002E-4</c:v>
                </c:pt>
                <c:pt idx="122">
                  <c:v>-4.9235999999999995E-4</c:v>
                </c:pt>
                <c:pt idx="123">
                  <c:v>-4.8846000000000002E-4</c:v>
                </c:pt>
                <c:pt idx="124">
                  <c:v>-4.8408000000000001E-4</c:v>
                </c:pt>
                <c:pt idx="125">
                  <c:v>-4.7987000000000003E-4</c:v>
                </c:pt>
                <c:pt idx="126">
                  <c:v>-4.7600000000000002E-4</c:v>
                </c:pt>
                <c:pt idx="127">
                  <c:v>-4.7230999999999998E-4</c:v>
                </c:pt>
                <c:pt idx="128">
                  <c:v>-4.6890000000000001E-4</c:v>
                </c:pt>
                <c:pt idx="129">
                  <c:v>-4.6538999999999999E-4</c:v>
                </c:pt>
                <c:pt idx="130">
                  <c:v>-4.6190000000000001E-4</c:v>
                </c:pt>
                <c:pt idx="131">
                  <c:v>-4.5755999999999998E-4</c:v>
                </c:pt>
                <c:pt idx="132">
                  <c:v>-4.5332E-4</c:v>
                </c:pt>
                <c:pt idx="133">
                  <c:v>-4.4963000000000002E-4</c:v>
                </c:pt>
                <c:pt idx="134">
                  <c:v>-4.4623999999999998E-4</c:v>
                </c:pt>
                <c:pt idx="135">
                  <c:v>-4.4345000000000002E-4</c:v>
                </c:pt>
                <c:pt idx="136">
                  <c:v>-4.4024999999999999E-4</c:v>
                </c:pt>
                <c:pt idx="137">
                  <c:v>-4.3722999999999999E-4</c:v>
                </c:pt>
                <c:pt idx="138">
                  <c:v>-4.3354E-4</c:v>
                </c:pt>
                <c:pt idx="139">
                  <c:v>-4.2977999999999999E-4</c:v>
                </c:pt>
                <c:pt idx="140">
                  <c:v>-4.2620000000000001E-4</c:v>
                </c:pt>
                <c:pt idx="141">
                  <c:v>-4.2318999999999999E-4</c:v>
                </c:pt>
                <c:pt idx="142">
                  <c:v>-4.2004E-4</c:v>
                </c:pt>
                <c:pt idx="143">
                  <c:v>-4.1686000000000002E-4</c:v>
                </c:pt>
                <c:pt idx="144">
                  <c:v>-4.1353000000000001E-4</c:v>
                </c:pt>
                <c:pt idx="145">
                  <c:v>-4.1074999999999998E-4</c:v>
                </c:pt>
                <c:pt idx="146">
                  <c:v>-4.0793999999999997E-4</c:v>
                </c:pt>
                <c:pt idx="147">
                  <c:v>-4.0471000000000002E-4</c:v>
                </c:pt>
                <c:pt idx="148">
                  <c:v>-4.0154999999999998E-4</c:v>
                </c:pt>
                <c:pt idx="149">
                  <c:v>-3.9868999999999999E-4</c:v>
                </c:pt>
                <c:pt idx="150">
                  <c:v>-3.9629999999999998E-4</c:v>
                </c:pt>
                <c:pt idx="151">
                  <c:v>-3.9376E-4</c:v>
                </c:pt>
                <c:pt idx="152">
                  <c:v>-3.9068000000000002E-4</c:v>
                </c:pt>
                <c:pt idx="153">
                  <c:v>-3.8769E-4</c:v>
                </c:pt>
                <c:pt idx="154">
                  <c:v>-3.8495000000000001E-4</c:v>
                </c:pt>
                <c:pt idx="155">
                  <c:v>-3.8256999999999999E-4</c:v>
                </c:pt>
                <c:pt idx="156">
                  <c:v>-3.7984E-4</c:v>
                </c:pt>
                <c:pt idx="157">
                  <c:v>-3.7741000000000001E-4</c:v>
                </c:pt>
                <c:pt idx="158">
                  <c:v>-3.7501E-4</c:v>
                </c:pt>
                <c:pt idx="159">
                  <c:v>-3.7258000000000001E-4</c:v>
                </c:pt>
                <c:pt idx="160">
                  <c:v>-3.7034999999999998E-4</c:v>
                </c:pt>
                <c:pt idx="161">
                  <c:v>-3.6727999999999999E-4</c:v>
                </c:pt>
                <c:pt idx="162">
                  <c:v>-3.6467999999999998E-4</c:v>
                </c:pt>
                <c:pt idx="163">
                  <c:v>-3.6205999999999999E-4</c:v>
                </c:pt>
                <c:pt idx="164">
                  <c:v>-3.5980000000000002E-4</c:v>
                </c:pt>
                <c:pt idx="165">
                  <c:v>-3.5731000000000001E-4</c:v>
                </c:pt>
                <c:pt idx="166">
                  <c:v>-3.5522E-4</c:v>
                </c:pt>
                <c:pt idx="167">
                  <c:v>-3.5305999999999998E-4</c:v>
                </c:pt>
                <c:pt idx="168">
                  <c:v>-3.5112000000000001E-4</c:v>
                </c:pt>
                <c:pt idx="169">
                  <c:v>-3.4884E-4</c:v>
                </c:pt>
                <c:pt idx="170">
                  <c:v>-3.4674E-4</c:v>
                </c:pt>
                <c:pt idx="171">
                  <c:v>-3.4497999999999999E-4</c:v>
                </c:pt>
                <c:pt idx="172">
                  <c:v>-3.4298999999999999E-4</c:v>
                </c:pt>
                <c:pt idx="173">
                  <c:v>-3.4088E-4</c:v>
                </c:pt>
                <c:pt idx="174">
                  <c:v>-3.3867000000000001E-4</c:v>
                </c:pt>
                <c:pt idx="175">
                  <c:v>-3.3681999999999999E-4</c:v>
                </c:pt>
                <c:pt idx="176">
                  <c:v>-3.3531000000000001E-4</c:v>
                </c:pt>
                <c:pt idx="177">
                  <c:v>-3.3330000000000002E-4</c:v>
                </c:pt>
                <c:pt idx="178">
                  <c:v>-3.3157E-4</c:v>
                </c:pt>
                <c:pt idx="179">
                  <c:v>-3.2953000000000002E-4</c:v>
                </c:pt>
                <c:pt idx="180">
                  <c:v>-3.2809000000000001E-4</c:v>
                </c:pt>
                <c:pt idx="181">
                  <c:v>-3.2665999999999999E-4</c:v>
                </c:pt>
                <c:pt idx="182">
                  <c:v>-3.2506000000000001E-4</c:v>
                </c:pt>
                <c:pt idx="183">
                  <c:v>-3.2372E-4</c:v>
                </c:pt>
                <c:pt idx="184">
                  <c:v>-3.2226999999999999E-4</c:v>
                </c:pt>
                <c:pt idx="185">
                  <c:v>-3.2075000000000002E-4</c:v>
                </c:pt>
                <c:pt idx="186">
                  <c:v>-3.1953E-4</c:v>
                </c:pt>
                <c:pt idx="187">
                  <c:v>-3.1831999999999997E-4</c:v>
                </c:pt>
                <c:pt idx="188">
                  <c:v>-3.1703999999999999E-4</c:v>
                </c:pt>
                <c:pt idx="189">
                  <c:v>-3.1618E-4</c:v>
                </c:pt>
                <c:pt idx="190">
                  <c:v>-3.1472999999999999E-4</c:v>
                </c:pt>
                <c:pt idx="191">
                  <c:v>-3.1384000000000002E-4</c:v>
                </c:pt>
                <c:pt idx="192">
                  <c:v>-3.1304E-4</c:v>
                </c:pt>
                <c:pt idx="193">
                  <c:v>-3.1232999999999999E-4</c:v>
                </c:pt>
                <c:pt idx="194">
                  <c:v>-3.1219E-4</c:v>
                </c:pt>
                <c:pt idx="195">
                  <c:v>-3.1137999999999999E-4</c:v>
                </c:pt>
                <c:pt idx="196">
                  <c:v>-3.1126999999999999E-4</c:v>
                </c:pt>
                <c:pt idx="197">
                  <c:v>-3.1097999999999998E-4</c:v>
                </c:pt>
                <c:pt idx="198">
                  <c:v>-3.1060000000000001E-4</c:v>
                </c:pt>
                <c:pt idx="199">
                  <c:v>-3.1095999999999999E-4</c:v>
                </c:pt>
                <c:pt idx="200">
                  <c:v>-3.1111000000000002E-4</c:v>
                </c:pt>
                <c:pt idx="201">
                  <c:v>-3.1146E-4</c:v>
                </c:pt>
                <c:pt idx="202">
                  <c:v>-3.1242999999999999E-4</c:v>
                </c:pt>
                <c:pt idx="203">
                  <c:v>-3.1405000000000002E-4</c:v>
                </c:pt>
                <c:pt idx="204">
                  <c:v>-3.1642999999999998E-4</c:v>
                </c:pt>
                <c:pt idx="205">
                  <c:v>-3.1998999999999998E-4</c:v>
                </c:pt>
                <c:pt idx="206">
                  <c:v>-3.2611000000000001E-4</c:v>
                </c:pt>
                <c:pt idx="207">
                  <c:v>-3.3593000000000002E-4</c:v>
                </c:pt>
                <c:pt idx="208">
                  <c:v>-3.5251999999999999E-4</c:v>
                </c:pt>
                <c:pt idx="209">
                  <c:v>-3.7835000000000001E-4</c:v>
                </c:pt>
                <c:pt idx="210">
                  <c:v>-4.1473999999999998E-4</c:v>
                </c:pt>
                <c:pt idx="211">
                  <c:v>-4.6315000000000001E-4</c:v>
                </c:pt>
                <c:pt idx="212">
                  <c:v>-5.2267000000000004E-4</c:v>
                </c:pt>
                <c:pt idx="213">
                  <c:v>-5.9345000000000003E-4</c:v>
                </c:pt>
                <c:pt idx="214">
                  <c:v>-6.7445999999999999E-4</c:v>
                </c:pt>
                <c:pt idx="215">
                  <c:v>-7.6449999999999999E-4</c:v>
                </c:pt>
                <c:pt idx="216">
                  <c:v>-8.6222999999999996E-4</c:v>
                </c:pt>
                <c:pt idx="217">
                  <c:v>-9.6597000000000002E-4</c:v>
                </c:pt>
                <c:pt idx="218">
                  <c:v>-1.0751000000000001E-3</c:v>
                </c:pt>
                <c:pt idx="219">
                  <c:v>-1.1896000000000001E-3</c:v>
                </c:pt>
                <c:pt idx="220">
                  <c:v>-1.3093E-3</c:v>
                </c:pt>
                <c:pt idx="221">
                  <c:v>-1.4335000000000001E-3</c:v>
                </c:pt>
                <c:pt idx="222">
                  <c:v>-1.5613000000000001E-3</c:v>
                </c:pt>
                <c:pt idx="223">
                  <c:v>-1.6923999999999999E-3</c:v>
                </c:pt>
                <c:pt idx="224">
                  <c:v>-1.8263999999999999E-3</c:v>
                </c:pt>
                <c:pt idx="225">
                  <c:v>-1.9631000000000002E-3</c:v>
                </c:pt>
                <c:pt idx="226">
                  <c:v>-2.1023999999999999E-3</c:v>
                </c:pt>
                <c:pt idx="227">
                  <c:v>-2.2431999999999999E-3</c:v>
                </c:pt>
                <c:pt idx="228">
                  <c:v>-2.3855999999999999E-3</c:v>
                </c:pt>
                <c:pt idx="229">
                  <c:v>-2.5293999999999998E-3</c:v>
                </c:pt>
                <c:pt idx="230">
                  <c:v>-2.6738E-3</c:v>
                </c:pt>
                <c:pt idx="231">
                  <c:v>-2.8189000000000001E-3</c:v>
                </c:pt>
                <c:pt idx="232">
                  <c:v>-2.9640999999999999E-3</c:v>
                </c:pt>
                <c:pt idx="233">
                  <c:v>-3.1096000000000001E-3</c:v>
                </c:pt>
                <c:pt idx="234">
                  <c:v>-3.2556999999999998E-3</c:v>
                </c:pt>
                <c:pt idx="235">
                  <c:v>-3.4017000000000001E-3</c:v>
                </c:pt>
                <c:pt idx="236">
                  <c:v>-3.5476000000000001E-3</c:v>
                </c:pt>
                <c:pt idx="237">
                  <c:v>-3.6928999999999998E-3</c:v>
                </c:pt>
                <c:pt idx="238">
                  <c:v>-3.8373000000000001E-3</c:v>
                </c:pt>
                <c:pt idx="239">
                  <c:v>-3.9808999999999999E-3</c:v>
                </c:pt>
                <c:pt idx="240">
                  <c:v>-4.1235999999999998E-3</c:v>
                </c:pt>
                <c:pt idx="241">
                  <c:v>-4.2655000000000002E-3</c:v>
                </c:pt>
                <c:pt idx="242">
                  <c:v>-4.4058999999999999E-3</c:v>
                </c:pt>
                <c:pt idx="243">
                  <c:v>-4.5444999999999999E-3</c:v>
                </c:pt>
                <c:pt idx="244">
                  <c:v>-4.6813000000000002E-3</c:v>
                </c:pt>
                <c:pt idx="245">
                  <c:v>-4.816E-3</c:v>
                </c:pt>
                <c:pt idx="246">
                  <c:v>-4.9484999999999998E-3</c:v>
                </c:pt>
                <c:pt idx="247">
                  <c:v>-5.0783E-3</c:v>
                </c:pt>
                <c:pt idx="248">
                  <c:v>-5.2056000000000003E-3</c:v>
                </c:pt>
                <c:pt idx="249">
                  <c:v>-5.3305000000000002E-3</c:v>
                </c:pt>
                <c:pt idx="250">
                  <c:v>-5.4521999999999999E-3</c:v>
                </c:pt>
                <c:pt idx="251">
                  <c:v>-5.5709000000000002E-3</c:v>
                </c:pt>
                <c:pt idx="252">
                  <c:v>-5.6855999999999999E-3</c:v>
                </c:pt>
                <c:pt idx="253">
                  <c:v>-5.7964000000000002E-3</c:v>
                </c:pt>
                <c:pt idx="254">
                  <c:v>-5.9027999999999997E-3</c:v>
                </c:pt>
                <c:pt idx="255">
                  <c:v>-6.0045999999999997E-3</c:v>
                </c:pt>
                <c:pt idx="256">
                  <c:v>-6.1018000000000001E-3</c:v>
                </c:pt>
                <c:pt idx="257">
                  <c:v>-6.1936999999999999E-3</c:v>
                </c:pt>
                <c:pt idx="258">
                  <c:v>-6.2794000000000001E-3</c:v>
                </c:pt>
                <c:pt idx="259">
                  <c:v>-6.3590000000000001E-3</c:v>
                </c:pt>
                <c:pt idx="260">
                  <c:v>-6.4316E-3</c:v>
                </c:pt>
                <c:pt idx="261">
                  <c:v>-6.4977000000000004E-3</c:v>
                </c:pt>
                <c:pt idx="262">
                  <c:v>-6.5564000000000004E-3</c:v>
                </c:pt>
                <c:pt idx="263">
                  <c:v>-6.6074999999999997E-3</c:v>
                </c:pt>
                <c:pt idx="264">
                  <c:v>-6.6493999999999998E-3</c:v>
                </c:pt>
                <c:pt idx="265">
                  <c:v>-6.6831E-3</c:v>
                </c:pt>
                <c:pt idx="266">
                  <c:v>-6.7093999999999999E-3</c:v>
                </c:pt>
                <c:pt idx="267">
                  <c:v>-6.7291E-3</c:v>
                </c:pt>
                <c:pt idx="268">
                  <c:v>-6.7429999999999999E-3</c:v>
                </c:pt>
                <c:pt idx="269">
                  <c:v>-6.7530999999999997E-3</c:v>
                </c:pt>
                <c:pt idx="270">
                  <c:v>-6.7603000000000003E-3</c:v>
                </c:pt>
                <c:pt idx="271">
                  <c:v>-6.7656000000000001E-3</c:v>
                </c:pt>
                <c:pt idx="272">
                  <c:v>-6.7702999999999999E-3</c:v>
                </c:pt>
                <c:pt idx="273">
                  <c:v>-6.7739000000000002E-3</c:v>
                </c:pt>
                <c:pt idx="274">
                  <c:v>-6.777E-3</c:v>
                </c:pt>
                <c:pt idx="275">
                  <c:v>-6.7799000000000002E-3</c:v>
                </c:pt>
                <c:pt idx="276">
                  <c:v>-6.7824000000000001E-3</c:v>
                </c:pt>
                <c:pt idx="277">
                  <c:v>-6.7849E-3</c:v>
                </c:pt>
                <c:pt idx="278">
                  <c:v>-6.7870999999999999E-3</c:v>
                </c:pt>
                <c:pt idx="279">
                  <c:v>-6.7891000000000002E-3</c:v>
                </c:pt>
                <c:pt idx="280">
                  <c:v>-6.7908999999999999E-3</c:v>
                </c:pt>
                <c:pt idx="281">
                  <c:v>-6.7927999999999999E-3</c:v>
                </c:pt>
                <c:pt idx="282">
                  <c:v>-6.7945000000000002E-3</c:v>
                </c:pt>
                <c:pt idx="283">
                  <c:v>-6.7961999999999996E-3</c:v>
                </c:pt>
                <c:pt idx="284">
                  <c:v>-6.7976E-3</c:v>
                </c:pt>
                <c:pt idx="285">
                  <c:v>-6.7990000000000004E-3</c:v>
                </c:pt>
                <c:pt idx="286">
                  <c:v>-6.8002999999999996E-3</c:v>
                </c:pt>
                <c:pt idx="287">
                  <c:v>-6.8016999999999999E-3</c:v>
                </c:pt>
                <c:pt idx="288">
                  <c:v>-6.803E-3</c:v>
                </c:pt>
                <c:pt idx="289">
                  <c:v>-6.8044000000000004E-3</c:v>
                </c:pt>
                <c:pt idx="290">
                  <c:v>-6.8054999999999999E-3</c:v>
                </c:pt>
                <c:pt idx="291">
                  <c:v>-6.8066999999999997E-3</c:v>
                </c:pt>
                <c:pt idx="292">
                  <c:v>-6.8076999999999999E-3</c:v>
                </c:pt>
                <c:pt idx="293">
                  <c:v>-6.8088000000000003E-3</c:v>
                </c:pt>
                <c:pt idx="294">
                  <c:v>-6.8097000000000001E-3</c:v>
                </c:pt>
                <c:pt idx="295">
                  <c:v>-6.8106E-3</c:v>
                </c:pt>
                <c:pt idx="296">
                  <c:v>-6.8116000000000001E-3</c:v>
                </c:pt>
                <c:pt idx="297">
                  <c:v>-6.8126000000000003E-3</c:v>
                </c:pt>
                <c:pt idx="298">
                  <c:v>-6.8136000000000004E-3</c:v>
                </c:pt>
                <c:pt idx="299">
                  <c:v>-6.8144E-3</c:v>
                </c:pt>
                <c:pt idx="300">
                  <c:v>-6.8155000000000004E-3</c:v>
                </c:pt>
                <c:pt idx="301">
                  <c:v>-6.8161000000000003E-3</c:v>
                </c:pt>
                <c:pt idx="302">
                  <c:v>-6.8170000000000001E-3</c:v>
                </c:pt>
                <c:pt idx="303">
                  <c:v>-6.8176E-3</c:v>
                </c:pt>
                <c:pt idx="304">
                  <c:v>-6.8183000000000002E-3</c:v>
                </c:pt>
                <c:pt idx="305">
                  <c:v>-6.8192000000000001E-3</c:v>
                </c:pt>
                <c:pt idx="306">
                  <c:v>-6.8196999999999997E-3</c:v>
                </c:pt>
                <c:pt idx="307">
                  <c:v>-6.8203999999999999E-3</c:v>
                </c:pt>
                <c:pt idx="308">
                  <c:v>-6.8212999999999998E-3</c:v>
                </c:pt>
                <c:pt idx="309">
                  <c:v>-6.8219999999999999E-3</c:v>
                </c:pt>
                <c:pt idx="310">
                  <c:v>-6.8224999999999996E-3</c:v>
                </c:pt>
                <c:pt idx="311">
                  <c:v>-6.8231999999999998E-3</c:v>
                </c:pt>
                <c:pt idx="312">
                  <c:v>-6.8237999999999997E-3</c:v>
                </c:pt>
                <c:pt idx="313">
                  <c:v>-6.8244999999999998E-3</c:v>
                </c:pt>
                <c:pt idx="314">
                  <c:v>-6.8249000000000001E-3</c:v>
                </c:pt>
                <c:pt idx="315">
                  <c:v>-6.8255E-3</c:v>
                </c:pt>
                <c:pt idx="316">
                  <c:v>-6.8259000000000002E-3</c:v>
                </c:pt>
                <c:pt idx="317">
                  <c:v>-6.8266000000000004E-3</c:v>
                </c:pt>
                <c:pt idx="318">
                  <c:v>-6.8272999999999997E-3</c:v>
                </c:pt>
                <c:pt idx="319">
                  <c:v>-6.8276999999999999E-3</c:v>
                </c:pt>
                <c:pt idx="320">
                  <c:v>-6.8282000000000004E-3</c:v>
                </c:pt>
                <c:pt idx="321">
                  <c:v>-6.8285999999999998E-3</c:v>
                </c:pt>
                <c:pt idx="322">
                  <c:v>-6.8291999999999997E-3</c:v>
                </c:pt>
                <c:pt idx="323">
                  <c:v>-6.8293E-3</c:v>
                </c:pt>
                <c:pt idx="324">
                  <c:v>-6.8301000000000004E-3</c:v>
                </c:pt>
                <c:pt idx="325">
                  <c:v>-6.8306E-3</c:v>
                </c:pt>
                <c:pt idx="326">
                  <c:v>-6.8307999999999997E-3</c:v>
                </c:pt>
                <c:pt idx="327">
                  <c:v>-6.8314999999999999E-3</c:v>
                </c:pt>
                <c:pt idx="328">
                  <c:v>-6.8319000000000001E-3</c:v>
                </c:pt>
                <c:pt idx="329">
                  <c:v>-6.8325E-3</c:v>
                </c:pt>
                <c:pt idx="330">
                  <c:v>-6.8326000000000003E-3</c:v>
                </c:pt>
                <c:pt idx="331">
                  <c:v>-6.8329999999999997E-3</c:v>
                </c:pt>
                <c:pt idx="332">
                  <c:v>-6.8333999999999999E-3</c:v>
                </c:pt>
                <c:pt idx="333">
                  <c:v>-6.8336999999999998E-3</c:v>
                </c:pt>
                <c:pt idx="334">
                  <c:v>-6.8342000000000003E-3</c:v>
                </c:pt>
                <c:pt idx="335">
                  <c:v>-6.8345999999999997E-3</c:v>
                </c:pt>
                <c:pt idx="336">
                  <c:v>-6.8348999999999997E-3</c:v>
                </c:pt>
                <c:pt idx="337">
                  <c:v>-6.8351000000000002E-3</c:v>
                </c:pt>
                <c:pt idx="338">
                  <c:v>-6.8355999999999998E-3</c:v>
                </c:pt>
                <c:pt idx="339">
                  <c:v>-6.8358999999999998E-3</c:v>
                </c:pt>
                <c:pt idx="340">
                  <c:v>-6.8361999999999997E-3</c:v>
                </c:pt>
                <c:pt idx="341">
                  <c:v>-6.8364999999999997E-3</c:v>
                </c:pt>
                <c:pt idx="342">
                  <c:v>-6.8367999999999996E-3</c:v>
                </c:pt>
                <c:pt idx="343">
                  <c:v>-6.8370999999999996E-3</c:v>
                </c:pt>
                <c:pt idx="344">
                  <c:v>-6.8373000000000001E-3</c:v>
                </c:pt>
                <c:pt idx="345">
                  <c:v>-6.8377000000000004E-3</c:v>
                </c:pt>
                <c:pt idx="346">
                  <c:v>-6.8380000000000003E-3</c:v>
                </c:pt>
                <c:pt idx="347">
                  <c:v>-6.8383000000000003E-3</c:v>
                </c:pt>
                <c:pt idx="348">
                  <c:v>-6.8385E-3</c:v>
                </c:pt>
                <c:pt idx="349">
                  <c:v>-6.8389000000000002E-3</c:v>
                </c:pt>
                <c:pt idx="350">
                  <c:v>-6.8390999999999999E-3</c:v>
                </c:pt>
                <c:pt idx="351">
                  <c:v>-6.8392000000000001E-3</c:v>
                </c:pt>
                <c:pt idx="352">
                  <c:v>-6.8396999999999998E-3</c:v>
                </c:pt>
                <c:pt idx="353">
                  <c:v>-6.8396999999999998E-3</c:v>
                </c:pt>
                <c:pt idx="354">
                  <c:v>-6.8402000000000003E-3</c:v>
                </c:pt>
                <c:pt idx="355">
                  <c:v>-6.8402000000000003E-3</c:v>
                </c:pt>
                <c:pt idx="356">
                  <c:v>-6.8402999999999997E-3</c:v>
                </c:pt>
                <c:pt idx="357">
                  <c:v>-6.8405999999999996E-3</c:v>
                </c:pt>
                <c:pt idx="358">
                  <c:v>-6.8411000000000001E-3</c:v>
                </c:pt>
                <c:pt idx="359">
                  <c:v>-6.8412999999999998E-3</c:v>
                </c:pt>
                <c:pt idx="360">
                  <c:v>-6.8412999999999998E-3</c:v>
                </c:pt>
                <c:pt idx="361">
                  <c:v>-6.8415000000000004E-3</c:v>
                </c:pt>
                <c:pt idx="362">
                  <c:v>-6.8418000000000003E-3</c:v>
                </c:pt>
                <c:pt idx="363">
                  <c:v>-6.8421000000000003E-3</c:v>
                </c:pt>
                <c:pt idx="364">
                  <c:v>-6.8418999999999997E-3</c:v>
                </c:pt>
                <c:pt idx="365">
                  <c:v>-6.8424000000000002E-3</c:v>
                </c:pt>
                <c:pt idx="366">
                  <c:v>-6.8424999999999996E-3</c:v>
                </c:pt>
                <c:pt idx="367">
                  <c:v>-6.8424000000000002E-3</c:v>
                </c:pt>
                <c:pt idx="368">
                  <c:v>-6.8425999999999999E-3</c:v>
                </c:pt>
                <c:pt idx="369">
                  <c:v>-6.8428999999999999E-3</c:v>
                </c:pt>
                <c:pt idx="370">
                  <c:v>-6.8431999999999998E-3</c:v>
                </c:pt>
                <c:pt idx="371">
                  <c:v>-6.8433000000000001E-3</c:v>
                </c:pt>
                <c:pt idx="372">
                  <c:v>-6.8437000000000003E-3</c:v>
                </c:pt>
                <c:pt idx="373">
                  <c:v>-6.8431999999999998E-3</c:v>
                </c:pt>
                <c:pt idx="374">
                  <c:v>-6.8434999999999998E-3</c:v>
                </c:pt>
                <c:pt idx="375">
                  <c:v>-6.8437000000000003E-3</c:v>
                </c:pt>
                <c:pt idx="376">
                  <c:v>-6.8439E-3</c:v>
                </c:pt>
                <c:pt idx="377">
                  <c:v>-6.8440000000000003E-3</c:v>
                </c:pt>
                <c:pt idx="378">
                  <c:v>-6.8443000000000002E-3</c:v>
                </c:pt>
                <c:pt idx="379">
                  <c:v>-6.8441999999999999E-3</c:v>
                </c:pt>
                <c:pt idx="380">
                  <c:v>-6.8443000000000002E-3</c:v>
                </c:pt>
                <c:pt idx="381">
                  <c:v>-6.8443999999999996E-3</c:v>
                </c:pt>
                <c:pt idx="382">
                  <c:v>-6.8443000000000002E-3</c:v>
                </c:pt>
                <c:pt idx="383">
                  <c:v>-6.8447999999999998E-3</c:v>
                </c:pt>
                <c:pt idx="384">
                  <c:v>-6.8447999999999998E-3</c:v>
                </c:pt>
                <c:pt idx="385">
                  <c:v>-6.8447999999999998E-3</c:v>
                </c:pt>
                <c:pt idx="386">
                  <c:v>-6.8450000000000004E-3</c:v>
                </c:pt>
                <c:pt idx="387">
                  <c:v>-6.8447999999999998E-3</c:v>
                </c:pt>
                <c:pt idx="388">
                  <c:v>-6.8447999999999998E-3</c:v>
                </c:pt>
                <c:pt idx="389">
                  <c:v>-6.8452000000000001E-3</c:v>
                </c:pt>
                <c:pt idx="390">
                  <c:v>-6.8452000000000001E-3</c:v>
                </c:pt>
                <c:pt idx="391">
                  <c:v>-6.8453000000000003E-3</c:v>
                </c:pt>
                <c:pt idx="392">
                  <c:v>-6.8453000000000003E-3</c:v>
                </c:pt>
                <c:pt idx="393">
                  <c:v>-6.8453999999999997E-3</c:v>
                </c:pt>
                <c:pt idx="394">
                  <c:v>-6.8450999999999998E-3</c:v>
                </c:pt>
                <c:pt idx="395">
                  <c:v>-6.8455E-3</c:v>
                </c:pt>
                <c:pt idx="396">
                  <c:v>-6.8455E-3</c:v>
                </c:pt>
                <c:pt idx="397">
                  <c:v>-6.8453000000000003E-3</c:v>
                </c:pt>
                <c:pt idx="398">
                  <c:v>-6.8455E-3</c:v>
                </c:pt>
                <c:pt idx="399">
                  <c:v>-6.8453000000000003E-3</c:v>
                </c:pt>
                <c:pt idx="400">
                  <c:v>-6.8456000000000003E-3</c:v>
                </c:pt>
                <c:pt idx="401">
                  <c:v>-6.8456999999999997E-3</c:v>
                </c:pt>
                <c:pt idx="402">
                  <c:v>-6.8456000000000003E-3</c:v>
                </c:pt>
                <c:pt idx="403">
                  <c:v>-6.8453000000000003E-3</c:v>
                </c:pt>
                <c:pt idx="404">
                  <c:v>-6.8455E-3</c:v>
                </c:pt>
                <c:pt idx="405">
                  <c:v>-6.8453999999999997E-3</c:v>
                </c:pt>
                <c:pt idx="406">
                  <c:v>-6.8455E-3</c:v>
                </c:pt>
                <c:pt idx="407">
                  <c:v>-6.8455E-3</c:v>
                </c:pt>
                <c:pt idx="408">
                  <c:v>-6.8455E-3</c:v>
                </c:pt>
                <c:pt idx="409">
                  <c:v>-6.8450000000000004E-3</c:v>
                </c:pt>
                <c:pt idx="410">
                  <c:v>-6.8450000000000004E-3</c:v>
                </c:pt>
                <c:pt idx="411">
                  <c:v>-6.8450999999999998E-3</c:v>
                </c:pt>
                <c:pt idx="412">
                  <c:v>-6.8450000000000004E-3</c:v>
                </c:pt>
                <c:pt idx="413">
                  <c:v>-6.8450000000000004E-3</c:v>
                </c:pt>
                <c:pt idx="414">
                  <c:v>-6.8452000000000001E-3</c:v>
                </c:pt>
                <c:pt idx="415">
                  <c:v>-6.8449000000000001E-3</c:v>
                </c:pt>
                <c:pt idx="416">
                  <c:v>-6.8450000000000004E-3</c:v>
                </c:pt>
                <c:pt idx="417">
                  <c:v>-6.8450000000000004E-3</c:v>
                </c:pt>
                <c:pt idx="418">
                  <c:v>-6.8450000000000004E-3</c:v>
                </c:pt>
                <c:pt idx="419">
                  <c:v>-6.8453999999999997E-3</c:v>
                </c:pt>
                <c:pt idx="420">
                  <c:v>-6.8453000000000003E-3</c:v>
                </c:pt>
                <c:pt idx="421">
                  <c:v>-6.8455E-3</c:v>
                </c:pt>
                <c:pt idx="422">
                  <c:v>-6.8453999999999997E-3</c:v>
                </c:pt>
                <c:pt idx="423">
                  <c:v>-6.8453999999999997E-3</c:v>
                </c:pt>
                <c:pt idx="424">
                  <c:v>-6.8455E-3</c:v>
                </c:pt>
                <c:pt idx="425">
                  <c:v>-6.8452000000000001E-3</c:v>
                </c:pt>
                <c:pt idx="426">
                  <c:v>-6.8453000000000003E-3</c:v>
                </c:pt>
                <c:pt idx="427">
                  <c:v>-6.8449000000000001E-3</c:v>
                </c:pt>
                <c:pt idx="428">
                  <c:v>-6.8444999999999999E-3</c:v>
                </c:pt>
                <c:pt idx="429">
                  <c:v>-6.8437000000000003E-3</c:v>
                </c:pt>
                <c:pt idx="430">
                  <c:v>-6.8431000000000004E-3</c:v>
                </c:pt>
                <c:pt idx="431">
                  <c:v>-6.8425999999999999E-3</c:v>
                </c:pt>
                <c:pt idx="432">
                  <c:v>-6.8415000000000004E-3</c:v>
                </c:pt>
                <c:pt idx="433">
                  <c:v>-6.8408999999999996E-3</c:v>
                </c:pt>
                <c:pt idx="434">
                  <c:v>-6.8398E-3</c:v>
                </c:pt>
                <c:pt idx="435">
                  <c:v>-6.8386999999999996E-3</c:v>
                </c:pt>
                <c:pt idx="436">
                  <c:v>-6.8371999999999999E-3</c:v>
                </c:pt>
                <c:pt idx="437">
                  <c:v>-6.8358999999999998E-3</c:v>
                </c:pt>
                <c:pt idx="438">
                  <c:v>-6.8341000000000001E-3</c:v>
                </c:pt>
                <c:pt idx="439">
                  <c:v>-6.8326000000000003E-3</c:v>
                </c:pt>
                <c:pt idx="440">
                  <c:v>-6.8304000000000004E-3</c:v>
                </c:pt>
                <c:pt idx="441">
                  <c:v>-6.8285000000000004E-3</c:v>
                </c:pt>
                <c:pt idx="442">
                  <c:v>-6.8266999999999998E-3</c:v>
                </c:pt>
                <c:pt idx="443">
                  <c:v>-6.8246000000000001E-3</c:v>
                </c:pt>
                <c:pt idx="444">
                  <c:v>-6.8224000000000002E-3</c:v>
                </c:pt>
                <c:pt idx="445">
                  <c:v>-6.8205999999999996E-3</c:v>
                </c:pt>
                <c:pt idx="446">
                  <c:v>-6.8183999999999996E-3</c:v>
                </c:pt>
                <c:pt idx="447">
                  <c:v>-6.8161999999999997E-3</c:v>
                </c:pt>
                <c:pt idx="448">
                  <c:v>-6.8138000000000001E-3</c:v>
                </c:pt>
                <c:pt idx="449">
                  <c:v>-6.8116000000000001E-3</c:v>
                </c:pt>
                <c:pt idx="450">
                  <c:v>-6.8101999999999998E-3</c:v>
                </c:pt>
                <c:pt idx="451">
                  <c:v>-6.8089999999999999E-3</c:v>
                </c:pt>
                <c:pt idx="452">
                  <c:v>-6.8053000000000002E-3</c:v>
                </c:pt>
                <c:pt idx="453">
                  <c:v>-6.7929000000000002E-3</c:v>
                </c:pt>
                <c:pt idx="454">
                  <c:v>-6.7613999999999999E-3</c:v>
                </c:pt>
                <c:pt idx="455">
                  <c:v>-6.7022000000000002E-3</c:v>
                </c:pt>
                <c:pt idx="456">
                  <c:v>-6.6071000000000003E-3</c:v>
                </c:pt>
                <c:pt idx="457">
                  <c:v>-6.4714999999999998E-3</c:v>
                </c:pt>
                <c:pt idx="458">
                  <c:v>-6.293E-3</c:v>
                </c:pt>
                <c:pt idx="459">
                  <c:v>-6.0692999999999997E-3</c:v>
                </c:pt>
                <c:pt idx="460">
                  <c:v>-5.7978999999999999E-3</c:v>
                </c:pt>
                <c:pt idx="461">
                  <c:v>-5.4790000000000004E-3</c:v>
                </c:pt>
                <c:pt idx="462">
                  <c:v>-5.1152000000000003E-3</c:v>
                </c:pt>
                <c:pt idx="463">
                  <c:v>-4.7069E-3</c:v>
                </c:pt>
                <c:pt idx="464">
                  <c:v>-4.2563999999999996E-3</c:v>
                </c:pt>
                <c:pt idx="465">
                  <c:v>-3.7696000000000001E-3</c:v>
                </c:pt>
                <c:pt idx="466">
                  <c:v>-3.2537999999999998E-3</c:v>
                </c:pt>
                <c:pt idx="467">
                  <c:v>-2.7166E-3</c:v>
                </c:pt>
                <c:pt idx="468">
                  <c:v>-2.1681999999999999E-3</c:v>
                </c:pt>
                <c:pt idx="469">
                  <c:v>-1.6293E-3</c:v>
                </c:pt>
                <c:pt idx="470">
                  <c:v>-1.1286E-3</c:v>
                </c:pt>
                <c:pt idx="471">
                  <c:v>-7.1316000000000001E-4</c:v>
                </c:pt>
                <c:pt idx="472">
                  <c:v>-4.6145000000000002E-4</c:v>
                </c:pt>
                <c:pt idx="473">
                  <c:v>-3.9243999999999998E-4</c:v>
                </c:pt>
                <c:pt idx="474">
                  <c:v>-4.2769999999999999E-4</c:v>
                </c:pt>
                <c:pt idx="475">
                  <c:v>-7.7048999999999998E-4</c:v>
                </c:pt>
                <c:pt idx="476">
                  <c:v>-1.598E-3</c:v>
                </c:pt>
                <c:pt idx="477">
                  <c:v>-2.2171999999999999E-3</c:v>
                </c:pt>
                <c:pt idx="478">
                  <c:v>-2.0696999999999998E-3</c:v>
                </c:pt>
                <c:pt idx="479">
                  <c:v>-9.0397999999999997E-4</c:v>
                </c:pt>
                <c:pt idx="480">
                  <c:v>1.921E-3</c:v>
                </c:pt>
                <c:pt idx="481">
                  <c:v>6.9560999999999998E-3</c:v>
                </c:pt>
                <c:pt idx="482">
                  <c:v>1.4192E-2</c:v>
                </c:pt>
                <c:pt idx="483">
                  <c:v>2.3327000000000001E-2</c:v>
                </c:pt>
                <c:pt idx="484">
                  <c:v>3.4185E-2</c:v>
                </c:pt>
                <c:pt idx="485">
                  <c:v>4.6711999999999997E-2</c:v>
                </c:pt>
                <c:pt idx="486">
                  <c:v>6.0790999999999998E-2</c:v>
                </c:pt>
                <c:pt idx="487">
                  <c:v>7.6201000000000005E-2</c:v>
                </c:pt>
                <c:pt idx="488">
                  <c:v>9.2713000000000004E-2</c:v>
                </c:pt>
                <c:pt idx="489">
                  <c:v>0.11089</c:v>
                </c:pt>
                <c:pt idx="490">
                  <c:v>0.13267999999999999</c:v>
                </c:pt>
                <c:pt idx="491">
                  <c:v>0.15969</c:v>
                </c:pt>
                <c:pt idx="492">
                  <c:v>0.19266</c:v>
                </c:pt>
                <c:pt idx="493">
                  <c:v>0.23194000000000001</c:v>
                </c:pt>
                <c:pt idx="494">
                  <c:v>0.27771000000000001</c:v>
                </c:pt>
                <c:pt idx="495">
                  <c:v>0.3301</c:v>
                </c:pt>
                <c:pt idx="496">
                  <c:v>0.38918000000000003</c:v>
                </c:pt>
                <c:pt idx="497">
                  <c:v>0.44002000000000002</c:v>
                </c:pt>
                <c:pt idx="498">
                  <c:v>0.42859000000000003</c:v>
                </c:pt>
                <c:pt idx="499">
                  <c:v>0.41264000000000001</c:v>
                </c:pt>
                <c:pt idx="500">
                  <c:v>0.39299000000000001</c:v>
                </c:pt>
                <c:pt idx="501">
                  <c:v>0.37062</c:v>
                </c:pt>
                <c:pt idx="502">
                  <c:v>0.34769</c:v>
                </c:pt>
                <c:pt idx="503">
                  <c:v>0.32785999999999998</c:v>
                </c:pt>
                <c:pt idx="504">
                  <c:v>0.31322</c:v>
                </c:pt>
                <c:pt idx="505">
                  <c:v>0.30456</c:v>
                </c:pt>
                <c:pt idx="506">
                  <c:v>0.30221999999999999</c:v>
                </c:pt>
              </c:numCache>
            </c:numRef>
          </c:yVal>
          <c:smooth val="0"/>
          <c:extLst xmlns:c16r2="http://schemas.microsoft.com/office/drawing/2015/06/chart">
            <c:ext xmlns:c16="http://schemas.microsoft.com/office/drawing/2014/chart" uri="{C3380CC4-5D6E-409C-BE32-E72D297353CC}">
              <c16:uniqueId val="{00000002-62D8-4FD6-A1B0-590F229BDCF4}"/>
            </c:ext>
          </c:extLst>
        </c:ser>
        <c:ser>
          <c:idx val="4"/>
          <c:order val="3"/>
          <c:spPr>
            <a:ln w="19050" cap="rnd">
              <a:solidFill>
                <a:srgbClr val="C00000"/>
              </a:solidFill>
              <a:round/>
            </a:ln>
            <a:effectLst/>
          </c:spPr>
          <c:marker>
            <c:symbol val="none"/>
          </c:marker>
          <c:xVal>
            <c:numRef>
              <c:f>'04c'!$A$7:$A$513</c:f>
              <c:numCache>
                <c:formatCode>0.00E+00</c:formatCode>
                <c:ptCount val="507"/>
                <c:pt idx="0">
                  <c:v>-0.23899999999999988</c:v>
                </c:pt>
                <c:pt idx="1">
                  <c:v>-0.22609999999999975</c:v>
                </c:pt>
                <c:pt idx="2">
                  <c:v>-0.21330000000000027</c:v>
                </c:pt>
                <c:pt idx="3">
                  <c:v>-0.2004999999999999</c:v>
                </c:pt>
                <c:pt idx="4">
                  <c:v>-0.18759999999999977</c:v>
                </c:pt>
                <c:pt idx="5">
                  <c:v>-0.17480000000000029</c:v>
                </c:pt>
                <c:pt idx="6">
                  <c:v>-0.16199999999999992</c:v>
                </c:pt>
                <c:pt idx="7">
                  <c:v>-0.1492</c:v>
                </c:pt>
                <c:pt idx="8">
                  <c:v>-0.13630000000000031</c:v>
                </c:pt>
                <c:pt idx="9">
                  <c:v>-0.12349999999999994</c:v>
                </c:pt>
                <c:pt idx="10">
                  <c:v>-0.11070000000000002</c:v>
                </c:pt>
                <c:pt idx="11">
                  <c:v>-9.7800000000000331E-2</c:v>
                </c:pt>
                <c:pt idx="12">
                  <c:v>-8.4999999999999964E-2</c:v>
                </c:pt>
                <c:pt idx="13">
                  <c:v>-7.2200000000000042E-2</c:v>
                </c:pt>
                <c:pt idx="14">
                  <c:v>-5.9400000000000119E-2</c:v>
                </c:pt>
                <c:pt idx="15">
                  <c:v>-4.6499999999999986E-2</c:v>
                </c:pt>
                <c:pt idx="16">
                  <c:v>-3.3700000000000063E-2</c:v>
                </c:pt>
                <c:pt idx="17">
                  <c:v>-2.0900000000000141E-2</c:v>
                </c:pt>
                <c:pt idx="18">
                  <c:v>-8.099999999999774E-3</c:v>
                </c:pt>
                <c:pt idx="19">
                  <c:v>4.7999999999999154E-3</c:v>
                </c:pt>
                <c:pt idx="20">
                  <c:v>1.7599999999999838E-2</c:v>
                </c:pt>
                <c:pt idx="21">
                  <c:v>3.0400000000000205E-2</c:v>
                </c:pt>
                <c:pt idx="22">
                  <c:v>4.3300000000000338E-2</c:v>
                </c:pt>
                <c:pt idx="23">
                  <c:v>5.6099999999999817E-2</c:v>
                </c:pt>
                <c:pt idx="24">
                  <c:v>6.8900000000000183E-2</c:v>
                </c:pt>
                <c:pt idx="25">
                  <c:v>8.1699999999999662E-2</c:v>
                </c:pt>
                <c:pt idx="26">
                  <c:v>9.4599999999999795E-2</c:v>
                </c:pt>
                <c:pt idx="27">
                  <c:v>0.10740000000000016</c:v>
                </c:pt>
                <c:pt idx="28">
                  <c:v>0.12019999999999964</c:v>
                </c:pt>
                <c:pt idx="29">
                  <c:v>0.13309999999999977</c:v>
                </c:pt>
                <c:pt idx="30">
                  <c:v>0.14590000000000014</c:v>
                </c:pt>
                <c:pt idx="31">
                  <c:v>0.15869999999999962</c:v>
                </c:pt>
                <c:pt idx="32">
                  <c:v>0.17149999999999999</c:v>
                </c:pt>
                <c:pt idx="33">
                  <c:v>0.18440000000000012</c:v>
                </c:pt>
                <c:pt idx="34">
                  <c:v>0.1971999999999996</c:v>
                </c:pt>
                <c:pt idx="35">
                  <c:v>0.20999999999999996</c:v>
                </c:pt>
                <c:pt idx="36">
                  <c:v>0.2229000000000001</c:v>
                </c:pt>
                <c:pt idx="37">
                  <c:v>0.23569999999999958</c:v>
                </c:pt>
                <c:pt idx="38">
                  <c:v>0.24849999999999994</c:v>
                </c:pt>
                <c:pt idx="39">
                  <c:v>0.26130000000000031</c:v>
                </c:pt>
                <c:pt idx="40">
                  <c:v>0.27419999999999956</c:v>
                </c:pt>
                <c:pt idx="41">
                  <c:v>0.28699999999999992</c:v>
                </c:pt>
                <c:pt idx="42">
                  <c:v>0.29980000000000029</c:v>
                </c:pt>
                <c:pt idx="43">
                  <c:v>0.31259999999999977</c:v>
                </c:pt>
                <c:pt idx="44">
                  <c:v>0.3254999999999999</c:v>
                </c:pt>
                <c:pt idx="45">
                  <c:v>0.33830000000000027</c:v>
                </c:pt>
                <c:pt idx="46">
                  <c:v>0.35109999999999975</c:v>
                </c:pt>
                <c:pt idx="47">
                  <c:v>0.36399999999999988</c:v>
                </c:pt>
                <c:pt idx="48">
                  <c:v>0.37680000000000025</c:v>
                </c:pt>
                <c:pt idx="49">
                  <c:v>0.38959999999999972</c:v>
                </c:pt>
                <c:pt idx="50">
                  <c:v>0.40240000000000009</c:v>
                </c:pt>
                <c:pt idx="51">
                  <c:v>0.41530000000000022</c:v>
                </c:pt>
                <c:pt idx="52">
                  <c:v>0.4280999999999997</c:v>
                </c:pt>
                <c:pt idx="53">
                  <c:v>0.44090000000000007</c:v>
                </c:pt>
                <c:pt idx="54">
                  <c:v>0.4538000000000002</c:v>
                </c:pt>
                <c:pt idx="55">
                  <c:v>0.46659999999999968</c:v>
                </c:pt>
                <c:pt idx="56">
                  <c:v>0.47940000000000005</c:v>
                </c:pt>
                <c:pt idx="57">
                  <c:v>0.49219999999999997</c:v>
                </c:pt>
                <c:pt idx="58">
                  <c:v>0.50509999999999966</c:v>
                </c:pt>
                <c:pt idx="59">
                  <c:v>0.51790000000000003</c:v>
                </c:pt>
                <c:pt idx="60">
                  <c:v>0.53069999999999995</c:v>
                </c:pt>
                <c:pt idx="61">
                  <c:v>0.54349999999999987</c:v>
                </c:pt>
                <c:pt idx="62">
                  <c:v>0.55640000000000001</c:v>
                </c:pt>
                <c:pt idx="63">
                  <c:v>0.56919999999999993</c:v>
                </c:pt>
                <c:pt idx="64">
                  <c:v>0.58199999999999985</c:v>
                </c:pt>
                <c:pt idx="65">
                  <c:v>0.59489999999999998</c:v>
                </c:pt>
                <c:pt idx="66">
                  <c:v>0.60769999999999991</c:v>
                </c:pt>
                <c:pt idx="67">
                  <c:v>0.62049999999999983</c:v>
                </c:pt>
                <c:pt idx="68">
                  <c:v>0.6333000000000002</c:v>
                </c:pt>
                <c:pt idx="69">
                  <c:v>0.64619999999999989</c:v>
                </c:pt>
                <c:pt idx="70">
                  <c:v>0.65899999999999981</c:v>
                </c:pt>
                <c:pt idx="71">
                  <c:v>0.67180000000000017</c:v>
                </c:pt>
                <c:pt idx="72">
                  <c:v>0.68469999999999986</c:v>
                </c:pt>
                <c:pt idx="73">
                  <c:v>0.69749999999999979</c:v>
                </c:pt>
                <c:pt idx="74">
                  <c:v>0.71030000000000015</c:v>
                </c:pt>
                <c:pt idx="75">
                  <c:v>0.72310000000000008</c:v>
                </c:pt>
                <c:pt idx="76">
                  <c:v>0.73599999999999977</c:v>
                </c:pt>
                <c:pt idx="77">
                  <c:v>0.74880000000000013</c:v>
                </c:pt>
                <c:pt idx="78">
                  <c:v>0.76160000000000005</c:v>
                </c:pt>
                <c:pt idx="79">
                  <c:v>0.77439999999999998</c:v>
                </c:pt>
                <c:pt idx="80">
                  <c:v>0.78730000000000011</c:v>
                </c:pt>
                <c:pt idx="81">
                  <c:v>0.80010000000000003</c:v>
                </c:pt>
                <c:pt idx="82">
                  <c:v>0.81289999999999996</c:v>
                </c:pt>
                <c:pt idx="83">
                  <c:v>0.82580000000000009</c:v>
                </c:pt>
                <c:pt idx="84">
                  <c:v>0.83860000000000001</c:v>
                </c:pt>
                <c:pt idx="85">
                  <c:v>0.85139999999999993</c:v>
                </c:pt>
                <c:pt idx="86">
                  <c:v>0.86419999999999986</c:v>
                </c:pt>
                <c:pt idx="87">
                  <c:v>0.87709999999999999</c:v>
                </c:pt>
                <c:pt idx="88">
                  <c:v>0.88989999999999991</c:v>
                </c:pt>
                <c:pt idx="89">
                  <c:v>0.90269999999999984</c:v>
                </c:pt>
                <c:pt idx="90">
                  <c:v>0.91559999999999997</c:v>
                </c:pt>
                <c:pt idx="91">
                  <c:v>0.92839999999999989</c:v>
                </c:pt>
                <c:pt idx="92">
                  <c:v>0.94119999999999981</c:v>
                </c:pt>
                <c:pt idx="93">
                  <c:v>0.95399999999999974</c:v>
                </c:pt>
                <c:pt idx="94">
                  <c:v>0.96689999999999987</c:v>
                </c:pt>
                <c:pt idx="95">
                  <c:v>0.97969999999999979</c:v>
                </c:pt>
                <c:pt idx="96">
                  <c:v>0.99250000000000016</c:v>
                </c:pt>
                <c:pt idx="97">
                  <c:v>1.0053999999999998</c:v>
                </c:pt>
                <c:pt idx="98">
                  <c:v>1.0182</c:v>
                </c:pt>
                <c:pt idx="99">
                  <c:v>1.0309999999999999</c:v>
                </c:pt>
                <c:pt idx="100">
                  <c:v>1.0437999999999998</c:v>
                </c:pt>
                <c:pt idx="101">
                  <c:v>1.0567</c:v>
                </c:pt>
                <c:pt idx="102">
                  <c:v>1.0694999999999999</c:v>
                </c:pt>
                <c:pt idx="103">
                  <c:v>1.0822999999999998</c:v>
                </c:pt>
                <c:pt idx="104">
                  <c:v>1.0951</c:v>
                </c:pt>
                <c:pt idx="105">
                  <c:v>1.1079999999999999</c:v>
                </c:pt>
                <c:pt idx="106">
                  <c:v>1.1207999999999998</c:v>
                </c:pt>
                <c:pt idx="107">
                  <c:v>1.1335999999999999</c:v>
                </c:pt>
                <c:pt idx="108">
                  <c:v>1.1464999999999999</c:v>
                </c:pt>
                <c:pt idx="109">
                  <c:v>1.1593</c:v>
                </c:pt>
                <c:pt idx="110">
                  <c:v>1.1720999999999999</c:v>
                </c:pt>
                <c:pt idx="111">
                  <c:v>1.1849000000000001</c:v>
                </c:pt>
                <c:pt idx="112">
                  <c:v>1.1978</c:v>
                </c:pt>
                <c:pt idx="113">
                  <c:v>1.2105999999999999</c:v>
                </c:pt>
                <c:pt idx="114">
                  <c:v>1.2234</c:v>
                </c:pt>
                <c:pt idx="115">
                  <c:v>1.2363</c:v>
                </c:pt>
                <c:pt idx="116">
                  <c:v>1.2490999999999999</c:v>
                </c:pt>
                <c:pt idx="117">
                  <c:v>1.2619</c:v>
                </c:pt>
                <c:pt idx="118">
                  <c:v>1.2746999999999999</c:v>
                </c:pt>
                <c:pt idx="119">
                  <c:v>1.2875999999999999</c:v>
                </c:pt>
                <c:pt idx="120">
                  <c:v>1.3004</c:v>
                </c:pt>
                <c:pt idx="121">
                  <c:v>1.3131999999999999</c:v>
                </c:pt>
                <c:pt idx="122">
                  <c:v>1.3259999999999998</c:v>
                </c:pt>
                <c:pt idx="123">
                  <c:v>1.3389</c:v>
                </c:pt>
                <c:pt idx="124">
                  <c:v>1.3516999999999999</c:v>
                </c:pt>
                <c:pt idx="125">
                  <c:v>1.3645</c:v>
                </c:pt>
                <c:pt idx="126">
                  <c:v>1.3774</c:v>
                </c:pt>
                <c:pt idx="127">
                  <c:v>1.3902000000000001</c:v>
                </c:pt>
                <c:pt idx="128">
                  <c:v>1.403</c:v>
                </c:pt>
                <c:pt idx="129">
                  <c:v>1.4157999999999999</c:v>
                </c:pt>
                <c:pt idx="130">
                  <c:v>1.4287000000000001</c:v>
                </c:pt>
                <c:pt idx="131">
                  <c:v>1.4415</c:v>
                </c:pt>
                <c:pt idx="132">
                  <c:v>1.4542999999999999</c:v>
                </c:pt>
                <c:pt idx="133">
                  <c:v>1.4672000000000001</c:v>
                </c:pt>
                <c:pt idx="134">
                  <c:v>1.48</c:v>
                </c:pt>
                <c:pt idx="135">
                  <c:v>1.4927999999999999</c:v>
                </c:pt>
                <c:pt idx="136">
                  <c:v>1.5055999999999998</c:v>
                </c:pt>
                <c:pt idx="137">
                  <c:v>1.5185</c:v>
                </c:pt>
                <c:pt idx="138">
                  <c:v>1.5312999999999999</c:v>
                </c:pt>
                <c:pt idx="139">
                  <c:v>1.5440999999999998</c:v>
                </c:pt>
                <c:pt idx="140">
                  <c:v>1.5569</c:v>
                </c:pt>
                <c:pt idx="141">
                  <c:v>1.5697999999999999</c:v>
                </c:pt>
                <c:pt idx="142">
                  <c:v>1.5825999999999998</c:v>
                </c:pt>
                <c:pt idx="143">
                  <c:v>1.5954000000000002</c:v>
                </c:pt>
                <c:pt idx="144">
                  <c:v>1.6082999999999998</c:v>
                </c:pt>
                <c:pt idx="145">
                  <c:v>1.6210999999999998</c:v>
                </c:pt>
                <c:pt idx="146">
                  <c:v>1.6339000000000001</c:v>
                </c:pt>
                <c:pt idx="147">
                  <c:v>1.6467000000000001</c:v>
                </c:pt>
                <c:pt idx="148">
                  <c:v>1.6596</c:v>
                </c:pt>
                <c:pt idx="149">
                  <c:v>1.6724000000000001</c:v>
                </c:pt>
                <c:pt idx="150">
                  <c:v>1.6852</c:v>
                </c:pt>
                <c:pt idx="151">
                  <c:v>1.6980999999999999</c:v>
                </c:pt>
                <c:pt idx="152">
                  <c:v>1.7109000000000001</c:v>
                </c:pt>
                <c:pt idx="153">
                  <c:v>1.7237</c:v>
                </c:pt>
                <c:pt idx="154">
                  <c:v>1.7364999999999999</c:v>
                </c:pt>
                <c:pt idx="155">
                  <c:v>1.7494000000000001</c:v>
                </c:pt>
                <c:pt idx="156">
                  <c:v>1.7622</c:v>
                </c:pt>
                <c:pt idx="157">
                  <c:v>1.7749999999999999</c:v>
                </c:pt>
                <c:pt idx="158">
                  <c:v>1.7879</c:v>
                </c:pt>
                <c:pt idx="159">
                  <c:v>1.8007</c:v>
                </c:pt>
                <c:pt idx="160">
                  <c:v>1.8134999999999999</c:v>
                </c:pt>
                <c:pt idx="161">
                  <c:v>1.8262999999999998</c:v>
                </c:pt>
                <c:pt idx="162">
                  <c:v>1.8391999999999999</c:v>
                </c:pt>
                <c:pt idx="163">
                  <c:v>1.8519999999999999</c:v>
                </c:pt>
                <c:pt idx="164">
                  <c:v>1.8648</c:v>
                </c:pt>
                <c:pt idx="165">
                  <c:v>1.8775999999999999</c:v>
                </c:pt>
                <c:pt idx="166">
                  <c:v>1.8904999999999998</c:v>
                </c:pt>
                <c:pt idx="167">
                  <c:v>1.9033</c:v>
                </c:pt>
                <c:pt idx="168">
                  <c:v>1.9160999999999999</c:v>
                </c:pt>
                <c:pt idx="169">
                  <c:v>1.929</c:v>
                </c:pt>
                <c:pt idx="170">
                  <c:v>1.9418</c:v>
                </c:pt>
                <c:pt idx="171">
                  <c:v>1.9545999999999999</c:v>
                </c:pt>
                <c:pt idx="172">
                  <c:v>1.9674</c:v>
                </c:pt>
                <c:pt idx="173">
                  <c:v>1.9802999999999999</c:v>
                </c:pt>
                <c:pt idx="174">
                  <c:v>1.9930999999999999</c:v>
                </c:pt>
                <c:pt idx="175">
                  <c:v>2.0059</c:v>
                </c:pt>
                <c:pt idx="176">
                  <c:v>2.0187499999999998</c:v>
                </c:pt>
                <c:pt idx="177">
                  <c:v>2.0315799999999999</c:v>
                </c:pt>
                <c:pt idx="178">
                  <c:v>2.0444100000000001</c:v>
                </c:pt>
                <c:pt idx="179">
                  <c:v>2.0572400000000002</c:v>
                </c:pt>
                <c:pt idx="180">
                  <c:v>2.0700599999999998</c:v>
                </c:pt>
                <c:pt idx="181">
                  <c:v>2.0828899999999999</c:v>
                </c:pt>
                <c:pt idx="182">
                  <c:v>2.09572</c:v>
                </c:pt>
                <c:pt idx="183">
                  <c:v>2.1085500000000001</c:v>
                </c:pt>
                <c:pt idx="184">
                  <c:v>2.1213799999999998</c:v>
                </c:pt>
                <c:pt idx="185">
                  <c:v>2.1341999999999999</c:v>
                </c:pt>
                <c:pt idx="186">
                  <c:v>2.14703</c:v>
                </c:pt>
                <c:pt idx="187">
                  <c:v>2.1598600000000001</c:v>
                </c:pt>
                <c:pt idx="188">
                  <c:v>2.1726900000000002</c:v>
                </c:pt>
                <c:pt idx="189">
                  <c:v>2.1855199999999999</c:v>
                </c:pt>
                <c:pt idx="190">
                  <c:v>2.19834</c:v>
                </c:pt>
                <c:pt idx="191">
                  <c:v>2.2111700000000001</c:v>
                </c:pt>
                <c:pt idx="192">
                  <c:v>2.2240000000000002</c:v>
                </c:pt>
                <c:pt idx="193">
                  <c:v>2.2368299999999999</c:v>
                </c:pt>
                <c:pt idx="194">
                  <c:v>2.24966</c:v>
                </c:pt>
                <c:pt idx="195">
                  <c:v>2.26248</c:v>
                </c:pt>
                <c:pt idx="196">
                  <c:v>2.2753100000000002</c:v>
                </c:pt>
                <c:pt idx="197">
                  <c:v>2.2881399999999998</c:v>
                </c:pt>
                <c:pt idx="198">
                  <c:v>2.30097</c:v>
                </c:pt>
                <c:pt idx="199">
                  <c:v>2.31379</c:v>
                </c:pt>
                <c:pt idx="200">
                  <c:v>2.3266200000000001</c:v>
                </c:pt>
                <c:pt idx="201">
                  <c:v>2.3394500000000003</c:v>
                </c:pt>
                <c:pt idx="202">
                  <c:v>2.3522799999999999</c:v>
                </c:pt>
                <c:pt idx="203">
                  <c:v>2.36511</c:v>
                </c:pt>
                <c:pt idx="204">
                  <c:v>2.3779300000000001</c:v>
                </c:pt>
                <c:pt idx="205">
                  <c:v>2.3907600000000002</c:v>
                </c:pt>
                <c:pt idx="206">
                  <c:v>2.4035899999999999</c:v>
                </c:pt>
                <c:pt idx="207">
                  <c:v>2.41642</c:v>
                </c:pt>
                <c:pt idx="208">
                  <c:v>2.4292499999999997</c:v>
                </c:pt>
                <c:pt idx="209">
                  <c:v>2.4420700000000002</c:v>
                </c:pt>
                <c:pt idx="210">
                  <c:v>2.4548999999999999</c:v>
                </c:pt>
                <c:pt idx="211">
                  <c:v>2.46773</c:v>
                </c:pt>
                <c:pt idx="212">
                  <c:v>2.4805599999999997</c:v>
                </c:pt>
                <c:pt idx="213">
                  <c:v>2.4933800000000002</c:v>
                </c:pt>
                <c:pt idx="214">
                  <c:v>2.5062099999999998</c:v>
                </c:pt>
                <c:pt idx="215">
                  <c:v>2.5190399999999999</c:v>
                </c:pt>
                <c:pt idx="216">
                  <c:v>2.5318700000000001</c:v>
                </c:pt>
                <c:pt idx="217">
                  <c:v>2.5446999999999997</c:v>
                </c:pt>
                <c:pt idx="218">
                  <c:v>2.5575199999999998</c:v>
                </c:pt>
                <c:pt idx="219">
                  <c:v>2.5703499999999999</c:v>
                </c:pt>
                <c:pt idx="220">
                  <c:v>2.58318</c:v>
                </c:pt>
                <c:pt idx="221">
                  <c:v>2.5960099999999997</c:v>
                </c:pt>
                <c:pt idx="222">
                  <c:v>2.6088399999999998</c:v>
                </c:pt>
                <c:pt idx="223">
                  <c:v>2.6216599999999999</c:v>
                </c:pt>
                <c:pt idx="224">
                  <c:v>2.63449</c:v>
                </c:pt>
                <c:pt idx="225">
                  <c:v>2.6473200000000001</c:v>
                </c:pt>
                <c:pt idx="226">
                  <c:v>2.6601499999999998</c:v>
                </c:pt>
                <c:pt idx="227">
                  <c:v>2.6729799999999999</c:v>
                </c:pt>
                <c:pt idx="228">
                  <c:v>2.6858</c:v>
                </c:pt>
                <c:pt idx="229">
                  <c:v>2.6986300000000001</c:v>
                </c:pt>
                <c:pt idx="230">
                  <c:v>2.7114599999999998</c:v>
                </c:pt>
                <c:pt idx="231">
                  <c:v>2.7242899999999999</c:v>
                </c:pt>
                <c:pt idx="232">
                  <c:v>2.7371099999999999</c:v>
                </c:pt>
                <c:pt idx="233">
                  <c:v>2.7499400000000001</c:v>
                </c:pt>
                <c:pt idx="234">
                  <c:v>2.7627699999999997</c:v>
                </c:pt>
                <c:pt idx="235">
                  <c:v>2.7755999999999998</c:v>
                </c:pt>
                <c:pt idx="236">
                  <c:v>2.78843</c:v>
                </c:pt>
                <c:pt idx="237">
                  <c:v>2.80125</c:v>
                </c:pt>
                <c:pt idx="238">
                  <c:v>2.8140800000000001</c:v>
                </c:pt>
                <c:pt idx="239">
                  <c:v>2.8269099999999998</c:v>
                </c:pt>
                <c:pt idx="240">
                  <c:v>2.8397399999999999</c:v>
                </c:pt>
                <c:pt idx="241">
                  <c:v>2.8525700000000001</c:v>
                </c:pt>
                <c:pt idx="242">
                  <c:v>2.8653900000000001</c:v>
                </c:pt>
                <c:pt idx="243">
                  <c:v>2.8782199999999998</c:v>
                </c:pt>
                <c:pt idx="244">
                  <c:v>2.8910499999999999</c:v>
                </c:pt>
                <c:pt idx="245">
                  <c:v>2.90388</c:v>
                </c:pt>
                <c:pt idx="246">
                  <c:v>2.9167049999999999</c:v>
                </c:pt>
                <c:pt idx="247">
                  <c:v>2.9295330000000002</c:v>
                </c:pt>
                <c:pt idx="248">
                  <c:v>2.942361</c:v>
                </c:pt>
                <c:pt idx="249">
                  <c:v>2.9551880000000001</c:v>
                </c:pt>
                <c:pt idx="250">
                  <c:v>2.968016</c:v>
                </c:pt>
                <c:pt idx="251">
                  <c:v>2.9808439999999998</c:v>
                </c:pt>
                <c:pt idx="252">
                  <c:v>2.9936720000000001</c:v>
                </c:pt>
                <c:pt idx="253">
                  <c:v>3.0065</c:v>
                </c:pt>
                <c:pt idx="254">
                  <c:v>3.0193279999999998</c:v>
                </c:pt>
                <c:pt idx="255">
                  <c:v>3.0321560000000001</c:v>
                </c:pt>
                <c:pt idx="256">
                  <c:v>3.0449839999999999</c:v>
                </c:pt>
                <c:pt idx="257">
                  <c:v>3.0578119999999998</c:v>
                </c:pt>
                <c:pt idx="258">
                  <c:v>3.0706389999999999</c:v>
                </c:pt>
                <c:pt idx="259">
                  <c:v>3.0834669999999997</c:v>
                </c:pt>
                <c:pt idx="260">
                  <c:v>3.096295</c:v>
                </c:pt>
                <c:pt idx="261">
                  <c:v>3.1091199999999999</c:v>
                </c:pt>
                <c:pt idx="262">
                  <c:v>3.12195</c:v>
                </c:pt>
                <c:pt idx="263">
                  <c:v>3.1347800000000001</c:v>
                </c:pt>
                <c:pt idx="264">
                  <c:v>3.1476099999999998</c:v>
                </c:pt>
                <c:pt idx="265">
                  <c:v>3.1604299999999999</c:v>
                </c:pt>
                <c:pt idx="266">
                  <c:v>3.17326</c:v>
                </c:pt>
                <c:pt idx="267">
                  <c:v>3.1860900000000001</c:v>
                </c:pt>
                <c:pt idx="268">
                  <c:v>3.1989199999999998</c:v>
                </c:pt>
                <c:pt idx="269">
                  <c:v>3.2117499999999999</c:v>
                </c:pt>
                <c:pt idx="270">
                  <c:v>3.2245699999999999</c:v>
                </c:pt>
                <c:pt idx="271">
                  <c:v>3.2374000000000001</c:v>
                </c:pt>
                <c:pt idx="272">
                  <c:v>3.2502300000000002</c:v>
                </c:pt>
                <c:pt idx="273">
                  <c:v>3.2630599999999998</c:v>
                </c:pt>
                <c:pt idx="274">
                  <c:v>3.27589</c:v>
                </c:pt>
                <c:pt idx="275">
                  <c:v>3.28871</c:v>
                </c:pt>
                <c:pt idx="276">
                  <c:v>3.3015400000000001</c:v>
                </c:pt>
                <c:pt idx="277">
                  <c:v>3.3143699999999998</c:v>
                </c:pt>
                <c:pt idx="278">
                  <c:v>3.3271999999999999</c:v>
                </c:pt>
                <c:pt idx="279">
                  <c:v>3.34002</c:v>
                </c:pt>
                <c:pt idx="280">
                  <c:v>3.3528500000000001</c:v>
                </c:pt>
                <c:pt idx="281">
                  <c:v>3.3656799999999998</c:v>
                </c:pt>
                <c:pt idx="282">
                  <c:v>3.3785099999999999</c:v>
                </c:pt>
                <c:pt idx="283">
                  <c:v>3.39134</c:v>
                </c:pt>
                <c:pt idx="284">
                  <c:v>3.4041600000000001</c:v>
                </c:pt>
                <c:pt idx="285">
                  <c:v>3.4169900000000002</c:v>
                </c:pt>
                <c:pt idx="286">
                  <c:v>3.4298199999999999</c:v>
                </c:pt>
                <c:pt idx="287">
                  <c:v>3.44265</c:v>
                </c:pt>
                <c:pt idx="288">
                  <c:v>3.4554800000000001</c:v>
                </c:pt>
                <c:pt idx="289">
                  <c:v>3.4683000000000002</c:v>
                </c:pt>
                <c:pt idx="290">
                  <c:v>3.4811299999999998</c:v>
                </c:pt>
                <c:pt idx="291">
                  <c:v>3.49396</c:v>
                </c:pt>
                <c:pt idx="292">
                  <c:v>3.5067900000000001</c:v>
                </c:pt>
                <c:pt idx="293">
                  <c:v>3.5196199999999997</c:v>
                </c:pt>
                <c:pt idx="294">
                  <c:v>3.5324400000000002</c:v>
                </c:pt>
                <c:pt idx="295">
                  <c:v>3.5452699999999999</c:v>
                </c:pt>
                <c:pt idx="296">
                  <c:v>3.5581</c:v>
                </c:pt>
                <c:pt idx="297">
                  <c:v>3.5709299999999997</c:v>
                </c:pt>
                <c:pt idx="298">
                  <c:v>3.5837500000000002</c:v>
                </c:pt>
                <c:pt idx="299">
                  <c:v>3.5965799999999999</c:v>
                </c:pt>
                <c:pt idx="300">
                  <c:v>3.60941</c:v>
                </c:pt>
                <c:pt idx="301">
                  <c:v>3.6222399999999997</c:v>
                </c:pt>
                <c:pt idx="302">
                  <c:v>3.6350699999999998</c:v>
                </c:pt>
                <c:pt idx="303">
                  <c:v>3.6478899999999999</c:v>
                </c:pt>
                <c:pt idx="304">
                  <c:v>3.66072</c:v>
                </c:pt>
                <c:pt idx="305">
                  <c:v>3.6735499999999996</c:v>
                </c:pt>
                <c:pt idx="306">
                  <c:v>3.6863799999999998</c:v>
                </c:pt>
                <c:pt idx="307">
                  <c:v>3.6992099999999999</c:v>
                </c:pt>
                <c:pt idx="308">
                  <c:v>3.7120299999999999</c:v>
                </c:pt>
                <c:pt idx="309">
                  <c:v>3.7248600000000001</c:v>
                </c:pt>
                <c:pt idx="310">
                  <c:v>3.7376899999999997</c:v>
                </c:pt>
                <c:pt idx="311">
                  <c:v>3.7505199999999999</c:v>
                </c:pt>
                <c:pt idx="312">
                  <c:v>3.7633399999999999</c:v>
                </c:pt>
                <c:pt idx="313">
                  <c:v>3.77617</c:v>
                </c:pt>
                <c:pt idx="314">
                  <c:v>3.7889999999999997</c:v>
                </c:pt>
                <c:pt idx="315">
                  <c:v>3.8018299999999998</c:v>
                </c:pt>
                <c:pt idx="316">
                  <c:v>3.8146599999999999</c:v>
                </c:pt>
                <c:pt idx="317">
                  <c:v>3.82748</c:v>
                </c:pt>
                <c:pt idx="318">
                  <c:v>3.8403099999999997</c:v>
                </c:pt>
                <c:pt idx="319">
                  <c:v>3.8531399999999998</c:v>
                </c:pt>
                <c:pt idx="320">
                  <c:v>3.8659699999999999</c:v>
                </c:pt>
                <c:pt idx="321">
                  <c:v>3.8788</c:v>
                </c:pt>
                <c:pt idx="322">
                  <c:v>3.8916200000000001</c:v>
                </c:pt>
                <c:pt idx="323">
                  <c:v>3.9044499999999998</c:v>
                </c:pt>
                <c:pt idx="324">
                  <c:v>3.9172799999999999</c:v>
                </c:pt>
                <c:pt idx="325">
                  <c:v>3.93011</c:v>
                </c:pt>
                <c:pt idx="326">
                  <c:v>3.9429400000000001</c:v>
                </c:pt>
                <c:pt idx="327">
                  <c:v>3.9557599999999997</c:v>
                </c:pt>
                <c:pt idx="328">
                  <c:v>3.9685899999999998</c:v>
                </c:pt>
                <c:pt idx="329">
                  <c:v>3.98142</c:v>
                </c:pt>
                <c:pt idx="330">
                  <c:v>3.9942500000000001</c:v>
                </c:pt>
                <c:pt idx="331">
                  <c:v>4.0070999999999994</c:v>
                </c:pt>
                <c:pt idx="332">
                  <c:v>4.0198999999999998</c:v>
                </c:pt>
                <c:pt idx="333">
                  <c:v>4.0327000000000002</c:v>
                </c:pt>
                <c:pt idx="334">
                  <c:v>4.0456000000000003</c:v>
                </c:pt>
                <c:pt idx="335">
                  <c:v>4.0583999999999998</c:v>
                </c:pt>
                <c:pt idx="336">
                  <c:v>4.0712000000000002</c:v>
                </c:pt>
                <c:pt idx="337">
                  <c:v>4.0839999999999996</c:v>
                </c:pt>
                <c:pt idx="338">
                  <c:v>4.0968999999999998</c:v>
                </c:pt>
                <c:pt idx="339">
                  <c:v>4.1097000000000001</c:v>
                </c:pt>
                <c:pt idx="340">
                  <c:v>4.1225000000000005</c:v>
                </c:pt>
                <c:pt idx="341">
                  <c:v>4.1353999999999997</c:v>
                </c:pt>
                <c:pt idx="342">
                  <c:v>4.1482000000000001</c:v>
                </c:pt>
                <c:pt idx="343">
                  <c:v>4.1609999999999996</c:v>
                </c:pt>
                <c:pt idx="344">
                  <c:v>4.1738</c:v>
                </c:pt>
                <c:pt idx="345">
                  <c:v>4.1867000000000001</c:v>
                </c:pt>
                <c:pt idx="346">
                  <c:v>4.1995000000000005</c:v>
                </c:pt>
                <c:pt idx="347">
                  <c:v>4.2122999999999999</c:v>
                </c:pt>
                <c:pt idx="348">
                  <c:v>4.2250999999999994</c:v>
                </c:pt>
                <c:pt idx="349">
                  <c:v>4.2379999999999995</c:v>
                </c:pt>
                <c:pt idx="350">
                  <c:v>4.2507999999999999</c:v>
                </c:pt>
                <c:pt idx="351">
                  <c:v>4.2636000000000003</c:v>
                </c:pt>
                <c:pt idx="352">
                  <c:v>4.2765000000000004</c:v>
                </c:pt>
                <c:pt idx="353">
                  <c:v>4.2892999999999999</c:v>
                </c:pt>
                <c:pt idx="354">
                  <c:v>4.3020999999999994</c:v>
                </c:pt>
                <c:pt idx="355">
                  <c:v>4.3148999999999997</c:v>
                </c:pt>
                <c:pt idx="356">
                  <c:v>4.3277999999999999</c:v>
                </c:pt>
                <c:pt idx="357">
                  <c:v>4.3406000000000002</c:v>
                </c:pt>
                <c:pt idx="358">
                  <c:v>4.3533999999999997</c:v>
                </c:pt>
                <c:pt idx="359">
                  <c:v>4.3662999999999998</c:v>
                </c:pt>
                <c:pt idx="360">
                  <c:v>4.3790999999999993</c:v>
                </c:pt>
                <c:pt idx="361">
                  <c:v>4.3918999999999997</c:v>
                </c:pt>
                <c:pt idx="362">
                  <c:v>4.4047000000000001</c:v>
                </c:pt>
                <c:pt idx="363">
                  <c:v>4.4176000000000002</c:v>
                </c:pt>
                <c:pt idx="364">
                  <c:v>4.4304000000000006</c:v>
                </c:pt>
                <c:pt idx="365">
                  <c:v>4.4432</c:v>
                </c:pt>
                <c:pt idx="366">
                  <c:v>4.4561000000000002</c:v>
                </c:pt>
                <c:pt idx="367">
                  <c:v>4.4688999999999997</c:v>
                </c:pt>
                <c:pt idx="368">
                  <c:v>4.4817</c:v>
                </c:pt>
                <c:pt idx="369">
                  <c:v>4.4945000000000004</c:v>
                </c:pt>
                <c:pt idx="370">
                  <c:v>4.5074000000000005</c:v>
                </c:pt>
                <c:pt idx="371">
                  <c:v>4.5202</c:v>
                </c:pt>
                <c:pt idx="372">
                  <c:v>4.5329999999999995</c:v>
                </c:pt>
                <c:pt idx="373">
                  <c:v>4.5457999999999998</c:v>
                </c:pt>
                <c:pt idx="374">
                  <c:v>4.5587</c:v>
                </c:pt>
                <c:pt idx="375">
                  <c:v>4.5715000000000003</c:v>
                </c:pt>
                <c:pt idx="376">
                  <c:v>4.5842999999999998</c:v>
                </c:pt>
                <c:pt idx="377">
                  <c:v>4.5972</c:v>
                </c:pt>
                <c:pt idx="378">
                  <c:v>4.6099999999999994</c:v>
                </c:pt>
                <c:pt idx="379">
                  <c:v>4.6227999999999998</c:v>
                </c:pt>
                <c:pt idx="380">
                  <c:v>4.6356000000000002</c:v>
                </c:pt>
                <c:pt idx="381">
                  <c:v>4.6485000000000003</c:v>
                </c:pt>
                <c:pt idx="382">
                  <c:v>4.6612999999999998</c:v>
                </c:pt>
                <c:pt idx="383">
                  <c:v>4.6741000000000001</c:v>
                </c:pt>
                <c:pt idx="384">
                  <c:v>4.6870000000000003</c:v>
                </c:pt>
                <c:pt idx="385">
                  <c:v>4.6997999999999998</c:v>
                </c:pt>
                <c:pt idx="386">
                  <c:v>4.7126000000000001</c:v>
                </c:pt>
                <c:pt idx="387">
                  <c:v>4.7254000000000005</c:v>
                </c:pt>
                <c:pt idx="388">
                  <c:v>4.7382999999999997</c:v>
                </c:pt>
                <c:pt idx="389">
                  <c:v>4.7511000000000001</c:v>
                </c:pt>
                <c:pt idx="390">
                  <c:v>4.7638999999999996</c:v>
                </c:pt>
                <c:pt idx="391">
                  <c:v>4.7766999999999999</c:v>
                </c:pt>
                <c:pt idx="392">
                  <c:v>4.7896000000000001</c:v>
                </c:pt>
                <c:pt idx="393">
                  <c:v>4.8024000000000004</c:v>
                </c:pt>
                <c:pt idx="394">
                  <c:v>4.8151999999999999</c:v>
                </c:pt>
                <c:pt idx="395">
                  <c:v>4.8281000000000001</c:v>
                </c:pt>
                <c:pt idx="396">
                  <c:v>4.8408999999999995</c:v>
                </c:pt>
                <c:pt idx="397">
                  <c:v>4.8536999999999999</c:v>
                </c:pt>
                <c:pt idx="398">
                  <c:v>4.8665000000000003</c:v>
                </c:pt>
                <c:pt idx="399">
                  <c:v>4.8794000000000004</c:v>
                </c:pt>
                <c:pt idx="400">
                  <c:v>4.8921999999999999</c:v>
                </c:pt>
                <c:pt idx="401">
                  <c:v>4.9050000000000002</c:v>
                </c:pt>
                <c:pt idx="402">
                  <c:v>4.9178999999999995</c:v>
                </c:pt>
                <c:pt idx="403">
                  <c:v>4.9306999999999999</c:v>
                </c:pt>
                <c:pt idx="404">
                  <c:v>4.9435000000000002</c:v>
                </c:pt>
                <c:pt idx="405">
                  <c:v>4.9562999999999997</c:v>
                </c:pt>
                <c:pt idx="406">
                  <c:v>4.9691999999999998</c:v>
                </c:pt>
                <c:pt idx="407">
                  <c:v>4.9820000000000002</c:v>
                </c:pt>
                <c:pt idx="408">
                  <c:v>4.9947999999999997</c:v>
                </c:pt>
                <c:pt idx="409">
                  <c:v>5.0076000000000001</c:v>
                </c:pt>
                <c:pt idx="410">
                  <c:v>5.0205000000000002</c:v>
                </c:pt>
                <c:pt idx="411">
                  <c:v>5.0333000000000006</c:v>
                </c:pt>
                <c:pt idx="412">
                  <c:v>5.0461</c:v>
                </c:pt>
                <c:pt idx="413">
                  <c:v>5.0590000000000002</c:v>
                </c:pt>
                <c:pt idx="414">
                  <c:v>5.0717999999999996</c:v>
                </c:pt>
                <c:pt idx="415">
                  <c:v>5.0846</c:v>
                </c:pt>
                <c:pt idx="416">
                  <c:v>5.0974000000000004</c:v>
                </c:pt>
                <c:pt idx="417">
                  <c:v>5.1103000000000005</c:v>
                </c:pt>
                <c:pt idx="418">
                  <c:v>5.1231</c:v>
                </c:pt>
                <c:pt idx="419">
                  <c:v>5.1358999999999995</c:v>
                </c:pt>
                <c:pt idx="420">
                  <c:v>5.1487999999999996</c:v>
                </c:pt>
                <c:pt idx="421">
                  <c:v>5.1616</c:v>
                </c:pt>
                <c:pt idx="422">
                  <c:v>5.1744000000000003</c:v>
                </c:pt>
                <c:pt idx="423">
                  <c:v>5.1871999999999998</c:v>
                </c:pt>
                <c:pt idx="424">
                  <c:v>5.2000999999999999</c:v>
                </c:pt>
                <c:pt idx="425">
                  <c:v>5.2128999999999994</c:v>
                </c:pt>
                <c:pt idx="426">
                  <c:v>5.2256999999999998</c:v>
                </c:pt>
                <c:pt idx="427">
                  <c:v>5.2385999999999999</c:v>
                </c:pt>
                <c:pt idx="428">
                  <c:v>5.2514000000000003</c:v>
                </c:pt>
                <c:pt idx="429">
                  <c:v>5.2641999999999998</c:v>
                </c:pt>
                <c:pt idx="430">
                  <c:v>5.2770000000000001</c:v>
                </c:pt>
                <c:pt idx="431">
                  <c:v>5.2898999999999994</c:v>
                </c:pt>
                <c:pt idx="432">
                  <c:v>5.3026999999999997</c:v>
                </c:pt>
                <c:pt idx="433">
                  <c:v>5.3155000000000001</c:v>
                </c:pt>
                <c:pt idx="434">
                  <c:v>5.3283000000000005</c:v>
                </c:pt>
                <c:pt idx="435">
                  <c:v>5.3411999999999997</c:v>
                </c:pt>
                <c:pt idx="436">
                  <c:v>5.3540000000000001</c:v>
                </c:pt>
                <c:pt idx="437">
                  <c:v>5.3667999999999996</c:v>
                </c:pt>
                <c:pt idx="438">
                  <c:v>5.3796999999999997</c:v>
                </c:pt>
                <c:pt idx="439">
                  <c:v>5.3925000000000001</c:v>
                </c:pt>
                <c:pt idx="440">
                  <c:v>5.4053000000000004</c:v>
                </c:pt>
                <c:pt idx="441">
                  <c:v>5.4180999999999999</c:v>
                </c:pt>
                <c:pt idx="442">
                  <c:v>5.431</c:v>
                </c:pt>
                <c:pt idx="443">
                  <c:v>5.4437999999999995</c:v>
                </c:pt>
                <c:pt idx="444">
                  <c:v>5.4565999999999999</c:v>
                </c:pt>
                <c:pt idx="445">
                  <c:v>5.4695</c:v>
                </c:pt>
                <c:pt idx="446">
                  <c:v>5.4823000000000004</c:v>
                </c:pt>
                <c:pt idx="447">
                  <c:v>5.4950999999999999</c:v>
                </c:pt>
                <c:pt idx="448">
                  <c:v>5.5079000000000002</c:v>
                </c:pt>
                <c:pt idx="449">
                  <c:v>5.5207999999999995</c:v>
                </c:pt>
                <c:pt idx="450">
                  <c:v>5.5335999999999999</c:v>
                </c:pt>
                <c:pt idx="451">
                  <c:v>5.5464000000000002</c:v>
                </c:pt>
                <c:pt idx="452">
                  <c:v>5.5591999999999997</c:v>
                </c:pt>
                <c:pt idx="453">
                  <c:v>5.5720999999999998</c:v>
                </c:pt>
                <c:pt idx="454">
                  <c:v>5.5849000000000002</c:v>
                </c:pt>
                <c:pt idx="455">
                  <c:v>5.5976999999999997</c:v>
                </c:pt>
                <c:pt idx="456">
                  <c:v>5.6105999999999998</c:v>
                </c:pt>
                <c:pt idx="457">
                  <c:v>5.6234000000000002</c:v>
                </c:pt>
                <c:pt idx="458">
                  <c:v>5.6361999999999997</c:v>
                </c:pt>
                <c:pt idx="459">
                  <c:v>5.649</c:v>
                </c:pt>
                <c:pt idx="460">
                  <c:v>5.6619000000000002</c:v>
                </c:pt>
                <c:pt idx="461">
                  <c:v>5.6746999999999996</c:v>
                </c:pt>
                <c:pt idx="462">
                  <c:v>5.6875</c:v>
                </c:pt>
                <c:pt idx="463">
                  <c:v>5.7004000000000001</c:v>
                </c:pt>
                <c:pt idx="464">
                  <c:v>5.7131999999999996</c:v>
                </c:pt>
                <c:pt idx="465">
                  <c:v>5.726</c:v>
                </c:pt>
                <c:pt idx="466">
                  <c:v>5.7388000000000003</c:v>
                </c:pt>
                <c:pt idx="467">
                  <c:v>5.7516999999999996</c:v>
                </c:pt>
                <c:pt idx="468">
                  <c:v>5.7645</c:v>
                </c:pt>
                <c:pt idx="469">
                  <c:v>5.7773000000000003</c:v>
                </c:pt>
                <c:pt idx="470">
                  <c:v>5.7900999999999998</c:v>
                </c:pt>
                <c:pt idx="471">
                  <c:v>5.8029999999999999</c:v>
                </c:pt>
                <c:pt idx="472">
                  <c:v>5.8158000000000003</c:v>
                </c:pt>
                <c:pt idx="473">
                  <c:v>5.8285999999999998</c:v>
                </c:pt>
                <c:pt idx="474">
                  <c:v>5.8414999999999999</c:v>
                </c:pt>
                <c:pt idx="475">
                  <c:v>5.8543000000000003</c:v>
                </c:pt>
                <c:pt idx="476">
                  <c:v>5.8670999999999998</c:v>
                </c:pt>
                <c:pt idx="477">
                  <c:v>5.8799000000000001</c:v>
                </c:pt>
                <c:pt idx="478">
                  <c:v>5.8928000000000003</c:v>
                </c:pt>
                <c:pt idx="479">
                  <c:v>5.9055999999999997</c:v>
                </c:pt>
                <c:pt idx="480">
                  <c:v>5.9184000000000001</c:v>
                </c:pt>
                <c:pt idx="481">
                  <c:v>5.9313000000000002</c:v>
                </c:pt>
                <c:pt idx="482">
                  <c:v>5.9440999999999997</c:v>
                </c:pt>
                <c:pt idx="483">
                  <c:v>5.9569000000000001</c:v>
                </c:pt>
                <c:pt idx="484">
                  <c:v>5.9696999999999996</c:v>
                </c:pt>
                <c:pt idx="485">
                  <c:v>5.9825999999999997</c:v>
                </c:pt>
                <c:pt idx="486">
                  <c:v>5.9954000000000001</c:v>
                </c:pt>
                <c:pt idx="487">
                  <c:v>6.0082000000000004</c:v>
                </c:pt>
                <c:pt idx="488">
                  <c:v>6.0210999999999997</c:v>
                </c:pt>
                <c:pt idx="489">
                  <c:v>6.0339</c:v>
                </c:pt>
                <c:pt idx="490">
                  <c:v>6.0466999999999995</c:v>
                </c:pt>
                <c:pt idx="491">
                  <c:v>6.0594999999999999</c:v>
                </c:pt>
                <c:pt idx="492">
                  <c:v>6.0724</c:v>
                </c:pt>
                <c:pt idx="493">
                  <c:v>6.0852000000000004</c:v>
                </c:pt>
                <c:pt idx="494">
                  <c:v>6.0979999999999999</c:v>
                </c:pt>
                <c:pt idx="495">
                  <c:v>6.1108000000000002</c:v>
                </c:pt>
                <c:pt idx="496">
                  <c:v>6.1236999999999995</c:v>
                </c:pt>
                <c:pt idx="497">
                  <c:v>6.1364999999999998</c:v>
                </c:pt>
                <c:pt idx="498">
                  <c:v>6.1493000000000002</c:v>
                </c:pt>
                <c:pt idx="499">
                  <c:v>6.1622000000000003</c:v>
                </c:pt>
                <c:pt idx="500">
                  <c:v>6.1749999999999998</c:v>
                </c:pt>
                <c:pt idx="501">
                  <c:v>6.1878000000000002</c:v>
                </c:pt>
                <c:pt idx="502">
                  <c:v>6.2005999999999997</c:v>
                </c:pt>
                <c:pt idx="503">
                  <c:v>6.2134999999999998</c:v>
                </c:pt>
                <c:pt idx="504">
                  <c:v>6.2263000000000002</c:v>
                </c:pt>
                <c:pt idx="505">
                  <c:v>6.2390999999999996</c:v>
                </c:pt>
                <c:pt idx="506">
                  <c:v>6.2519999999999998</c:v>
                </c:pt>
              </c:numCache>
            </c:numRef>
          </c:xVal>
          <c:yVal>
            <c:numRef>
              <c:f>'04c'!$H$7:$H$513</c:f>
              <c:numCache>
                <c:formatCode>0.00E+00</c:formatCode>
                <c:ptCount val="507"/>
                <c:pt idx="0">
                  <c:v>0.31591999999999998</c:v>
                </c:pt>
                <c:pt idx="1">
                  <c:v>0.31818000000000002</c:v>
                </c:pt>
                <c:pt idx="2">
                  <c:v>0.32666000000000001</c:v>
                </c:pt>
                <c:pt idx="3">
                  <c:v>0.33925</c:v>
                </c:pt>
                <c:pt idx="4">
                  <c:v>0.35499000000000003</c:v>
                </c:pt>
                <c:pt idx="5">
                  <c:v>0.37472</c:v>
                </c:pt>
                <c:pt idx="6">
                  <c:v>0.39523999999999998</c:v>
                </c:pt>
                <c:pt idx="7">
                  <c:v>0.41309000000000001</c:v>
                </c:pt>
                <c:pt idx="8">
                  <c:v>0.42709000000000003</c:v>
                </c:pt>
                <c:pt idx="9">
                  <c:v>0.43641000000000002</c:v>
                </c:pt>
                <c:pt idx="10">
                  <c:v>0.44047999999999998</c:v>
                </c:pt>
                <c:pt idx="11">
                  <c:v>0.43908999999999998</c:v>
                </c:pt>
                <c:pt idx="12">
                  <c:v>0.42709000000000003</c:v>
                </c:pt>
                <c:pt idx="13">
                  <c:v>0.38728000000000001</c:v>
                </c:pt>
                <c:pt idx="14">
                  <c:v>0.34166999999999997</c:v>
                </c:pt>
                <c:pt idx="15">
                  <c:v>0.30196000000000001</c:v>
                </c:pt>
                <c:pt idx="16">
                  <c:v>0.26782</c:v>
                </c:pt>
                <c:pt idx="17">
                  <c:v>0.2387</c:v>
                </c:pt>
                <c:pt idx="18">
                  <c:v>0.21310999999999999</c:v>
                </c:pt>
                <c:pt idx="19">
                  <c:v>0.18923999999999999</c:v>
                </c:pt>
                <c:pt idx="20">
                  <c:v>0.16661999999999999</c:v>
                </c:pt>
                <c:pt idx="21">
                  <c:v>0.14527999999999999</c:v>
                </c:pt>
                <c:pt idx="22">
                  <c:v>0.12531999999999999</c:v>
                </c:pt>
                <c:pt idx="23">
                  <c:v>0.10680000000000001</c:v>
                </c:pt>
                <c:pt idx="24">
                  <c:v>8.9784000000000003E-2</c:v>
                </c:pt>
                <c:pt idx="25">
                  <c:v>7.4312000000000003E-2</c:v>
                </c:pt>
                <c:pt idx="26">
                  <c:v>6.0417999999999999E-2</c:v>
                </c:pt>
                <c:pt idx="27">
                  <c:v>4.8124E-2</c:v>
                </c:pt>
                <c:pt idx="28">
                  <c:v>3.7420000000000002E-2</c:v>
                </c:pt>
                <c:pt idx="29">
                  <c:v>2.8258999999999999E-2</c:v>
                </c:pt>
                <c:pt idx="30">
                  <c:v>2.0670000000000001E-2</c:v>
                </c:pt>
                <c:pt idx="31">
                  <c:v>1.4811E-2</c:v>
                </c:pt>
                <c:pt idx="32">
                  <c:v>1.0619999999999999E-2</c:v>
                </c:pt>
                <c:pt idx="33">
                  <c:v>7.7813999999999999E-3</c:v>
                </c:pt>
                <c:pt idx="34">
                  <c:v>6.0578999999999997E-3</c:v>
                </c:pt>
                <c:pt idx="35">
                  <c:v>5.1806999999999999E-3</c:v>
                </c:pt>
                <c:pt idx="36">
                  <c:v>4.6373999999999999E-3</c:v>
                </c:pt>
                <c:pt idx="37">
                  <c:v>4.2741000000000003E-3</c:v>
                </c:pt>
                <c:pt idx="38">
                  <c:v>4.3068000000000004E-3</c:v>
                </c:pt>
                <c:pt idx="39">
                  <c:v>4.7191999999999998E-3</c:v>
                </c:pt>
                <c:pt idx="40">
                  <c:v>5.0410000000000003E-3</c:v>
                </c:pt>
                <c:pt idx="41">
                  <c:v>5.2392999999999997E-3</c:v>
                </c:pt>
                <c:pt idx="42">
                  <c:v>5.4367E-3</c:v>
                </c:pt>
                <c:pt idx="43">
                  <c:v>5.4066000000000001E-3</c:v>
                </c:pt>
                <c:pt idx="44">
                  <c:v>5.3784999999999996E-3</c:v>
                </c:pt>
                <c:pt idx="45">
                  <c:v>5.5418999999999998E-3</c:v>
                </c:pt>
                <c:pt idx="46">
                  <c:v>5.6860000000000001E-3</c:v>
                </c:pt>
                <c:pt idx="47">
                  <c:v>5.6759999999999996E-3</c:v>
                </c:pt>
                <c:pt idx="48">
                  <c:v>5.6740999999999996E-3</c:v>
                </c:pt>
                <c:pt idx="49">
                  <c:v>5.7275E-3</c:v>
                </c:pt>
                <c:pt idx="50">
                  <c:v>5.7683999999999999E-3</c:v>
                </c:pt>
                <c:pt idx="51">
                  <c:v>5.7859000000000001E-3</c:v>
                </c:pt>
                <c:pt idx="52">
                  <c:v>5.8047999999999997E-3</c:v>
                </c:pt>
                <c:pt idx="53">
                  <c:v>5.8285999999999998E-3</c:v>
                </c:pt>
                <c:pt idx="54">
                  <c:v>5.8500000000000002E-3</c:v>
                </c:pt>
                <c:pt idx="55">
                  <c:v>5.8688999999999998E-3</c:v>
                </c:pt>
                <c:pt idx="56">
                  <c:v>5.8869999999999999E-3</c:v>
                </c:pt>
                <c:pt idx="57">
                  <c:v>5.9067E-3</c:v>
                </c:pt>
                <c:pt idx="58">
                  <c:v>5.9255999999999996E-3</c:v>
                </c:pt>
                <c:pt idx="59">
                  <c:v>5.9426000000000001E-3</c:v>
                </c:pt>
                <c:pt idx="60">
                  <c:v>5.9607000000000002E-3</c:v>
                </c:pt>
                <c:pt idx="61">
                  <c:v>5.9784E-3</c:v>
                </c:pt>
                <c:pt idx="62">
                  <c:v>5.9947999999999998E-3</c:v>
                </c:pt>
                <c:pt idx="63">
                  <c:v>6.0115000000000004E-3</c:v>
                </c:pt>
                <c:pt idx="64">
                  <c:v>6.0288E-3</c:v>
                </c:pt>
                <c:pt idx="65">
                  <c:v>6.045E-3</c:v>
                </c:pt>
                <c:pt idx="66">
                  <c:v>6.0609000000000001E-3</c:v>
                </c:pt>
                <c:pt idx="67">
                  <c:v>6.0772999999999999E-3</c:v>
                </c:pt>
                <c:pt idx="68">
                  <c:v>6.0923000000000001E-3</c:v>
                </c:pt>
                <c:pt idx="69">
                  <c:v>6.1073999999999998E-3</c:v>
                </c:pt>
                <c:pt idx="70">
                  <c:v>6.1213999999999999E-3</c:v>
                </c:pt>
                <c:pt idx="71">
                  <c:v>6.1354000000000001E-3</c:v>
                </c:pt>
                <c:pt idx="72">
                  <c:v>6.1482999999999998E-3</c:v>
                </c:pt>
                <c:pt idx="73">
                  <c:v>6.1612000000000004E-3</c:v>
                </c:pt>
                <c:pt idx="74">
                  <c:v>6.1726000000000003E-3</c:v>
                </c:pt>
                <c:pt idx="75">
                  <c:v>6.1841999999999999E-3</c:v>
                </c:pt>
                <c:pt idx="76">
                  <c:v>6.1954000000000002E-3</c:v>
                </c:pt>
                <c:pt idx="77">
                  <c:v>6.2053999999999998E-3</c:v>
                </c:pt>
                <c:pt idx="78">
                  <c:v>6.2154000000000003E-3</c:v>
                </c:pt>
                <c:pt idx="79">
                  <c:v>6.2249999999999996E-3</c:v>
                </c:pt>
                <c:pt idx="80">
                  <c:v>6.2338000000000003E-3</c:v>
                </c:pt>
                <c:pt idx="81">
                  <c:v>6.2421000000000004E-3</c:v>
                </c:pt>
                <c:pt idx="82">
                  <c:v>6.2510999999999999E-3</c:v>
                </c:pt>
                <c:pt idx="83">
                  <c:v>6.2585000000000002E-3</c:v>
                </c:pt>
                <c:pt idx="84">
                  <c:v>6.2651E-3</c:v>
                </c:pt>
                <c:pt idx="85">
                  <c:v>6.2716999999999998E-3</c:v>
                </c:pt>
                <c:pt idx="86">
                  <c:v>6.2788999999999996E-3</c:v>
                </c:pt>
                <c:pt idx="87">
                  <c:v>6.2852999999999997E-3</c:v>
                </c:pt>
                <c:pt idx="88">
                  <c:v>6.2918999999999996E-3</c:v>
                </c:pt>
                <c:pt idx="89">
                  <c:v>6.2994000000000001E-3</c:v>
                </c:pt>
                <c:pt idx="90">
                  <c:v>6.3052999999999998E-3</c:v>
                </c:pt>
                <c:pt idx="91">
                  <c:v>6.3103999999999999E-3</c:v>
                </c:pt>
                <c:pt idx="92">
                  <c:v>6.3160000000000004E-3</c:v>
                </c:pt>
                <c:pt idx="93">
                  <c:v>6.3226999999999997E-3</c:v>
                </c:pt>
                <c:pt idx="94">
                  <c:v>6.3280000000000003E-3</c:v>
                </c:pt>
                <c:pt idx="95">
                  <c:v>6.3337999999999997E-3</c:v>
                </c:pt>
                <c:pt idx="96">
                  <c:v>6.3400000000000001E-3</c:v>
                </c:pt>
                <c:pt idx="97">
                  <c:v>6.3464999999999997E-3</c:v>
                </c:pt>
                <c:pt idx="98">
                  <c:v>6.352E-3</c:v>
                </c:pt>
                <c:pt idx="99">
                  <c:v>6.3569999999999998E-3</c:v>
                </c:pt>
                <c:pt idx="100">
                  <c:v>6.3622000000000001E-3</c:v>
                </c:pt>
                <c:pt idx="101">
                  <c:v>6.3666E-3</c:v>
                </c:pt>
                <c:pt idx="102">
                  <c:v>6.3718999999999998E-3</c:v>
                </c:pt>
                <c:pt idx="103">
                  <c:v>6.3778000000000003E-3</c:v>
                </c:pt>
                <c:pt idx="104">
                  <c:v>6.3838999999999996E-3</c:v>
                </c:pt>
                <c:pt idx="105">
                  <c:v>6.3893999999999999E-3</c:v>
                </c:pt>
                <c:pt idx="106">
                  <c:v>6.3933000000000002E-3</c:v>
                </c:pt>
                <c:pt idx="107">
                  <c:v>6.3977000000000001E-3</c:v>
                </c:pt>
                <c:pt idx="108">
                  <c:v>6.4026999999999999E-3</c:v>
                </c:pt>
                <c:pt idx="109">
                  <c:v>6.4082999999999996E-3</c:v>
                </c:pt>
                <c:pt idx="110">
                  <c:v>6.4134999999999999E-3</c:v>
                </c:pt>
                <c:pt idx="111">
                  <c:v>6.4183E-3</c:v>
                </c:pt>
                <c:pt idx="112">
                  <c:v>6.4228000000000002E-3</c:v>
                </c:pt>
                <c:pt idx="113">
                  <c:v>6.4273000000000004E-3</c:v>
                </c:pt>
                <c:pt idx="114">
                  <c:v>6.4320999999999996E-3</c:v>
                </c:pt>
                <c:pt idx="115">
                  <c:v>6.4367000000000001E-3</c:v>
                </c:pt>
                <c:pt idx="116">
                  <c:v>6.4408E-3</c:v>
                </c:pt>
                <c:pt idx="117">
                  <c:v>6.4447000000000003E-3</c:v>
                </c:pt>
                <c:pt idx="118">
                  <c:v>6.4488999999999996E-3</c:v>
                </c:pt>
                <c:pt idx="119">
                  <c:v>6.4532000000000001E-3</c:v>
                </c:pt>
                <c:pt idx="120">
                  <c:v>6.4580999999999996E-3</c:v>
                </c:pt>
                <c:pt idx="121">
                  <c:v>6.4619999999999999E-3</c:v>
                </c:pt>
                <c:pt idx="122">
                  <c:v>6.4665E-3</c:v>
                </c:pt>
                <c:pt idx="123">
                  <c:v>6.4701999999999997E-3</c:v>
                </c:pt>
                <c:pt idx="124">
                  <c:v>6.4742999999999997E-3</c:v>
                </c:pt>
                <c:pt idx="125">
                  <c:v>6.4783999999999996E-3</c:v>
                </c:pt>
                <c:pt idx="126">
                  <c:v>6.4824000000000001E-3</c:v>
                </c:pt>
                <c:pt idx="127">
                  <c:v>6.4859999999999996E-3</c:v>
                </c:pt>
                <c:pt idx="128">
                  <c:v>6.4897000000000002E-3</c:v>
                </c:pt>
                <c:pt idx="129">
                  <c:v>6.4929000000000002E-3</c:v>
                </c:pt>
                <c:pt idx="130">
                  <c:v>6.4971999999999999E-3</c:v>
                </c:pt>
                <c:pt idx="131">
                  <c:v>6.5008000000000002E-3</c:v>
                </c:pt>
                <c:pt idx="132">
                  <c:v>6.5047999999999998E-3</c:v>
                </c:pt>
                <c:pt idx="133">
                  <c:v>6.5088000000000003E-3</c:v>
                </c:pt>
                <c:pt idx="134">
                  <c:v>6.5116999999999996E-3</c:v>
                </c:pt>
                <c:pt idx="135">
                  <c:v>6.5154999999999996E-3</c:v>
                </c:pt>
                <c:pt idx="136">
                  <c:v>6.5179000000000001E-3</c:v>
                </c:pt>
                <c:pt idx="137">
                  <c:v>6.5218000000000003E-3</c:v>
                </c:pt>
                <c:pt idx="138">
                  <c:v>6.5249000000000001E-3</c:v>
                </c:pt>
                <c:pt idx="139">
                  <c:v>6.5285999999999999E-3</c:v>
                </c:pt>
                <c:pt idx="140">
                  <c:v>6.5319000000000002E-3</c:v>
                </c:pt>
                <c:pt idx="141">
                  <c:v>6.5354000000000002E-3</c:v>
                </c:pt>
                <c:pt idx="142">
                  <c:v>6.5383999999999998E-3</c:v>
                </c:pt>
                <c:pt idx="143">
                  <c:v>6.5418000000000004E-3</c:v>
                </c:pt>
                <c:pt idx="144">
                  <c:v>6.5445E-3</c:v>
                </c:pt>
                <c:pt idx="145">
                  <c:v>6.5478000000000003E-3</c:v>
                </c:pt>
                <c:pt idx="146">
                  <c:v>6.5507999999999999E-3</c:v>
                </c:pt>
                <c:pt idx="147">
                  <c:v>6.5537E-3</c:v>
                </c:pt>
                <c:pt idx="148">
                  <c:v>6.5567999999999998E-3</c:v>
                </c:pt>
                <c:pt idx="149">
                  <c:v>6.5595000000000002E-3</c:v>
                </c:pt>
                <c:pt idx="150">
                  <c:v>6.5621999999999998E-3</c:v>
                </c:pt>
                <c:pt idx="151">
                  <c:v>6.5650999999999999E-3</c:v>
                </c:pt>
                <c:pt idx="152">
                  <c:v>6.5675999999999998E-3</c:v>
                </c:pt>
                <c:pt idx="153">
                  <c:v>6.5706999999999996E-3</c:v>
                </c:pt>
                <c:pt idx="154">
                  <c:v>6.5732000000000004E-3</c:v>
                </c:pt>
                <c:pt idx="155">
                  <c:v>6.5761999999999999E-3</c:v>
                </c:pt>
                <c:pt idx="156">
                  <c:v>6.5782999999999996E-3</c:v>
                </c:pt>
                <c:pt idx="157">
                  <c:v>6.5811000000000003E-3</c:v>
                </c:pt>
                <c:pt idx="158">
                  <c:v>6.5834999999999999E-3</c:v>
                </c:pt>
                <c:pt idx="159">
                  <c:v>6.5855000000000002E-3</c:v>
                </c:pt>
                <c:pt idx="160">
                  <c:v>6.5889E-3</c:v>
                </c:pt>
                <c:pt idx="161">
                  <c:v>6.5906999999999997E-3</c:v>
                </c:pt>
                <c:pt idx="162">
                  <c:v>6.594E-3</c:v>
                </c:pt>
                <c:pt idx="163">
                  <c:v>6.5960000000000003E-3</c:v>
                </c:pt>
                <c:pt idx="164">
                  <c:v>6.5989999999999998E-3</c:v>
                </c:pt>
                <c:pt idx="165">
                  <c:v>6.6008000000000004E-3</c:v>
                </c:pt>
                <c:pt idx="166">
                  <c:v>6.6033999999999997E-3</c:v>
                </c:pt>
                <c:pt idx="167">
                  <c:v>6.6052000000000003E-3</c:v>
                </c:pt>
                <c:pt idx="168">
                  <c:v>6.6075999999999999E-3</c:v>
                </c:pt>
                <c:pt idx="169">
                  <c:v>6.6094999999999999E-3</c:v>
                </c:pt>
                <c:pt idx="170">
                  <c:v>6.6115000000000002E-3</c:v>
                </c:pt>
                <c:pt idx="171">
                  <c:v>6.6135999999999999E-3</c:v>
                </c:pt>
                <c:pt idx="172">
                  <c:v>6.6154999999999999E-3</c:v>
                </c:pt>
                <c:pt idx="173">
                  <c:v>6.6176000000000004E-3</c:v>
                </c:pt>
                <c:pt idx="174">
                  <c:v>6.6195999999999998E-3</c:v>
                </c:pt>
                <c:pt idx="175">
                  <c:v>6.6213000000000001E-3</c:v>
                </c:pt>
                <c:pt idx="176">
                  <c:v>6.6236000000000003E-3</c:v>
                </c:pt>
                <c:pt idx="177">
                  <c:v>6.6248000000000001E-3</c:v>
                </c:pt>
                <c:pt idx="178">
                  <c:v>6.6273E-3</c:v>
                </c:pt>
                <c:pt idx="179">
                  <c:v>6.6283999999999996E-3</c:v>
                </c:pt>
                <c:pt idx="180">
                  <c:v>6.6305000000000001E-3</c:v>
                </c:pt>
                <c:pt idx="181">
                  <c:v>6.6318999999999996E-3</c:v>
                </c:pt>
                <c:pt idx="182">
                  <c:v>6.6331999999999997E-3</c:v>
                </c:pt>
                <c:pt idx="183">
                  <c:v>6.6349E-3</c:v>
                </c:pt>
                <c:pt idx="184">
                  <c:v>6.6362000000000001E-3</c:v>
                </c:pt>
                <c:pt idx="185">
                  <c:v>6.6375999999999996E-3</c:v>
                </c:pt>
                <c:pt idx="186">
                  <c:v>6.6388999999999997E-3</c:v>
                </c:pt>
                <c:pt idx="187">
                  <c:v>6.6403E-3</c:v>
                </c:pt>
                <c:pt idx="188">
                  <c:v>6.6410000000000002E-3</c:v>
                </c:pt>
                <c:pt idx="189">
                  <c:v>6.6427999999999999E-3</c:v>
                </c:pt>
                <c:pt idx="190">
                  <c:v>6.6433000000000004E-3</c:v>
                </c:pt>
                <c:pt idx="191">
                  <c:v>6.6445999999999996E-3</c:v>
                </c:pt>
                <c:pt idx="192">
                  <c:v>6.6455000000000004E-3</c:v>
                </c:pt>
                <c:pt idx="193">
                  <c:v>6.6455999999999998E-3</c:v>
                </c:pt>
                <c:pt idx="194">
                  <c:v>6.6468999999999999E-3</c:v>
                </c:pt>
                <c:pt idx="195">
                  <c:v>6.6464999999999996E-3</c:v>
                </c:pt>
                <c:pt idx="196">
                  <c:v>6.6474000000000004E-3</c:v>
                </c:pt>
                <c:pt idx="197">
                  <c:v>6.6474999999999998E-3</c:v>
                </c:pt>
                <c:pt idx="198">
                  <c:v>6.6474000000000004E-3</c:v>
                </c:pt>
                <c:pt idx="199">
                  <c:v>6.6477000000000003E-3</c:v>
                </c:pt>
                <c:pt idx="200">
                  <c:v>6.6471999999999998E-3</c:v>
                </c:pt>
                <c:pt idx="201">
                  <c:v>6.6467000000000002E-3</c:v>
                </c:pt>
                <c:pt idx="202">
                  <c:v>6.6457E-3</c:v>
                </c:pt>
                <c:pt idx="203">
                  <c:v>6.6439999999999997E-3</c:v>
                </c:pt>
                <c:pt idx="204">
                  <c:v>6.6416000000000001E-3</c:v>
                </c:pt>
                <c:pt idx="205">
                  <c:v>6.6370999999999999E-3</c:v>
                </c:pt>
                <c:pt idx="206">
                  <c:v>6.6306999999999998E-3</c:v>
                </c:pt>
                <c:pt idx="207">
                  <c:v>6.6192000000000004E-3</c:v>
                </c:pt>
                <c:pt idx="208">
                  <c:v>6.6011999999999998E-3</c:v>
                </c:pt>
                <c:pt idx="209">
                  <c:v>6.5750000000000001E-3</c:v>
                </c:pt>
                <c:pt idx="210">
                  <c:v>6.5374999999999999E-3</c:v>
                </c:pt>
                <c:pt idx="211">
                  <c:v>6.4898999999999998E-3</c:v>
                </c:pt>
                <c:pt idx="212">
                  <c:v>6.4301000000000002E-3</c:v>
                </c:pt>
                <c:pt idx="213">
                  <c:v>6.3598999999999999E-3</c:v>
                </c:pt>
                <c:pt idx="214">
                  <c:v>6.2794000000000001E-3</c:v>
                </c:pt>
                <c:pt idx="215">
                  <c:v>6.1900999999999996E-3</c:v>
                </c:pt>
                <c:pt idx="216">
                  <c:v>6.0932E-3</c:v>
                </c:pt>
                <c:pt idx="217">
                  <c:v>5.9898E-3</c:v>
                </c:pt>
                <c:pt idx="218">
                  <c:v>5.8807E-3</c:v>
                </c:pt>
                <c:pt idx="219">
                  <c:v>5.7662E-3</c:v>
                </c:pt>
                <c:pt idx="220">
                  <c:v>5.6468999999999998E-3</c:v>
                </c:pt>
                <c:pt idx="221">
                  <c:v>5.5231999999999998E-3</c:v>
                </c:pt>
                <c:pt idx="222">
                  <c:v>5.3955000000000001E-3</c:v>
                </c:pt>
                <c:pt idx="223">
                  <c:v>5.2646000000000004E-3</c:v>
                </c:pt>
                <c:pt idx="224">
                  <c:v>5.1307000000000002E-3</c:v>
                </c:pt>
                <c:pt idx="225">
                  <c:v>4.9940000000000002E-3</c:v>
                </c:pt>
                <c:pt idx="226">
                  <c:v>4.8554000000000002E-3</c:v>
                </c:pt>
                <c:pt idx="227">
                  <c:v>4.7144999999999999E-3</c:v>
                </c:pt>
                <c:pt idx="228">
                  <c:v>4.5720999999999999E-3</c:v>
                </c:pt>
                <c:pt idx="229">
                  <c:v>4.4288000000000001E-3</c:v>
                </c:pt>
                <c:pt idx="230">
                  <c:v>4.2842999999999996E-3</c:v>
                </c:pt>
                <c:pt idx="231">
                  <c:v>4.1395E-3</c:v>
                </c:pt>
                <c:pt idx="232">
                  <c:v>3.9943000000000001E-3</c:v>
                </c:pt>
                <c:pt idx="233">
                  <c:v>3.8484000000000001E-3</c:v>
                </c:pt>
                <c:pt idx="234">
                  <c:v>3.7030000000000001E-3</c:v>
                </c:pt>
                <c:pt idx="235">
                  <c:v>3.5566E-3</c:v>
                </c:pt>
                <c:pt idx="236">
                  <c:v>3.4112999999999999E-3</c:v>
                </c:pt>
                <c:pt idx="237">
                  <c:v>3.2659E-3</c:v>
                </c:pt>
                <c:pt idx="238">
                  <c:v>3.1216E-3</c:v>
                </c:pt>
                <c:pt idx="239">
                  <c:v>2.9780000000000002E-3</c:v>
                </c:pt>
                <c:pt idx="240">
                  <c:v>2.8351000000000001E-3</c:v>
                </c:pt>
                <c:pt idx="241">
                  <c:v>2.6938000000000001E-3</c:v>
                </c:pt>
                <c:pt idx="242">
                  <c:v>2.5533999999999999E-3</c:v>
                </c:pt>
                <c:pt idx="243">
                  <c:v>2.4147999999999999E-3</c:v>
                </c:pt>
                <c:pt idx="244">
                  <c:v>2.2783E-3</c:v>
                </c:pt>
                <c:pt idx="245">
                  <c:v>2.1435E-3</c:v>
                </c:pt>
                <c:pt idx="246">
                  <c:v>2.0113000000000002E-3</c:v>
                </c:pt>
                <c:pt idx="247">
                  <c:v>1.8814999999999999E-3</c:v>
                </c:pt>
                <c:pt idx="248">
                  <c:v>1.7539000000000001E-3</c:v>
                </c:pt>
                <c:pt idx="249">
                  <c:v>1.6297E-3</c:v>
                </c:pt>
                <c:pt idx="250">
                  <c:v>1.5076E-3</c:v>
                </c:pt>
                <c:pt idx="251">
                  <c:v>1.3895999999999999E-3</c:v>
                </c:pt>
                <c:pt idx="252">
                  <c:v>1.2748E-3</c:v>
                </c:pt>
                <c:pt idx="253">
                  <c:v>1.1642E-3</c:v>
                </c:pt>
                <c:pt idx="254">
                  <c:v>1.0579999999999999E-3</c:v>
                </c:pt>
                <c:pt idx="255">
                  <c:v>9.5606E-4</c:v>
                </c:pt>
                <c:pt idx="256">
                  <c:v>8.5934E-4</c:v>
                </c:pt>
                <c:pt idx="257">
                  <c:v>7.6798000000000003E-4</c:v>
                </c:pt>
                <c:pt idx="258">
                  <c:v>6.8196999999999995E-4</c:v>
                </c:pt>
                <c:pt idx="259">
                  <c:v>6.0313999999999995E-4</c:v>
                </c:pt>
                <c:pt idx="260">
                  <c:v>5.2990999999999997E-4</c:v>
                </c:pt>
                <c:pt idx="261">
                  <c:v>4.6457999999999997E-4</c:v>
                </c:pt>
                <c:pt idx="262">
                  <c:v>4.0560999999999999E-4</c:v>
                </c:pt>
                <c:pt idx="263">
                  <c:v>3.5586E-4</c:v>
                </c:pt>
                <c:pt idx="264">
                  <c:v>3.1301000000000001E-4</c:v>
                </c:pt>
                <c:pt idx="265">
                  <c:v>2.7915999999999998E-4</c:v>
                </c:pt>
                <c:pt idx="266">
                  <c:v>2.5225999999999997E-4</c:v>
                </c:pt>
                <c:pt idx="267">
                  <c:v>2.3238999999999999E-4</c:v>
                </c:pt>
                <c:pt idx="268">
                  <c:v>2.1723000000000001E-4</c:v>
                </c:pt>
                <c:pt idx="269">
                  <c:v>2.0685000000000001E-4</c:v>
                </c:pt>
                <c:pt idx="270">
                  <c:v>1.9913E-4</c:v>
                </c:pt>
                <c:pt idx="271">
                  <c:v>1.9306E-4</c:v>
                </c:pt>
                <c:pt idx="272">
                  <c:v>1.8877999999999999E-4</c:v>
                </c:pt>
                <c:pt idx="273">
                  <c:v>1.8477000000000001E-4</c:v>
                </c:pt>
                <c:pt idx="274">
                  <c:v>1.8149E-4</c:v>
                </c:pt>
                <c:pt idx="275">
                  <c:v>1.7886000000000001E-4</c:v>
                </c:pt>
                <c:pt idx="276">
                  <c:v>1.7589999999999999E-4</c:v>
                </c:pt>
                <c:pt idx="277">
                  <c:v>1.7378000000000001E-4</c:v>
                </c:pt>
                <c:pt idx="278">
                  <c:v>1.7145999999999999E-4</c:v>
                </c:pt>
                <c:pt idx="279">
                  <c:v>1.6939E-4</c:v>
                </c:pt>
                <c:pt idx="280">
                  <c:v>1.6752E-4</c:v>
                </c:pt>
                <c:pt idx="281">
                  <c:v>1.6579E-4</c:v>
                </c:pt>
                <c:pt idx="282">
                  <c:v>1.6385999999999999E-4</c:v>
                </c:pt>
                <c:pt idx="283">
                  <c:v>1.6253E-4</c:v>
                </c:pt>
                <c:pt idx="284">
                  <c:v>1.6081E-4</c:v>
                </c:pt>
                <c:pt idx="285">
                  <c:v>1.5954000000000001E-4</c:v>
                </c:pt>
                <c:pt idx="286">
                  <c:v>1.5812000000000001E-4</c:v>
                </c:pt>
                <c:pt idx="287">
                  <c:v>1.5678999999999999E-4</c:v>
                </c:pt>
                <c:pt idx="288">
                  <c:v>1.5542999999999999E-4</c:v>
                </c:pt>
                <c:pt idx="289">
                  <c:v>1.5425000000000001E-4</c:v>
                </c:pt>
                <c:pt idx="290">
                  <c:v>1.5288000000000001E-4</c:v>
                </c:pt>
                <c:pt idx="291">
                  <c:v>1.5192999999999999E-4</c:v>
                </c:pt>
                <c:pt idx="292">
                  <c:v>1.5065E-4</c:v>
                </c:pt>
                <c:pt idx="293">
                  <c:v>1.4981E-4</c:v>
                </c:pt>
                <c:pt idx="294">
                  <c:v>1.4870000000000001E-4</c:v>
                </c:pt>
                <c:pt idx="295">
                  <c:v>1.4778999999999999E-4</c:v>
                </c:pt>
                <c:pt idx="296">
                  <c:v>1.4684E-4</c:v>
                </c:pt>
                <c:pt idx="297">
                  <c:v>1.4584999999999999E-4</c:v>
                </c:pt>
                <c:pt idx="298">
                  <c:v>1.4501E-4</c:v>
                </c:pt>
                <c:pt idx="299">
                  <c:v>1.4383000000000001E-4</c:v>
                </c:pt>
                <c:pt idx="300">
                  <c:v>1.4343E-4</c:v>
                </c:pt>
                <c:pt idx="301">
                  <c:v>1.4202999999999999E-4</c:v>
                </c:pt>
                <c:pt idx="302">
                  <c:v>1.4176999999999999E-4</c:v>
                </c:pt>
                <c:pt idx="303">
                  <c:v>1.4071E-4</c:v>
                </c:pt>
                <c:pt idx="304">
                  <c:v>1.4003999999999999E-4</c:v>
                </c:pt>
                <c:pt idx="305">
                  <c:v>1.3954000000000001E-4</c:v>
                </c:pt>
                <c:pt idx="306">
                  <c:v>1.3859000000000001E-4</c:v>
                </c:pt>
                <c:pt idx="307">
                  <c:v>1.3799E-4</c:v>
                </c:pt>
                <c:pt idx="308">
                  <c:v>1.3726E-4</c:v>
                </c:pt>
                <c:pt idx="309">
                  <c:v>1.3658E-4</c:v>
                </c:pt>
                <c:pt idx="310">
                  <c:v>1.3580999999999999E-4</c:v>
                </c:pt>
                <c:pt idx="311">
                  <c:v>1.3537999999999999E-4</c:v>
                </c:pt>
                <c:pt idx="312">
                  <c:v>1.3456000000000001E-4</c:v>
                </c:pt>
                <c:pt idx="313">
                  <c:v>1.3421E-4</c:v>
                </c:pt>
                <c:pt idx="314">
                  <c:v>1.3333999999999999E-4</c:v>
                </c:pt>
                <c:pt idx="315">
                  <c:v>1.3318999999999999E-4</c:v>
                </c:pt>
                <c:pt idx="316">
                  <c:v>1.3229E-4</c:v>
                </c:pt>
                <c:pt idx="317">
                  <c:v>1.3189000000000001E-4</c:v>
                </c:pt>
                <c:pt idx="318">
                  <c:v>1.3134999999999999E-4</c:v>
                </c:pt>
                <c:pt idx="319">
                  <c:v>1.3065E-4</c:v>
                </c:pt>
                <c:pt idx="320">
                  <c:v>1.3035999999999999E-4</c:v>
                </c:pt>
                <c:pt idx="321">
                  <c:v>1.2962E-4</c:v>
                </c:pt>
                <c:pt idx="322">
                  <c:v>1.2976E-4</c:v>
                </c:pt>
                <c:pt idx="323">
                  <c:v>1.2852999999999999E-4</c:v>
                </c:pt>
                <c:pt idx="324">
                  <c:v>1.2870000000000001E-4</c:v>
                </c:pt>
                <c:pt idx="325">
                  <c:v>1.2805E-4</c:v>
                </c:pt>
                <c:pt idx="326">
                  <c:v>1.2719000000000001E-4</c:v>
                </c:pt>
                <c:pt idx="327">
                  <c:v>1.2737999999999999E-4</c:v>
                </c:pt>
                <c:pt idx="328">
                  <c:v>1.2616999999999999E-4</c:v>
                </c:pt>
                <c:pt idx="329">
                  <c:v>1.2643999999999999E-4</c:v>
                </c:pt>
                <c:pt idx="330">
                  <c:v>1.2556000000000001E-4</c:v>
                </c:pt>
                <c:pt idx="331">
                  <c:v>1.2551000000000001E-4</c:v>
                </c:pt>
                <c:pt idx="332">
                  <c:v>1.2509000000000001E-4</c:v>
                </c:pt>
                <c:pt idx="333">
                  <c:v>1.2469E-4</c:v>
                </c:pt>
                <c:pt idx="334">
                  <c:v>1.2428999999999999E-4</c:v>
                </c:pt>
                <c:pt idx="335">
                  <c:v>1.2391999999999999E-4</c:v>
                </c:pt>
                <c:pt idx="336">
                  <c:v>1.2373000000000001E-4</c:v>
                </c:pt>
                <c:pt idx="337">
                  <c:v>1.2302E-4</c:v>
                </c:pt>
                <c:pt idx="338">
                  <c:v>1.2307999999999999E-4</c:v>
                </c:pt>
                <c:pt idx="339">
                  <c:v>1.2248000000000001E-4</c:v>
                </c:pt>
                <c:pt idx="340">
                  <c:v>1.2218999999999999E-4</c:v>
                </c:pt>
                <c:pt idx="341">
                  <c:v>1.2203E-4</c:v>
                </c:pt>
                <c:pt idx="342">
                  <c:v>1.2149E-4</c:v>
                </c:pt>
                <c:pt idx="343">
                  <c:v>1.2155999999999999E-4</c:v>
                </c:pt>
                <c:pt idx="344">
                  <c:v>1.2082999999999999E-4</c:v>
                </c:pt>
                <c:pt idx="345">
                  <c:v>1.2094E-4</c:v>
                </c:pt>
                <c:pt idx="346">
                  <c:v>1.2031000000000001E-4</c:v>
                </c:pt>
                <c:pt idx="347">
                  <c:v>1.2029E-4</c:v>
                </c:pt>
                <c:pt idx="348">
                  <c:v>1.1976000000000001E-4</c:v>
                </c:pt>
                <c:pt idx="349">
                  <c:v>1.197E-4</c:v>
                </c:pt>
                <c:pt idx="350">
                  <c:v>1.1947000000000001E-4</c:v>
                </c:pt>
                <c:pt idx="351">
                  <c:v>1.1883999999999999E-4</c:v>
                </c:pt>
                <c:pt idx="352">
                  <c:v>1.1930999999999999E-4</c:v>
                </c:pt>
                <c:pt idx="353">
                  <c:v>1.1815E-4</c:v>
                </c:pt>
                <c:pt idx="354">
                  <c:v>1.1879000000000001E-4</c:v>
                </c:pt>
                <c:pt idx="355">
                  <c:v>1.1797E-4</c:v>
                </c:pt>
                <c:pt idx="356">
                  <c:v>1.1817E-4</c:v>
                </c:pt>
                <c:pt idx="357">
                  <c:v>1.1767E-4</c:v>
                </c:pt>
                <c:pt idx="358">
                  <c:v>1.175E-4</c:v>
                </c:pt>
                <c:pt idx="359">
                  <c:v>1.1736E-4</c:v>
                </c:pt>
                <c:pt idx="360">
                  <c:v>1.1695E-4</c:v>
                </c:pt>
                <c:pt idx="361">
                  <c:v>1.1692999999999999E-4</c:v>
                </c:pt>
                <c:pt idx="362">
                  <c:v>1.1661E-4</c:v>
                </c:pt>
                <c:pt idx="363">
                  <c:v>1.1669E-4</c:v>
                </c:pt>
                <c:pt idx="364">
                  <c:v>1.1612000000000001E-4</c:v>
                </c:pt>
                <c:pt idx="365">
                  <c:v>1.1629999999999999E-4</c:v>
                </c:pt>
                <c:pt idx="366">
                  <c:v>1.161E-4</c:v>
                </c:pt>
                <c:pt idx="367">
                  <c:v>1.1589E-4</c:v>
                </c:pt>
                <c:pt idx="368">
                  <c:v>1.1574E-4</c:v>
                </c:pt>
                <c:pt idx="369">
                  <c:v>1.1561999999999999E-4</c:v>
                </c:pt>
                <c:pt idx="370">
                  <c:v>1.1540999999999999E-4</c:v>
                </c:pt>
                <c:pt idx="371">
                  <c:v>1.1478E-4</c:v>
                </c:pt>
                <c:pt idx="372">
                  <c:v>1.1558E-4</c:v>
                </c:pt>
                <c:pt idx="373">
                  <c:v>1.1449E-4</c:v>
                </c:pt>
                <c:pt idx="374">
                  <c:v>1.1519E-4</c:v>
                </c:pt>
                <c:pt idx="375">
                  <c:v>1.1468000000000001E-4</c:v>
                </c:pt>
                <c:pt idx="376">
                  <c:v>1.1467E-4</c:v>
                </c:pt>
                <c:pt idx="377">
                  <c:v>1.1425999999999999E-4</c:v>
                </c:pt>
                <c:pt idx="378">
                  <c:v>1.1449E-4</c:v>
                </c:pt>
                <c:pt idx="379">
                  <c:v>1.1404999999999999E-4</c:v>
                </c:pt>
                <c:pt idx="380">
                  <c:v>1.1417E-4</c:v>
                </c:pt>
                <c:pt idx="381">
                  <c:v>1.1419E-4</c:v>
                </c:pt>
                <c:pt idx="382">
                  <c:v>1.1369E-4</c:v>
                </c:pt>
                <c:pt idx="383">
                  <c:v>1.1402E-4</c:v>
                </c:pt>
                <c:pt idx="384">
                  <c:v>1.1364E-4</c:v>
                </c:pt>
                <c:pt idx="385">
                  <c:v>1.1352E-4</c:v>
                </c:pt>
                <c:pt idx="386">
                  <c:v>1.137E-4</c:v>
                </c:pt>
                <c:pt idx="387">
                  <c:v>1.1362E-4</c:v>
                </c:pt>
                <c:pt idx="388">
                  <c:v>1.1325E-4</c:v>
                </c:pt>
                <c:pt idx="389">
                  <c:v>1.1366000000000001E-4</c:v>
                </c:pt>
                <c:pt idx="390">
                  <c:v>1.1302E-4</c:v>
                </c:pt>
                <c:pt idx="391">
                  <c:v>1.1341E-4</c:v>
                </c:pt>
                <c:pt idx="392">
                  <c:v>1.1292E-4</c:v>
                </c:pt>
                <c:pt idx="393">
                  <c:v>1.1348E-4</c:v>
                </c:pt>
                <c:pt idx="394">
                  <c:v>1.1286E-4</c:v>
                </c:pt>
                <c:pt idx="395">
                  <c:v>1.1318E-4</c:v>
                </c:pt>
                <c:pt idx="396">
                  <c:v>1.1321E-4</c:v>
                </c:pt>
                <c:pt idx="397">
                  <c:v>1.1268999999999999E-4</c:v>
                </c:pt>
                <c:pt idx="398">
                  <c:v>1.1339E-4</c:v>
                </c:pt>
                <c:pt idx="399">
                  <c:v>1.1273E-4</c:v>
                </c:pt>
                <c:pt idx="400">
                  <c:v>1.13E-4</c:v>
                </c:pt>
                <c:pt idx="401">
                  <c:v>1.1286E-4</c:v>
                </c:pt>
                <c:pt idx="402">
                  <c:v>1.1302999999999999E-4</c:v>
                </c:pt>
                <c:pt idx="403">
                  <c:v>1.1276E-4</c:v>
                </c:pt>
                <c:pt idx="404">
                  <c:v>1.1331E-4</c:v>
                </c:pt>
                <c:pt idx="405">
                  <c:v>1.1273999999999999E-4</c:v>
                </c:pt>
                <c:pt idx="406">
                  <c:v>1.1322E-4</c:v>
                </c:pt>
                <c:pt idx="407">
                  <c:v>1.1276E-4</c:v>
                </c:pt>
                <c:pt idx="408">
                  <c:v>1.1339E-4</c:v>
                </c:pt>
                <c:pt idx="409">
                  <c:v>1.1304E-4</c:v>
                </c:pt>
                <c:pt idx="410">
                  <c:v>1.1348E-4</c:v>
                </c:pt>
                <c:pt idx="411">
                  <c:v>1.1341999999999999E-4</c:v>
                </c:pt>
                <c:pt idx="412">
                  <c:v>1.1353000000000001E-4</c:v>
                </c:pt>
                <c:pt idx="413">
                  <c:v>1.1319000000000001E-4</c:v>
                </c:pt>
                <c:pt idx="414">
                  <c:v>1.1374000000000001E-4</c:v>
                </c:pt>
                <c:pt idx="415">
                  <c:v>1.1313E-4</c:v>
                </c:pt>
                <c:pt idx="416">
                  <c:v>1.1365E-4</c:v>
                </c:pt>
                <c:pt idx="417">
                  <c:v>1.1338E-4</c:v>
                </c:pt>
                <c:pt idx="418">
                  <c:v>1.1318E-4</c:v>
                </c:pt>
                <c:pt idx="419">
                  <c:v>1.1341999999999999E-4</c:v>
                </c:pt>
                <c:pt idx="420">
                  <c:v>1.1284E-4</c:v>
                </c:pt>
                <c:pt idx="421">
                  <c:v>1.1319000000000001E-4</c:v>
                </c:pt>
                <c:pt idx="422">
                  <c:v>1.1299E-4</c:v>
                </c:pt>
                <c:pt idx="423">
                  <c:v>1.1290000000000001E-4</c:v>
                </c:pt>
                <c:pt idx="424">
                  <c:v>1.1340000000000001E-4</c:v>
                </c:pt>
                <c:pt idx="425">
                  <c:v>1.1273999999999999E-4</c:v>
                </c:pt>
                <c:pt idx="426">
                  <c:v>1.1364E-4</c:v>
                </c:pt>
                <c:pt idx="427">
                  <c:v>1.1340000000000001E-4</c:v>
                </c:pt>
                <c:pt idx="428">
                  <c:v>1.1423E-4</c:v>
                </c:pt>
                <c:pt idx="429">
                  <c:v>1.1462E-4</c:v>
                </c:pt>
                <c:pt idx="430">
                  <c:v>1.1527E-4</c:v>
                </c:pt>
                <c:pt idx="431">
                  <c:v>1.1633000000000001E-4</c:v>
                </c:pt>
                <c:pt idx="432">
                  <c:v>1.1641000000000001E-4</c:v>
                </c:pt>
                <c:pt idx="433">
                  <c:v>1.181E-4</c:v>
                </c:pt>
                <c:pt idx="434">
                  <c:v>1.1846E-4</c:v>
                </c:pt>
                <c:pt idx="435">
                  <c:v>1.2008E-4</c:v>
                </c:pt>
                <c:pt idx="436">
                  <c:v>1.2105E-4</c:v>
                </c:pt>
                <c:pt idx="437">
                  <c:v>1.2297999999999999E-4</c:v>
                </c:pt>
                <c:pt idx="438">
                  <c:v>1.2395E-4</c:v>
                </c:pt>
                <c:pt idx="439">
                  <c:v>1.2645000000000001E-4</c:v>
                </c:pt>
                <c:pt idx="440">
                  <c:v>1.2778999999999999E-4</c:v>
                </c:pt>
                <c:pt idx="441">
                  <c:v>1.2988E-4</c:v>
                </c:pt>
                <c:pt idx="442">
                  <c:v>1.3202999999999999E-4</c:v>
                </c:pt>
                <c:pt idx="443">
                  <c:v>1.3386E-4</c:v>
                </c:pt>
                <c:pt idx="444">
                  <c:v>1.3582000000000001E-4</c:v>
                </c:pt>
                <c:pt idx="445">
                  <c:v>1.3813000000000001E-4</c:v>
                </c:pt>
                <c:pt idx="446">
                  <c:v>1.3998E-4</c:v>
                </c:pt>
                <c:pt idx="447">
                  <c:v>1.4243E-4</c:v>
                </c:pt>
                <c:pt idx="448">
                  <c:v>1.4449999999999999E-4</c:v>
                </c:pt>
                <c:pt idx="449">
                  <c:v>1.4648999999999999E-4</c:v>
                </c:pt>
                <c:pt idx="450">
                  <c:v>1.4796000000000001E-4</c:v>
                </c:pt>
                <c:pt idx="451">
                  <c:v>1.5061E-4</c:v>
                </c:pt>
                <c:pt idx="452">
                  <c:v>1.5721999999999999E-4</c:v>
                </c:pt>
                <c:pt idx="453">
                  <c:v>1.7527999999999999E-4</c:v>
                </c:pt>
                <c:pt idx="454">
                  <c:v>2.1083000000000001E-4</c:v>
                </c:pt>
                <c:pt idx="455">
                  <c:v>2.7452999999999999E-4</c:v>
                </c:pt>
                <c:pt idx="456">
                  <c:v>3.7164000000000001E-4</c:v>
                </c:pt>
                <c:pt idx="457">
                  <c:v>5.086E-4</c:v>
                </c:pt>
                <c:pt idx="458">
                  <c:v>6.8802999999999996E-4</c:v>
                </c:pt>
                <c:pt idx="459">
                  <c:v>9.1321999999999996E-4</c:v>
                </c:pt>
                <c:pt idx="460">
                  <c:v>1.1845E-3</c:v>
                </c:pt>
                <c:pt idx="461">
                  <c:v>1.5019E-3</c:v>
                </c:pt>
                <c:pt idx="462">
                  <c:v>1.8657000000000001E-3</c:v>
                </c:pt>
                <c:pt idx="463">
                  <c:v>2.2728000000000002E-3</c:v>
                </c:pt>
                <c:pt idx="464">
                  <c:v>2.7203000000000001E-3</c:v>
                </c:pt>
                <c:pt idx="465">
                  <c:v>3.2033000000000001E-3</c:v>
                </c:pt>
                <c:pt idx="466">
                  <c:v>3.7154000000000002E-3</c:v>
                </c:pt>
                <c:pt idx="467">
                  <c:v>4.2478999999999998E-3</c:v>
                </c:pt>
                <c:pt idx="468">
                  <c:v>4.7857999999999998E-3</c:v>
                </c:pt>
                <c:pt idx="469">
                  <c:v>5.3106999999999998E-3</c:v>
                </c:pt>
                <c:pt idx="470">
                  <c:v>5.7895999999999998E-3</c:v>
                </c:pt>
                <c:pt idx="471">
                  <c:v>6.1631999999999998E-3</c:v>
                </c:pt>
                <c:pt idx="472">
                  <c:v>6.3994000000000004E-3</c:v>
                </c:pt>
                <c:pt idx="473">
                  <c:v>6.5291000000000004E-3</c:v>
                </c:pt>
                <c:pt idx="474">
                  <c:v>6.3924000000000003E-3</c:v>
                </c:pt>
                <c:pt idx="475">
                  <c:v>5.9017000000000002E-3</c:v>
                </c:pt>
                <c:pt idx="476">
                  <c:v>5.4835999999999999E-3</c:v>
                </c:pt>
                <c:pt idx="477">
                  <c:v>5.1822999999999999E-3</c:v>
                </c:pt>
                <c:pt idx="478">
                  <c:v>5.4213000000000004E-3</c:v>
                </c:pt>
                <c:pt idx="479">
                  <c:v>7.071E-3</c:v>
                </c:pt>
                <c:pt idx="480">
                  <c:v>1.0388E-2</c:v>
                </c:pt>
                <c:pt idx="481">
                  <c:v>1.5389E-2</c:v>
                </c:pt>
                <c:pt idx="482">
                  <c:v>2.2332999999999999E-2</c:v>
                </c:pt>
                <c:pt idx="483">
                  <c:v>3.1335000000000002E-2</c:v>
                </c:pt>
                <c:pt idx="484">
                  <c:v>4.2167999999999997E-2</c:v>
                </c:pt>
                <c:pt idx="485">
                  <c:v>5.4607999999999997E-2</c:v>
                </c:pt>
                <c:pt idx="486">
                  <c:v>6.8527000000000005E-2</c:v>
                </c:pt>
                <c:pt idx="487">
                  <c:v>8.3751999999999993E-2</c:v>
                </c:pt>
                <c:pt idx="488">
                  <c:v>0.10052</c:v>
                </c:pt>
                <c:pt idx="489">
                  <c:v>0.12074</c:v>
                </c:pt>
                <c:pt idx="490">
                  <c:v>0.14599000000000001</c:v>
                </c:pt>
                <c:pt idx="491">
                  <c:v>0.17680999999999999</c:v>
                </c:pt>
                <c:pt idx="492">
                  <c:v>0.21353</c:v>
                </c:pt>
                <c:pt idx="493">
                  <c:v>0.25635000000000002</c:v>
                </c:pt>
                <c:pt idx="494">
                  <c:v>0.30342999999999998</c:v>
                </c:pt>
                <c:pt idx="495">
                  <c:v>0.35586000000000001</c:v>
                </c:pt>
                <c:pt idx="496">
                  <c:v>0.41494999999999999</c:v>
                </c:pt>
                <c:pt idx="497">
                  <c:v>0.44529999999999997</c:v>
                </c:pt>
                <c:pt idx="498">
                  <c:v>0.434</c:v>
                </c:pt>
                <c:pt idx="499">
                  <c:v>0.41826000000000002</c:v>
                </c:pt>
                <c:pt idx="500">
                  <c:v>0.39885999999999999</c:v>
                </c:pt>
                <c:pt idx="501">
                  <c:v>0.37713000000000002</c:v>
                </c:pt>
                <c:pt idx="502">
                  <c:v>0.35686000000000001</c:v>
                </c:pt>
                <c:pt idx="503">
                  <c:v>0.34076000000000001</c:v>
                </c:pt>
                <c:pt idx="504">
                  <c:v>0.32749</c:v>
                </c:pt>
                <c:pt idx="505">
                  <c:v>0.31886999999999999</c:v>
                </c:pt>
                <c:pt idx="506">
                  <c:v>0.31652999999999998</c:v>
                </c:pt>
              </c:numCache>
            </c:numRef>
          </c:yVal>
          <c:smooth val="0"/>
          <c:extLst xmlns:c16r2="http://schemas.microsoft.com/office/drawing/2015/06/chart">
            <c:ext xmlns:c16="http://schemas.microsoft.com/office/drawing/2014/chart" uri="{C3380CC4-5D6E-409C-BE32-E72D297353CC}">
              <c16:uniqueId val="{00000003-62D8-4FD6-A1B0-590F229BDCF4}"/>
            </c:ext>
          </c:extLst>
        </c:ser>
        <c:dLbls>
          <c:showLegendKey val="0"/>
          <c:showVal val="0"/>
          <c:showCatName val="0"/>
          <c:showSerName val="0"/>
          <c:showPercent val="0"/>
          <c:showBubbleSize val="0"/>
        </c:dLbls>
        <c:axId val="9557760"/>
        <c:axId val="9553448"/>
      </c:scatterChart>
      <c:valAx>
        <c:axId val="9557760"/>
        <c:scaling>
          <c:orientation val="minMax"/>
          <c:max val="5"/>
          <c:min val="0"/>
        </c:scaling>
        <c:delete val="0"/>
        <c:axPos val="b"/>
        <c:numFmt formatCode="#,##0.0_);[Red]\(#,##0.0\)"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ja-JP"/>
          </a:p>
        </c:txPr>
        <c:crossAx val="9553448"/>
        <c:crossesAt val="-1.0000000000000002E-2"/>
        <c:crossBetween val="midCat"/>
        <c:majorUnit val="1"/>
      </c:valAx>
      <c:valAx>
        <c:axId val="9553448"/>
        <c:scaling>
          <c:orientation val="minMax"/>
          <c:max val="2.0000000000000004E-2"/>
        </c:scaling>
        <c:delete val="0"/>
        <c:axPos val="l"/>
        <c:numFmt formatCode="General"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ja-JP"/>
          </a:p>
        </c:txPr>
        <c:crossAx val="9557760"/>
        <c:crossesAt val="0"/>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902819577771"/>
          <c:y val="3.8036839924095359E-2"/>
          <c:w val="0.89022462817147852"/>
          <c:h val="0.83762321376494608"/>
        </c:manualLayout>
      </c:layout>
      <c:scatterChart>
        <c:scatterStyle val="lineMarker"/>
        <c:varyColors val="0"/>
        <c:ser>
          <c:idx val="0"/>
          <c:order val="0"/>
          <c:tx>
            <c:strRef>
              <c:f>Sheet2!$O$3</c:f>
              <c:strCache>
                <c:ptCount val="1"/>
                <c:pt idx="0">
                  <c:v>total</c:v>
                </c:pt>
              </c:strCache>
            </c:strRef>
          </c:tx>
          <c:spPr>
            <a:ln w="19050" cap="rnd">
              <a:solidFill>
                <a:schemeClr val="tx1"/>
              </a:solidFill>
              <a:round/>
            </a:ln>
            <a:effectLst/>
          </c:spPr>
          <c:marker>
            <c:symbol val="none"/>
          </c:marker>
          <c:xVal>
            <c:numRef>
              <c:f>Sheet2!$N$4:$N$1524</c:f>
              <c:numCache>
                <c:formatCode>General</c:formatCode>
                <c:ptCount val="1521"/>
                <c:pt idx="0">
                  <c:v>6.2563000000000004</c:v>
                </c:pt>
                <c:pt idx="1">
                  <c:v>6.2519999999999998</c:v>
                </c:pt>
                <c:pt idx="2">
                  <c:v>6.2477</c:v>
                </c:pt>
                <c:pt idx="3">
                  <c:v>6.2433999999999994</c:v>
                </c:pt>
                <c:pt idx="4">
                  <c:v>6.2391999999999994</c:v>
                </c:pt>
                <c:pt idx="5">
                  <c:v>6.2348999999999997</c:v>
                </c:pt>
                <c:pt idx="6">
                  <c:v>6.2306000000000008</c:v>
                </c:pt>
                <c:pt idx="7">
                  <c:v>6.2263000000000002</c:v>
                </c:pt>
                <c:pt idx="8">
                  <c:v>6.2221000000000002</c:v>
                </c:pt>
                <c:pt idx="9">
                  <c:v>6.2178000000000004</c:v>
                </c:pt>
                <c:pt idx="10">
                  <c:v>6.2134999999999998</c:v>
                </c:pt>
                <c:pt idx="11">
                  <c:v>6.2092000000000001</c:v>
                </c:pt>
                <c:pt idx="12">
                  <c:v>6.2048999999999994</c:v>
                </c:pt>
                <c:pt idx="13">
                  <c:v>6.2006999999999994</c:v>
                </c:pt>
                <c:pt idx="14">
                  <c:v>6.1963999999999997</c:v>
                </c:pt>
                <c:pt idx="15">
                  <c:v>6.1920999999999999</c:v>
                </c:pt>
                <c:pt idx="16">
                  <c:v>6.1878000000000002</c:v>
                </c:pt>
                <c:pt idx="17">
                  <c:v>6.1836000000000002</c:v>
                </c:pt>
                <c:pt idx="18">
                  <c:v>6.1793000000000005</c:v>
                </c:pt>
                <c:pt idx="19">
                  <c:v>6.1749999999999998</c:v>
                </c:pt>
                <c:pt idx="20">
                  <c:v>6.1707000000000001</c:v>
                </c:pt>
                <c:pt idx="21">
                  <c:v>6.1665000000000001</c:v>
                </c:pt>
                <c:pt idx="22">
                  <c:v>6.1621999999999995</c:v>
                </c:pt>
                <c:pt idx="23">
                  <c:v>6.1578999999999997</c:v>
                </c:pt>
                <c:pt idx="24">
                  <c:v>6.1536</c:v>
                </c:pt>
                <c:pt idx="25">
                  <c:v>6.1494</c:v>
                </c:pt>
                <c:pt idx="26">
                  <c:v>6.1451000000000002</c:v>
                </c:pt>
                <c:pt idx="27">
                  <c:v>6.1408000000000005</c:v>
                </c:pt>
                <c:pt idx="28">
                  <c:v>6.1364999999999998</c:v>
                </c:pt>
                <c:pt idx="29">
                  <c:v>6.1322999999999999</c:v>
                </c:pt>
                <c:pt idx="30">
                  <c:v>6.1280000000000001</c:v>
                </c:pt>
                <c:pt idx="31">
                  <c:v>6.1236999999999995</c:v>
                </c:pt>
                <c:pt idx="32">
                  <c:v>6.1193999999999997</c:v>
                </c:pt>
                <c:pt idx="33">
                  <c:v>6.1151999999999997</c:v>
                </c:pt>
                <c:pt idx="34">
                  <c:v>6.1109</c:v>
                </c:pt>
                <c:pt idx="35">
                  <c:v>6.1066000000000003</c:v>
                </c:pt>
                <c:pt idx="36">
                  <c:v>6.1023000000000005</c:v>
                </c:pt>
                <c:pt idx="37">
                  <c:v>6.0979999999999999</c:v>
                </c:pt>
                <c:pt idx="38">
                  <c:v>6.0937999999999999</c:v>
                </c:pt>
                <c:pt idx="39">
                  <c:v>6.0895000000000001</c:v>
                </c:pt>
                <c:pt idx="40">
                  <c:v>6.0851999999999995</c:v>
                </c:pt>
                <c:pt idx="41">
                  <c:v>6.0808999999999997</c:v>
                </c:pt>
                <c:pt idx="42">
                  <c:v>6.0766999999999998</c:v>
                </c:pt>
                <c:pt idx="43">
                  <c:v>6.0724</c:v>
                </c:pt>
                <c:pt idx="44">
                  <c:v>6.0681000000000003</c:v>
                </c:pt>
                <c:pt idx="45">
                  <c:v>6.0638000000000005</c:v>
                </c:pt>
                <c:pt idx="46">
                  <c:v>6.0596000000000005</c:v>
                </c:pt>
                <c:pt idx="47">
                  <c:v>6.0552999999999999</c:v>
                </c:pt>
                <c:pt idx="48">
                  <c:v>6.0510000000000002</c:v>
                </c:pt>
                <c:pt idx="49">
                  <c:v>6.0466999999999995</c:v>
                </c:pt>
                <c:pt idx="50">
                  <c:v>6.0425000000000004</c:v>
                </c:pt>
                <c:pt idx="51">
                  <c:v>6.0381999999999998</c:v>
                </c:pt>
                <c:pt idx="52">
                  <c:v>6.0339</c:v>
                </c:pt>
                <c:pt idx="53">
                  <c:v>6.0296000000000003</c:v>
                </c:pt>
                <c:pt idx="54">
                  <c:v>6.0253999999999994</c:v>
                </c:pt>
                <c:pt idx="55">
                  <c:v>6.0211000000000006</c:v>
                </c:pt>
                <c:pt idx="56">
                  <c:v>6.0167999999999999</c:v>
                </c:pt>
                <c:pt idx="57">
                  <c:v>6.0125000000000002</c:v>
                </c:pt>
                <c:pt idx="58">
                  <c:v>6.0083000000000002</c:v>
                </c:pt>
                <c:pt idx="59">
                  <c:v>6.0039999999999996</c:v>
                </c:pt>
                <c:pt idx="60">
                  <c:v>5.9996999999999998</c:v>
                </c:pt>
                <c:pt idx="61">
                  <c:v>5.9954000000000001</c:v>
                </c:pt>
                <c:pt idx="62">
                  <c:v>5.9911000000000003</c:v>
                </c:pt>
                <c:pt idx="63">
                  <c:v>5.9868999999999994</c:v>
                </c:pt>
                <c:pt idx="64">
                  <c:v>5.9826000000000006</c:v>
                </c:pt>
                <c:pt idx="65">
                  <c:v>5.9782999999999999</c:v>
                </c:pt>
                <c:pt idx="66">
                  <c:v>5.9740000000000002</c:v>
                </c:pt>
                <c:pt idx="67">
                  <c:v>5.9698000000000002</c:v>
                </c:pt>
                <c:pt idx="68">
                  <c:v>5.9654999999999996</c:v>
                </c:pt>
                <c:pt idx="69">
                  <c:v>5.9611999999999998</c:v>
                </c:pt>
                <c:pt idx="70">
                  <c:v>5.9568999999999992</c:v>
                </c:pt>
                <c:pt idx="71">
                  <c:v>5.9527000000000001</c:v>
                </c:pt>
                <c:pt idx="72">
                  <c:v>5.9483999999999995</c:v>
                </c:pt>
                <c:pt idx="73">
                  <c:v>5.9441000000000006</c:v>
                </c:pt>
                <c:pt idx="74">
                  <c:v>5.9398</c:v>
                </c:pt>
                <c:pt idx="75">
                  <c:v>5.9356</c:v>
                </c:pt>
                <c:pt idx="76">
                  <c:v>5.9313000000000002</c:v>
                </c:pt>
                <c:pt idx="77">
                  <c:v>5.9269999999999996</c:v>
                </c:pt>
                <c:pt idx="78">
                  <c:v>5.9226999999999999</c:v>
                </c:pt>
                <c:pt idx="79">
                  <c:v>5.9184999999999999</c:v>
                </c:pt>
                <c:pt idx="80">
                  <c:v>5.9142000000000001</c:v>
                </c:pt>
                <c:pt idx="81">
                  <c:v>5.9098999999999995</c:v>
                </c:pt>
                <c:pt idx="82">
                  <c:v>5.9056000000000006</c:v>
                </c:pt>
                <c:pt idx="83">
                  <c:v>5.9013999999999998</c:v>
                </c:pt>
                <c:pt idx="84">
                  <c:v>5.8971</c:v>
                </c:pt>
                <c:pt idx="85">
                  <c:v>5.8928000000000003</c:v>
                </c:pt>
                <c:pt idx="86">
                  <c:v>5.8884999999999996</c:v>
                </c:pt>
                <c:pt idx="87">
                  <c:v>5.8841999999999999</c:v>
                </c:pt>
                <c:pt idx="88">
                  <c:v>5.88</c:v>
                </c:pt>
                <c:pt idx="89">
                  <c:v>5.8757000000000001</c:v>
                </c:pt>
                <c:pt idx="90">
                  <c:v>5.8713999999999995</c:v>
                </c:pt>
                <c:pt idx="91">
                  <c:v>5.8671000000000006</c:v>
                </c:pt>
                <c:pt idx="92">
                  <c:v>5.8628999999999998</c:v>
                </c:pt>
                <c:pt idx="93">
                  <c:v>5.8586</c:v>
                </c:pt>
                <c:pt idx="94">
                  <c:v>5.8543000000000003</c:v>
                </c:pt>
                <c:pt idx="95">
                  <c:v>5.85</c:v>
                </c:pt>
                <c:pt idx="96">
                  <c:v>5.8458000000000006</c:v>
                </c:pt>
                <c:pt idx="97">
                  <c:v>5.8414999999999999</c:v>
                </c:pt>
                <c:pt idx="98">
                  <c:v>5.8372000000000002</c:v>
                </c:pt>
                <c:pt idx="99">
                  <c:v>5.8328999999999995</c:v>
                </c:pt>
                <c:pt idx="100">
                  <c:v>5.8286999999999995</c:v>
                </c:pt>
                <c:pt idx="101">
                  <c:v>5.8243999999999998</c:v>
                </c:pt>
                <c:pt idx="102">
                  <c:v>5.8201000000000001</c:v>
                </c:pt>
                <c:pt idx="103">
                  <c:v>5.8158000000000003</c:v>
                </c:pt>
                <c:pt idx="104">
                  <c:v>5.8116000000000003</c:v>
                </c:pt>
                <c:pt idx="105">
                  <c:v>5.8073000000000006</c:v>
                </c:pt>
                <c:pt idx="106">
                  <c:v>5.8029999999999999</c:v>
                </c:pt>
                <c:pt idx="107">
                  <c:v>5.7987000000000002</c:v>
                </c:pt>
                <c:pt idx="108">
                  <c:v>5.7945000000000002</c:v>
                </c:pt>
                <c:pt idx="109">
                  <c:v>5.7901999999999996</c:v>
                </c:pt>
                <c:pt idx="110">
                  <c:v>5.7858999999999998</c:v>
                </c:pt>
                <c:pt idx="111">
                  <c:v>5.7816000000000001</c:v>
                </c:pt>
                <c:pt idx="112">
                  <c:v>5.7773000000000003</c:v>
                </c:pt>
                <c:pt idx="113">
                  <c:v>5.7731000000000003</c:v>
                </c:pt>
                <c:pt idx="114">
                  <c:v>5.7688000000000006</c:v>
                </c:pt>
                <c:pt idx="115">
                  <c:v>5.7645</c:v>
                </c:pt>
                <c:pt idx="116">
                  <c:v>5.7602000000000002</c:v>
                </c:pt>
                <c:pt idx="117">
                  <c:v>5.7560000000000002</c:v>
                </c:pt>
                <c:pt idx="118">
                  <c:v>5.7516999999999996</c:v>
                </c:pt>
                <c:pt idx="119">
                  <c:v>5.7473999999999998</c:v>
                </c:pt>
                <c:pt idx="120">
                  <c:v>5.7431000000000001</c:v>
                </c:pt>
                <c:pt idx="121">
                  <c:v>5.7388999999999992</c:v>
                </c:pt>
                <c:pt idx="122">
                  <c:v>5.7346000000000004</c:v>
                </c:pt>
                <c:pt idx="123">
                  <c:v>5.7303000000000006</c:v>
                </c:pt>
                <c:pt idx="124">
                  <c:v>5.726</c:v>
                </c:pt>
                <c:pt idx="125">
                  <c:v>5.7218</c:v>
                </c:pt>
                <c:pt idx="126">
                  <c:v>5.7175000000000002</c:v>
                </c:pt>
                <c:pt idx="127">
                  <c:v>5.7131999999999996</c:v>
                </c:pt>
                <c:pt idx="128">
                  <c:v>5.7088999999999999</c:v>
                </c:pt>
                <c:pt idx="129">
                  <c:v>5.7046999999999999</c:v>
                </c:pt>
                <c:pt idx="130">
                  <c:v>5.7003999999999992</c:v>
                </c:pt>
                <c:pt idx="131">
                  <c:v>5.6961000000000004</c:v>
                </c:pt>
                <c:pt idx="132">
                  <c:v>5.6917999999999997</c:v>
                </c:pt>
                <c:pt idx="133">
                  <c:v>5.6876000000000007</c:v>
                </c:pt>
                <c:pt idx="134">
                  <c:v>5.6833</c:v>
                </c:pt>
                <c:pt idx="135">
                  <c:v>5.6790000000000003</c:v>
                </c:pt>
                <c:pt idx="136">
                  <c:v>5.6746999999999996</c:v>
                </c:pt>
                <c:pt idx="137">
                  <c:v>5.6703999999999999</c:v>
                </c:pt>
                <c:pt idx="138">
                  <c:v>5.6661999999999999</c:v>
                </c:pt>
                <c:pt idx="139">
                  <c:v>5.6618999999999993</c:v>
                </c:pt>
                <c:pt idx="140">
                  <c:v>5.6576000000000004</c:v>
                </c:pt>
                <c:pt idx="141">
                  <c:v>5.6532999999999998</c:v>
                </c:pt>
                <c:pt idx="142">
                  <c:v>5.6491000000000007</c:v>
                </c:pt>
                <c:pt idx="143">
                  <c:v>5.6448</c:v>
                </c:pt>
                <c:pt idx="144">
                  <c:v>5.6405000000000003</c:v>
                </c:pt>
                <c:pt idx="145">
                  <c:v>5.6361999999999997</c:v>
                </c:pt>
                <c:pt idx="146">
                  <c:v>5.6319999999999997</c:v>
                </c:pt>
                <c:pt idx="147">
                  <c:v>5.6276999999999999</c:v>
                </c:pt>
                <c:pt idx="148">
                  <c:v>5.6233999999999993</c:v>
                </c:pt>
                <c:pt idx="149">
                  <c:v>5.6191000000000004</c:v>
                </c:pt>
                <c:pt idx="150">
                  <c:v>5.6148999999999996</c:v>
                </c:pt>
                <c:pt idx="151">
                  <c:v>5.6106000000000007</c:v>
                </c:pt>
                <c:pt idx="152">
                  <c:v>5.6063000000000001</c:v>
                </c:pt>
                <c:pt idx="153">
                  <c:v>5.6020000000000003</c:v>
                </c:pt>
                <c:pt idx="154">
                  <c:v>5.5978000000000003</c:v>
                </c:pt>
                <c:pt idx="155">
                  <c:v>5.5934999999999997</c:v>
                </c:pt>
                <c:pt idx="156">
                  <c:v>5.5891999999999999</c:v>
                </c:pt>
                <c:pt idx="157">
                  <c:v>5.5848999999999993</c:v>
                </c:pt>
                <c:pt idx="158">
                  <c:v>5.5807000000000002</c:v>
                </c:pt>
                <c:pt idx="159">
                  <c:v>5.5763999999999996</c:v>
                </c:pt>
                <c:pt idx="160">
                  <c:v>5.5721000000000007</c:v>
                </c:pt>
                <c:pt idx="161">
                  <c:v>5.5678000000000001</c:v>
                </c:pt>
                <c:pt idx="162">
                  <c:v>5.5635000000000003</c:v>
                </c:pt>
                <c:pt idx="163">
                  <c:v>5.5593000000000004</c:v>
                </c:pt>
                <c:pt idx="164">
                  <c:v>5.5549999999999997</c:v>
                </c:pt>
                <c:pt idx="165">
                  <c:v>5.5507</c:v>
                </c:pt>
                <c:pt idx="166">
                  <c:v>5.5463999999999993</c:v>
                </c:pt>
                <c:pt idx="167">
                  <c:v>5.5422000000000002</c:v>
                </c:pt>
                <c:pt idx="168">
                  <c:v>5.5378999999999996</c:v>
                </c:pt>
                <c:pt idx="169">
                  <c:v>5.5336000000000007</c:v>
                </c:pt>
                <c:pt idx="170">
                  <c:v>5.5293000000000001</c:v>
                </c:pt>
                <c:pt idx="171">
                  <c:v>5.5251000000000001</c:v>
                </c:pt>
                <c:pt idx="172">
                  <c:v>5.5208000000000004</c:v>
                </c:pt>
                <c:pt idx="173">
                  <c:v>5.5164999999999997</c:v>
                </c:pt>
                <c:pt idx="174">
                  <c:v>5.5122</c:v>
                </c:pt>
                <c:pt idx="175">
                  <c:v>5.508</c:v>
                </c:pt>
                <c:pt idx="176">
                  <c:v>5.5037000000000003</c:v>
                </c:pt>
                <c:pt idx="177">
                  <c:v>5.4993999999999996</c:v>
                </c:pt>
                <c:pt idx="178">
                  <c:v>5.4951000000000008</c:v>
                </c:pt>
                <c:pt idx="179">
                  <c:v>5.4908999999999999</c:v>
                </c:pt>
                <c:pt idx="180">
                  <c:v>5.4866000000000001</c:v>
                </c:pt>
                <c:pt idx="181">
                  <c:v>5.4823000000000004</c:v>
                </c:pt>
                <c:pt idx="182">
                  <c:v>5.4779999999999998</c:v>
                </c:pt>
                <c:pt idx="183">
                  <c:v>5.4737999999999998</c:v>
                </c:pt>
                <c:pt idx="184">
                  <c:v>5.4695</c:v>
                </c:pt>
                <c:pt idx="185">
                  <c:v>5.4651999999999994</c:v>
                </c:pt>
                <c:pt idx="186">
                  <c:v>5.4608999999999996</c:v>
                </c:pt>
                <c:pt idx="187">
                  <c:v>5.4566000000000008</c:v>
                </c:pt>
                <c:pt idx="188">
                  <c:v>5.4523999999999999</c:v>
                </c:pt>
                <c:pt idx="189">
                  <c:v>5.4481000000000002</c:v>
                </c:pt>
                <c:pt idx="190">
                  <c:v>5.4438000000000004</c:v>
                </c:pt>
                <c:pt idx="191">
                  <c:v>5.4394999999999998</c:v>
                </c:pt>
                <c:pt idx="192">
                  <c:v>5.4352999999999998</c:v>
                </c:pt>
                <c:pt idx="193">
                  <c:v>5.431</c:v>
                </c:pt>
                <c:pt idx="194">
                  <c:v>5.4266999999999994</c:v>
                </c:pt>
                <c:pt idx="195">
                  <c:v>5.4223999999999997</c:v>
                </c:pt>
                <c:pt idx="196">
                  <c:v>5.4181999999999997</c:v>
                </c:pt>
                <c:pt idx="197">
                  <c:v>5.4138999999999999</c:v>
                </c:pt>
                <c:pt idx="198">
                  <c:v>5.4096000000000002</c:v>
                </c:pt>
                <c:pt idx="199">
                  <c:v>5.4053000000000004</c:v>
                </c:pt>
                <c:pt idx="200">
                  <c:v>5.4011000000000005</c:v>
                </c:pt>
                <c:pt idx="201">
                  <c:v>5.3967999999999998</c:v>
                </c:pt>
                <c:pt idx="202">
                  <c:v>5.3925000000000001</c:v>
                </c:pt>
                <c:pt idx="203">
                  <c:v>5.3881999999999994</c:v>
                </c:pt>
                <c:pt idx="204">
                  <c:v>5.3840000000000003</c:v>
                </c:pt>
                <c:pt idx="205">
                  <c:v>5.3796999999999997</c:v>
                </c:pt>
                <c:pt idx="206">
                  <c:v>5.3754</c:v>
                </c:pt>
                <c:pt idx="207">
                  <c:v>5.3711000000000002</c:v>
                </c:pt>
                <c:pt idx="208">
                  <c:v>5.3668999999999993</c:v>
                </c:pt>
                <c:pt idx="209">
                  <c:v>5.3626000000000005</c:v>
                </c:pt>
                <c:pt idx="210">
                  <c:v>5.3582999999999998</c:v>
                </c:pt>
                <c:pt idx="211">
                  <c:v>5.3540000000000001</c:v>
                </c:pt>
                <c:pt idx="212">
                  <c:v>5.3496999999999995</c:v>
                </c:pt>
                <c:pt idx="213">
                  <c:v>5.3455000000000004</c:v>
                </c:pt>
                <c:pt idx="214">
                  <c:v>5.3411999999999997</c:v>
                </c:pt>
                <c:pt idx="215">
                  <c:v>5.3369</c:v>
                </c:pt>
                <c:pt idx="216">
                  <c:v>5.3326000000000002</c:v>
                </c:pt>
                <c:pt idx="217">
                  <c:v>5.3283999999999994</c:v>
                </c:pt>
                <c:pt idx="218">
                  <c:v>5.3241000000000005</c:v>
                </c:pt>
                <c:pt idx="219">
                  <c:v>5.3197999999999999</c:v>
                </c:pt>
                <c:pt idx="220">
                  <c:v>5.3155000000000001</c:v>
                </c:pt>
                <c:pt idx="221">
                  <c:v>5.3113000000000001</c:v>
                </c:pt>
                <c:pt idx="222">
                  <c:v>5.3070000000000004</c:v>
                </c:pt>
                <c:pt idx="223">
                  <c:v>5.3026999999999997</c:v>
                </c:pt>
                <c:pt idx="224">
                  <c:v>5.2984</c:v>
                </c:pt>
                <c:pt idx="225">
                  <c:v>5.2942</c:v>
                </c:pt>
                <c:pt idx="226">
                  <c:v>5.2898999999999994</c:v>
                </c:pt>
                <c:pt idx="227">
                  <c:v>5.2856000000000005</c:v>
                </c:pt>
                <c:pt idx="228">
                  <c:v>5.2812999999999999</c:v>
                </c:pt>
                <c:pt idx="229">
                  <c:v>5.2771000000000008</c:v>
                </c:pt>
                <c:pt idx="230">
                  <c:v>5.2728000000000002</c:v>
                </c:pt>
                <c:pt idx="231">
                  <c:v>5.2685000000000004</c:v>
                </c:pt>
                <c:pt idx="232">
                  <c:v>5.2641999999999998</c:v>
                </c:pt>
                <c:pt idx="233">
                  <c:v>5.26</c:v>
                </c:pt>
                <c:pt idx="234">
                  <c:v>5.2557</c:v>
                </c:pt>
                <c:pt idx="235">
                  <c:v>5.2513999999999994</c:v>
                </c:pt>
                <c:pt idx="236">
                  <c:v>5.2471000000000005</c:v>
                </c:pt>
                <c:pt idx="237">
                  <c:v>5.2427999999999999</c:v>
                </c:pt>
                <c:pt idx="238">
                  <c:v>5.2385999999999999</c:v>
                </c:pt>
                <c:pt idx="239">
                  <c:v>5.2343000000000002</c:v>
                </c:pt>
                <c:pt idx="240">
                  <c:v>5.23</c:v>
                </c:pt>
                <c:pt idx="241">
                  <c:v>5.2256999999999998</c:v>
                </c:pt>
                <c:pt idx="242">
                  <c:v>5.2214999999999998</c:v>
                </c:pt>
                <c:pt idx="243">
                  <c:v>5.2172000000000001</c:v>
                </c:pt>
                <c:pt idx="244">
                  <c:v>5.2128999999999994</c:v>
                </c:pt>
                <c:pt idx="245">
                  <c:v>5.2086000000000006</c:v>
                </c:pt>
                <c:pt idx="246">
                  <c:v>5.2043999999999997</c:v>
                </c:pt>
                <c:pt idx="247">
                  <c:v>5.2000999999999999</c:v>
                </c:pt>
                <c:pt idx="248">
                  <c:v>5.1958000000000002</c:v>
                </c:pt>
                <c:pt idx="249">
                  <c:v>5.1914999999999996</c:v>
                </c:pt>
                <c:pt idx="250">
                  <c:v>5.1873000000000005</c:v>
                </c:pt>
                <c:pt idx="251">
                  <c:v>5.1829999999999998</c:v>
                </c:pt>
                <c:pt idx="252">
                  <c:v>5.1787000000000001</c:v>
                </c:pt>
                <c:pt idx="253">
                  <c:v>5.1743999999999994</c:v>
                </c:pt>
                <c:pt idx="254">
                  <c:v>5.1701999999999995</c:v>
                </c:pt>
                <c:pt idx="255">
                  <c:v>5.1658999999999997</c:v>
                </c:pt>
                <c:pt idx="256">
                  <c:v>5.1616</c:v>
                </c:pt>
                <c:pt idx="257">
                  <c:v>5.1573000000000002</c:v>
                </c:pt>
                <c:pt idx="258">
                  <c:v>5.1531000000000002</c:v>
                </c:pt>
                <c:pt idx="259">
                  <c:v>5.1488000000000005</c:v>
                </c:pt>
                <c:pt idx="260">
                  <c:v>5.1444999999999999</c:v>
                </c:pt>
                <c:pt idx="261">
                  <c:v>5.1402000000000001</c:v>
                </c:pt>
                <c:pt idx="262">
                  <c:v>5.1358999999999995</c:v>
                </c:pt>
                <c:pt idx="263">
                  <c:v>5.1316999999999995</c:v>
                </c:pt>
                <c:pt idx="264">
                  <c:v>5.1273999999999997</c:v>
                </c:pt>
                <c:pt idx="265">
                  <c:v>5.1231</c:v>
                </c:pt>
                <c:pt idx="266">
                  <c:v>5.1188000000000002</c:v>
                </c:pt>
                <c:pt idx="267">
                  <c:v>5.1146000000000003</c:v>
                </c:pt>
                <c:pt idx="268">
                  <c:v>5.1103000000000005</c:v>
                </c:pt>
                <c:pt idx="269">
                  <c:v>5.1059999999999999</c:v>
                </c:pt>
                <c:pt idx="270">
                  <c:v>5.1017000000000001</c:v>
                </c:pt>
                <c:pt idx="271">
                  <c:v>5.0975000000000001</c:v>
                </c:pt>
                <c:pt idx="272">
                  <c:v>5.0931999999999995</c:v>
                </c:pt>
                <c:pt idx="273">
                  <c:v>5.0888999999999998</c:v>
                </c:pt>
                <c:pt idx="274">
                  <c:v>5.0846</c:v>
                </c:pt>
                <c:pt idx="275">
                  <c:v>5.0804</c:v>
                </c:pt>
                <c:pt idx="276">
                  <c:v>5.0761000000000003</c:v>
                </c:pt>
                <c:pt idx="277">
                  <c:v>5.0718000000000005</c:v>
                </c:pt>
                <c:pt idx="278">
                  <c:v>5.0674999999999999</c:v>
                </c:pt>
                <c:pt idx="279">
                  <c:v>5.0632999999999999</c:v>
                </c:pt>
                <c:pt idx="280">
                  <c:v>5.0590000000000002</c:v>
                </c:pt>
                <c:pt idx="281">
                  <c:v>5.0546999999999995</c:v>
                </c:pt>
                <c:pt idx="282">
                  <c:v>5.0503999999999998</c:v>
                </c:pt>
                <c:pt idx="283">
                  <c:v>5.0461999999999998</c:v>
                </c:pt>
                <c:pt idx="284">
                  <c:v>5.0419</c:v>
                </c:pt>
                <c:pt idx="285">
                  <c:v>5.0376000000000003</c:v>
                </c:pt>
                <c:pt idx="286">
                  <c:v>5.0333000000000006</c:v>
                </c:pt>
                <c:pt idx="287">
                  <c:v>5.0289999999999999</c:v>
                </c:pt>
                <c:pt idx="288">
                  <c:v>5.0247999999999999</c:v>
                </c:pt>
                <c:pt idx="289">
                  <c:v>5.0205000000000002</c:v>
                </c:pt>
                <c:pt idx="290">
                  <c:v>5.0161999999999995</c:v>
                </c:pt>
                <c:pt idx="291">
                  <c:v>5.0118999999999998</c:v>
                </c:pt>
                <c:pt idx="292">
                  <c:v>5.0076999999999998</c:v>
                </c:pt>
                <c:pt idx="293">
                  <c:v>5.0034000000000001</c:v>
                </c:pt>
                <c:pt idx="294">
                  <c:v>4.9991000000000003</c:v>
                </c:pt>
                <c:pt idx="295">
                  <c:v>4.9948000000000006</c:v>
                </c:pt>
                <c:pt idx="296">
                  <c:v>4.9906000000000006</c:v>
                </c:pt>
                <c:pt idx="297">
                  <c:v>4.9863</c:v>
                </c:pt>
                <c:pt idx="298">
                  <c:v>4.9820000000000002</c:v>
                </c:pt>
                <c:pt idx="299">
                  <c:v>4.9776999999999996</c:v>
                </c:pt>
                <c:pt idx="300">
                  <c:v>4.9734999999999996</c:v>
                </c:pt>
                <c:pt idx="301">
                  <c:v>4.9691999999999998</c:v>
                </c:pt>
                <c:pt idx="302">
                  <c:v>4.9648999999999992</c:v>
                </c:pt>
                <c:pt idx="303">
                  <c:v>4.9606000000000003</c:v>
                </c:pt>
                <c:pt idx="304">
                  <c:v>4.9563999999999995</c:v>
                </c:pt>
                <c:pt idx="305">
                  <c:v>4.9521000000000006</c:v>
                </c:pt>
                <c:pt idx="306">
                  <c:v>4.9478</c:v>
                </c:pt>
                <c:pt idx="307">
                  <c:v>4.9435000000000002</c:v>
                </c:pt>
                <c:pt idx="308">
                  <c:v>4.9393000000000002</c:v>
                </c:pt>
                <c:pt idx="309">
                  <c:v>4.9349999999999996</c:v>
                </c:pt>
                <c:pt idx="310">
                  <c:v>4.9306999999999999</c:v>
                </c:pt>
                <c:pt idx="311">
                  <c:v>4.9263999999999992</c:v>
                </c:pt>
                <c:pt idx="312">
                  <c:v>4.9221000000000004</c:v>
                </c:pt>
                <c:pt idx="313">
                  <c:v>4.9178999999999995</c:v>
                </c:pt>
                <c:pt idx="314">
                  <c:v>4.9136000000000006</c:v>
                </c:pt>
                <c:pt idx="315">
                  <c:v>4.9093</c:v>
                </c:pt>
                <c:pt idx="316">
                  <c:v>4.9050000000000002</c:v>
                </c:pt>
                <c:pt idx="317">
                  <c:v>4.9008000000000003</c:v>
                </c:pt>
                <c:pt idx="318">
                  <c:v>4.8964999999999996</c:v>
                </c:pt>
                <c:pt idx="319">
                  <c:v>4.8921999999999999</c:v>
                </c:pt>
                <c:pt idx="320">
                  <c:v>4.8878999999999992</c:v>
                </c:pt>
                <c:pt idx="321">
                  <c:v>4.8837000000000002</c:v>
                </c:pt>
                <c:pt idx="322">
                  <c:v>4.8793999999999995</c:v>
                </c:pt>
                <c:pt idx="323">
                  <c:v>4.8751000000000007</c:v>
                </c:pt>
                <c:pt idx="324">
                  <c:v>4.8708</c:v>
                </c:pt>
                <c:pt idx="325">
                  <c:v>4.8666</c:v>
                </c:pt>
                <c:pt idx="326">
                  <c:v>4.8623000000000003</c:v>
                </c:pt>
                <c:pt idx="327">
                  <c:v>4.8579999999999997</c:v>
                </c:pt>
                <c:pt idx="328">
                  <c:v>4.8536999999999999</c:v>
                </c:pt>
                <c:pt idx="329">
                  <c:v>4.8494999999999999</c:v>
                </c:pt>
                <c:pt idx="330">
                  <c:v>4.8452000000000002</c:v>
                </c:pt>
                <c:pt idx="331">
                  <c:v>4.8408999999999995</c:v>
                </c:pt>
                <c:pt idx="332">
                  <c:v>4.8366000000000007</c:v>
                </c:pt>
                <c:pt idx="333">
                  <c:v>4.8323999999999998</c:v>
                </c:pt>
                <c:pt idx="334">
                  <c:v>4.8281000000000001</c:v>
                </c:pt>
                <c:pt idx="335">
                  <c:v>4.8238000000000003</c:v>
                </c:pt>
                <c:pt idx="336">
                  <c:v>4.8194999999999997</c:v>
                </c:pt>
                <c:pt idx="337">
                  <c:v>4.8151999999999999</c:v>
                </c:pt>
                <c:pt idx="338">
                  <c:v>4.8109999999999999</c:v>
                </c:pt>
                <c:pt idx="339">
                  <c:v>4.8067000000000002</c:v>
                </c:pt>
                <c:pt idx="340">
                  <c:v>4.8023999999999996</c:v>
                </c:pt>
                <c:pt idx="341">
                  <c:v>4.7981000000000007</c:v>
                </c:pt>
                <c:pt idx="342">
                  <c:v>4.7938999999999998</c:v>
                </c:pt>
                <c:pt idx="343">
                  <c:v>4.7896000000000001</c:v>
                </c:pt>
                <c:pt idx="344">
                  <c:v>4.7853000000000003</c:v>
                </c:pt>
                <c:pt idx="345">
                  <c:v>4.7809999999999997</c:v>
                </c:pt>
                <c:pt idx="346">
                  <c:v>4.7768000000000006</c:v>
                </c:pt>
                <c:pt idx="347">
                  <c:v>4.7725</c:v>
                </c:pt>
                <c:pt idx="348">
                  <c:v>4.7682000000000002</c:v>
                </c:pt>
                <c:pt idx="349">
                  <c:v>4.7638999999999996</c:v>
                </c:pt>
                <c:pt idx="350">
                  <c:v>4.7596999999999996</c:v>
                </c:pt>
                <c:pt idx="351">
                  <c:v>4.7553999999999998</c:v>
                </c:pt>
                <c:pt idx="352">
                  <c:v>4.7511000000000001</c:v>
                </c:pt>
                <c:pt idx="353">
                  <c:v>4.7468000000000004</c:v>
                </c:pt>
                <c:pt idx="354">
                  <c:v>4.7426000000000004</c:v>
                </c:pt>
                <c:pt idx="355">
                  <c:v>4.7383000000000006</c:v>
                </c:pt>
                <c:pt idx="356">
                  <c:v>4.734</c:v>
                </c:pt>
                <c:pt idx="357">
                  <c:v>4.7297000000000002</c:v>
                </c:pt>
                <c:pt idx="358">
                  <c:v>4.7255000000000003</c:v>
                </c:pt>
                <c:pt idx="359">
                  <c:v>4.7211999999999996</c:v>
                </c:pt>
                <c:pt idx="360">
                  <c:v>4.7168999999999999</c:v>
                </c:pt>
                <c:pt idx="361">
                  <c:v>4.7126000000000001</c:v>
                </c:pt>
                <c:pt idx="362">
                  <c:v>4.7083000000000004</c:v>
                </c:pt>
                <c:pt idx="363">
                  <c:v>4.7041000000000004</c:v>
                </c:pt>
                <c:pt idx="364">
                  <c:v>4.6997999999999998</c:v>
                </c:pt>
                <c:pt idx="365">
                  <c:v>4.6955</c:v>
                </c:pt>
                <c:pt idx="366">
                  <c:v>4.6912000000000003</c:v>
                </c:pt>
                <c:pt idx="367">
                  <c:v>4.6870000000000003</c:v>
                </c:pt>
                <c:pt idx="368">
                  <c:v>4.6826999999999996</c:v>
                </c:pt>
                <c:pt idx="369">
                  <c:v>4.6783999999999999</c:v>
                </c:pt>
                <c:pt idx="370">
                  <c:v>4.6741000000000001</c:v>
                </c:pt>
                <c:pt idx="371">
                  <c:v>4.6698999999999993</c:v>
                </c:pt>
                <c:pt idx="372">
                  <c:v>4.6656000000000004</c:v>
                </c:pt>
                <c:pt idx="373">
                  <c:v>4.6612999999999998</c:v>
                </c:pt>
                <c:pt idx="374">
                  <c:v>4.657</c:v>
                </c:pt>
                <c:pt idx="375">
                  <c:v>4.6528</c:v>
                </c:pt>
                <c:pt idx="376">
                  <c:v>4.6485000000000003</c:v>
                </c:pt>
                <c:pt idx="377">
                  <c:v>4.6441999999999997</c:v>
                </c:pt>
                <c:pt idx="378">
                  <c:v>4.6398999999999999</c:v>
                </c:pt>
                <c:pt idx="379">
                  <c:v>4.6356999999999999</c:v>
                </c:pt>
                <c:pt idx="380">
                  <c:v>4.6313999999999993</c:v>
                </c:pt>
                <c:pt idx="381">
                  <c:v>4.6271000000000004</c:v>
                </c:pt>
                <c:pt idx="382">
                  <c:v>4.6227999999999998</c:v>
                </c:pt>
                <c:pt idx="383">
                  <c:v>4.6186000000000007</c:v>
                </c:pt>
                <c:pt idx="384">
                  <c:v>4.6143000000000001</c:v>
                </c:pt>
                <c:pt idx="385">
                  <c:v>4.6100000000000003</c:v>
                </c:pt>
                <c:pt idx="386">
                  <c:v>4.6056999999999997</c:v>
                </c:pt>
                <c:pt idx="387">
                  <c:v>4.6013999999999999</c:v>
                </c:pt>
                <c:pt idx="388">
                  <c:v>4.5972</c:v>
                </c:pt>
                <c:pt idx="389">
                  <c:v>4.5928999999999993</c:v>
                </c:pt>
                <c:pt idx="390">
                  <c:v>4.5886000000000005</c:v>
                </c:pt>
                <c:pt idx="391">
                  <c:v>4.5842999999999998</c:v>
                </c:pt>
                <c:pt idx="392">
                  <c:v>4.5801000000000007</c:v>
                </c:pt>
                <c:pt idx="393">
                  <c:v>4.5758000000000001</c:v>
                </c:pt>
                <c:pt idx="394">
                  <c:v>4.5715000000000003</c:v>
                </c:pt>
                <c:pt idx="395">
                  <c:v>4.5671999999999997</c:v>
                </c:pt>
                <c:pt idx="396">
                  <c:v>4.5629999999999997</c:v>
                </c:pt>
                <c:pt idx="397">
                  <c:v>4.5587</c:v>
                </c:pt>
                <c:pt idx="398">
                  <c:v>4.5543999999999993</c:v>
                </c:pt>
                <c:pt idx="399">
                  <c:v>4.5501000000000005</c:v>
                </c:pt>
                <c:pt idx="400">
                  <c:v>4.5458999999999996</c:v>
                </c:pt>
                <c:pt idx="401">
                  <c:v>4.5416000000000007</c:v>
                </c:pt>
                <c:pt idx="402">
                  <c:v>4.5373000000000001</c:v>
                </c:pt>
                <c:pt idx="403">
                  <c:v>4.5330000000000004</c:v>
                </c:pt>
                <c:pt idx="404">
                  <c:v>4.5288000000000004</c:v>
                </c:pt>
                <c:pt idx="405">
                  <c:v>4.5244999999999997</c:v>
                </c:pt>
                <c:pt idx="406">
                  <c:v>4.5202</c:v>
                </c:pt>
                <c:pt idx="407">
                  <c:v>4.5158999999999994</c:v>
                </c:pt>
                <c:pt idx="408">
                  <c:v>4.5116999999999994</c:v>
                </c:pt>
                <c:pt idx="409">
                  <c:v>4.5073999999999996</c:v>
                </c:pt>
                <c:pt idx="410">
                  <c:v>4.5031000000000008</c:v>
                </c:pt>
                <c:pt idx="411">
                  <c:v>4.4988000000000001</c:v>
                </c:pt>
                <c:pt idx="412">
                  <c:v>4.4945000000000004</c:v>
                </c:pt>
                <c:pt idx="413">
                  <c:v>4.4903000000000004</c:v>
                </c:pt>
                <c:pt idx="414">
                  <c:v>4.4859999999999998</c:v>
                </c:pt>
                <c:pt idx="415">
                  <c:v>4.4817</c:v>
                </c:pt>
                <c:pt idx="416">
                  <c:v>4.4773999999999994</c:v>
                </c:pt>
                <c:pt idx="417">
                  <c:v>4.4731999999999994</c:v>
                </c:pt>
                <c:pt idx="418">
                  <c:v>4.4688999999999997</c:v>
                </c:pt>
                <c:pt idx="419">
                  <c:v>4.4646000000000008</c:v>
                </c:pt>
                <c:pt idx="420">
                  <c:v>4.4603000000000002</c:v>
                </c:pt>
                <c:pt idx="421">
                  <c:v>4.4561000000000002</c:v>
                </c:pt>
                <c:pt idx="422">
                  <c:v>4.4518000000000004</c:v>
                </c:pt>
                <c:pt idx="423">
                  <c:v>4.4474999999999998</c:v>
                </c:pt>
                <c:pt idx="424">
                  <c:v>4.4432</c:v>
                </c:pt>
                <c:pt idx="425">
                  <c:v>4.4390000000000001</c:v>
                </c:pt>
                <c:pt idx="426">
                  <c:v>4.4346999999999994</c:v>
                </c:pt>
                <c:pt idx="427">
                  <c:v>4.4303999999999997</c:v>
                </c:pt>
                <c:pt idx="428">
                  <c:v>4.4260999999999999</c:v>
                </c:pt>
                <c:pt idx="429">
                  <c:v>4.4218999999999999</c:v>
                </c:pt>
                <c:pt idx="430">
                  <c:v>4.4176000000000002</c:v>
                </c:pt>
                <c:pt idx="431">
                  <c:v>4.4133000000000004</c:v>
                </c:pt>
                <c:pt idx="432">
                  <c:v>4.4089999999999998</c:v>
                </c:pt>
                <c:pt idx="433">
                  <c:v>4.4047999999999998</c:v>
                </c:pt>
                <c:pt idx="434">
                  <c:v>4.4005000000000001</c:v>
                </c:pt>
                <c:pt idx="435">
                  <c:v>4.3961999999999994</c:v>
                </c:pt>
                <c:pt idx="436">
                  <c:v>4.3918999999999997</c:v>
                </c:pt>
                <c:pt idx="437">
                  <c:v>4.3875999999999999</c:v>
                </c:pt>
                <c:pt idx="438">
                  <c:v>4.3834</c:v>
                </c:pt>
                <c:pt idx="439">
                  <c:v>4.3791000000000002</c:v>
                </c:pt>
                <c:pt idx="440">
                  <c:v>4.3748000000000005</c:v>
                </c:pt>
                <c:pt idx="441">
                  <c:v>4.3704999999999998</c:v>
                </c:pt>
                <c:pt idx="442">
                  <c:v>4.3662999999999998</c:v>
                </c:pt>
                <c:pt idx="443">
                  <c:v>4.3620000000000001</c:v>
                </c:pt>
                <c:pt idx="444">
                  <c:v>4.3576999999999995</c:v>
                </c:pt>
                <c:pt idx="445">
                  <c:v>4.3533999999999997</c:v>
                </c:pt>
                <c:pt idx="446">
                  <c:v>4.3491999999999997</c:v>
                </c:pt>
                <c:pt idx="447">
                  <c:v>4.3449</c:v>
                </c:pt>
                <c:pt idx="448">
                  <c:v>4.3406000000000002</c:v>
                </c:pt>
                <c:pt idx="449">
                  <c:v>4.3363000000000005</c:v>
                </c:pt>
                <c:pt idx="450">
                  <c:v>4.3321000000000005</c:v>
                </c:pt>
                <c:pt idx="451">
                  <c:v>4.3277999999999999</c:v>
                </c:pt>
                <c:pt idx="452">
                  <c:v>4.3235000000000001</c:v>
                </c:pt>
                <c:pt idx="453">
                  <c:v>4.3191999999999995</c:v>
                </c:pt>
                <c:pt idx="454">
                  <c:v>4.3150000000000004</c:v>
                </c:pt>
                <c:pt idx="455">
                  <c:v>4.3106999999999998</c:v>
                </c:pt>
                <c:pt idx="456">
                  <c:v>4.3064</c:v>
                </c:pt>
                <c:pt idx="457">
                  <c:v>4.3021000000000003</c:v>
                </c:pt>
                <c:pt idx="458">
                  <c:v>4.2978999999999994</c:v>
                </c:pt>
                <c:pt idx="459">
                  <c:v>4.2936000000000005</c:v>
                </c:pt>
                <c:pt idx="460">
                  <c:v>4.2892999999999999</c:v>
                </c:pt>
                <c:pt idx="461">
                  <c:v>4.2850000000000001</c:v>
                </c:pt>
                <c:pt idx="462">
                  <c:v>4.2806999999999995</c:v>
                </c:pt>
                <c:pt idx="463">
                  <c:v>4.2765000000000004</c:v>
                </c:pt>
                <c:pt idx="464">
                  <c:v>4.2721999999999998</c:v>
                </c:pt>
                <c:pt idx="465">
                  <c:v>4.2679</c:v>
                </c:pt>
                <c:pt idx="466">
                  <c:v>4.2636000000000003</c:v>
                </c:pt>
                <c:pt idx="467">
                  <c:v>4.2593999999999994</c:v>
                </c:pt>
                <c:pt idx="468">
                  <c:v>4.2551000000000005</c:v>
                </c:pt>
                <c:pt idx="469">
                  <c:v>4.2507999999999999</c:v>
                </c:pt>
                <c:pt idx="470">
                  <c:v>4.2465000000000002</c:v>
                </c:pt>
                <c:pt idx="471">
                  <c:v>4.2423000000000002</c:v>
                </c:pt>
                <c:pt idx="472">
                  <c:v>4.2380000000000004</c:v>
                </c:pt>
                <c:pt idx="473">
                  <c:v>4.2336999999999998</c:v>
                </c:pt>
                <c:pt idx="474">
                  <c:v>4.2294</c:v>
                </c:pt>
                <c:pt idx="475">
                  <c:v>4.2252000000000001</c:v>
                </c:pt>
                <c:pt idx="476">
                  <c:v>4.2208999999999994</c:v>
                </c:pt>
                <c:pt idx="477">
                  <c:v>4.2166000000000006</c:v>
                </c:pt>
                <c:pt idx="478">
                  <c:v>4.2122999999999999</c:v>
                </c:pt>
                <c:pt idx="479">
                  <c:v>4.2081</c:v>
                </c:pt>
                <c:pt idx="480">
                  <c:v>4.2038000000000002</c:v>
                </c:pt>
                <c:pt idx="481">
                  <c:v>4.1994999999999996</c:v>
                </c:pt>
                <c:pt idx="482">
                  <c:v>4.1951999999999998</c:v>
                </c:pt>
                <c:pt idx="483">
                  <c:v>4.1909999999999998</c:v>
                </c:pt>
                <c:pt idx="484">
                  <c:v>4.1867000000000001</c:v>
                </c:pt>
                <c:pt idx="485">
                  <c:v>4.1823999999999995</c:v>
                </c:pt>
                <c:pt idx="486">
                  <c:v>4.1781000000000006</c:v>
                </c:pt>
                <c:pt idx="487">
                  <c:v>4.1738</c:v>
                </c:pt>
                <c:pt idx="488">
                  <c:v>4.1696</c:v>
                </c:pt>
                <c:pt idx="489">
                  <c:v>4.1653000000000002</c:v>
                </c:pt>
                <c:pt idx="490">
                  <c:v>4.1609999999999996</c:v>
                </c:pt>
                <c:pt idx="491">
                  <c:v>4.1566999999999998</c:v>
                </c:pt>
                <c:pt idx="492">
                  <c:v>4.1524999999999999</c:v>
                </c:pt>
                <c:pt idx="493">
                  <c:v>4.1482000000000001</c:v>
                </c:pt>
                <c:pt idx="494">
                  <c:v>4.1438999999999995</c:v>
                </c:pt>
                <c:pt idx="495">
                  <c:v>4.1396000000000006</c:v>
                </c:pt>
                <c:pt idx="496">
                  <c:v>4.1353999999999997</c:v>
                </c:pt>
                <c:pt idx="497">
                  <c:v>4.1311</c:v>
                </c:pt>
                <c:pt idx="498">
                  <c:v>4.1268000000000002</c:v>
                </c:pt>
                <c:pt idx="499">
                  <c:v>4.1224999999999996</c:v>
                </c:pt>
                <c:pt idx="500">
                  <c:v>4.1183000000000005</c:v>
                </c:pt>
                <c:pt idx="501">
                  <c:v>4.1139999999999999</c:v>
                </c:pt>
                <c:pt idx="502">
                  <c:v>4.1097000000000001</c:v>
                </c:pt>
                <c:pt idx="503">
                  <c:v>4.1053999999999995</c:v>
                </c:pt>
                <c:pt idx="504">
                  <c:v>4.1011999999999995</c:v>
                </c:pt>
                <c:pt idx="505">
                  <c:v>4.0968999999999998</c:v>
                </c:pt>
                <c:pt idx="506">
                  <c:v>4.0926</c:v>
                </c:pt>
                <c:pt idx="507">
                  <c:v>4.0883000000000003</c:v>
                </c:pt>
                <c:pt idx="508">
                  <c:v>4.0841000000000003</c:v>
                </c:pt>
                <c:pt idx="509">
                  <c:v>4.0798000000000005</c:v>
                </c:pt>
                <c:pt idx="510">
                  <c:v>4.0754999999999999</c:v>
                </c:pt>
                <c:pt idx="511">
                  <c:v>4.0712000000000002</c:v>
                </c:pt>
                <c:pt idx="512">
                  <c:v>4.0669000000000004</c:v>
                </c:pt>
                <c:pt idx="513">
                  <c:v>4.0626999999999995</c:v>
                </c:pt>
                <c:pt idx="514">
                  <c:v>4.0583999999999998</c:v>
                </c:pt>
                <c:pt idx="515">
                  <c:v>4.0541</c:v>
                </c:pt>
                <c:pt idx="516">
                  <c:v>4.0498000000000003</c:v>
                </c:pt>
                <c:pt idx="517">
                  <c:v>4.0456000000000003</c:v>
                </c:pt>
                <c:pt idx="518">
                  <c:v>4.0413000000000006</c:v>
                </c:pt>
                <c:pt idx="519">
                  <c:v>4.0369999999999999</c:v>
                </c:pt>
                <c:pt idx="520">
                  <c:v>4.0327000000000002</c:v>
                </c:pt>
                <c:pt idx="521">
                  <c:v>4.0285000000000002</c:v>
                </c:pt>
                <c:pt idx="522">
                  <c:v>4.0241999999999996</c:v>
                </c:pt>
                <c:pt idx="523">
                  <c:v>4.0198999999999998</c:v>
                </c:pt>
                <c:pt idx="524">
                  <c:v>4.0156000000000001</c:v>
                </c:pt>
                <c:pt idx="525">
                  <c:v>4.0114000000000001</c:v>
                </c:pt>
                <c:pt idx="526">
                  <c:v>4.0071000000000003</c:v>
                </c:pt>
                <c:pt idx="527">
                  <c:v>4.0028000000000006</c:v>
                </c:pt>
                <c:pt idx="528">
                  <c:v>3.9984999999999999</c:v>
                </c:pt>
                <c:pt idx="529">
                  <c:v>3.9943</c:v>
                </c:pt>
                <c:pt idx="530">
                  <c:v>3.99</c:v>
                </c:pt>
                <c:pt idx="531">
                  <c:v>3.9857</c:v>
                </c:pt>
                <c:pt idx="532">
                  <c:v>3.9814000000000003</c:v>
                </c:pt>
                <c:pt idx="533">
                  <c:v>3.9771999999999998</c:v>
                </c:pt>
                <c:pt idx="534">
                  <c:v>3.9729000000000001</c:v>
                </c:pt>
                <c:pt idx="535">
                  <c:v>3.9685999999999999</c:v>
                </c:pt>
                <c:pt idx="536">
                  <c:v>3.9643000000000002</c:v>
                </c:pt>
                <c:pt idx="537">
                  <c:v>3.96</c:v>
                </c:pt>
                <c:pt idx="538">
                  <c:v>3.9558</c:v>
                </c:pt>
                <c:pt idx="539">
                  <c:v>3.9514999999999998</c:v>
                </c:pt>
                <c:pt idx="540">
                  <c:v>3.9471999999999996</c:v>
                </c:pt>
                <c:pt idx="541">
                  <c:v>3.9429000000000003</c:v>
                </c:pt>
                <c:pt idx="542">
                  <c:v>3.9386999999999999</c:v>
                </c:pt>
                <c:pt idx="543">
                  <c:v>3.9344000000000001</c:v>
                </c:pt>
                <c:pt idx="544">
                  <c:v>3.9300999999999999</c:v>
                </c:pt>
                <c:pt idx="545">
                  <c:v>3.9258000000000002</c:v>
                </c:pt>
                <c:pt idx="546">
                  <c:v>3.9215999999999998</c:v>
                </c:pt>
                <c:pt idx="547">
                  <c:v>3.9173</c:v>
                </c:pt>
                <c:pt idx="548">
                  <c:v>3.9129999999999998</c:v>
                </c:pt>
                <c:pt idx="549">
                  <c:v>3.9086999999999996</c:v>
                </c:pt>
                <c:pt idx="550">
                  <c:v>3.9045000000000001</c:v>
                </c:pt>
                <c:pt idx="551">
                  <c:v>3.9001999999999999</c:v>
                </c:pt>
                <c:pt idx="552">
                  <c:v>3.8959000000000001</c:v>
                </c:pt>
                <c:pt idx="553">
                  <c:v>3.8915999999999999</c:v>
                </c:pt>
                <c:pt idx="554">
                  <c:v>3.8874</c:v>
                </c:pt>
                <c:pt idx="555">
                  <c:v>3.8830999999999998</c:v>
                </c:pt>
                <c:pt idx="556">
                  <c:v>3.8788</c:v>
                </c:pt>
                <c:pt idx="557">
                  <c:v>3.8744999999999998</c:v>
                </c:pt>
                <c:pt idx="558">
                  <c:v>3.8703000000000003</c:v>
                </c:pt>
                <c:pt idx="559">
                  <c:v>3.8660000000000001</c:v>
                </c:pt>
                <c:pt idx="560">
                  <c:v>3.8616999999999999</c:v>
                </c:pt>
                <c:pt idx="561">
                  <c:v>3.8574000000000002</c:v>
                </c:pt>
                <c:pt idx="562">
                  <c:v>3.8531</c:v>
                </c:pt>
                <c:pt idx="563">
                  <c:v>3.8489</c:v>
                </c:pt>
                <c:pt idx="564">
                  <c:v>3.8445999999999998</c:v>
                </c:pt>
                <c:pt idx="565">
                  <c:v>3.8403</c:v>
                </c:pt>
                <c:pt idx="566">
                  <c:v>3.8359999999999999</c:v>
                </c:pt>
                <c:pt idx="567">
                  <c:v>3.8318000000000003</c:v>
                </c:pt>
                <c:pt idx="568">
                  <c:v>3.8275000000000001</c:v>
                </c:pt>
                <c:pt idx="569">
                  <c:v>3.8231999999999999</c:v>
                </c:pt>
                <c:pt idx="570">
                  <c:v>3.8189000000000002</c:v>
                </c:pt>
                <c:pt idx="571">
                  <c:v>3.8146999999999998</c:v>
                </c:pt>
                <c:pt idx="572">
                  <c:v>3.8104</c:v>
                </c:pt>
                <c:pt idx="573">
                  <c:v>3.8060999999999998</c:v>
                </c:pt>
                <c:pt idx="574">
                  <c:v>3.8018000000000001</c:v>
                </c:pt>
                <c:pt idx="575">
                  <c:v>3.7976000000000001</c:v>
                </c:pt>
                <c:pt idx="576">
                  <c:v>3.7933000000000003</c:v>
                </c:pt>
                <c:pt idx="577">
                  <c:v>3.7890000000000001</c:v>
                </c:pt>
                <c:pt idx="578">
                  <c:v>3.7847</c:v>
                </c:pt>
                <c:pt idx="579">
                  <c:v>3.7805</c:v>
                </c:pt>
                <c:pt idx="580">
                  <c:v>3.7761999999999998</c:v>
                </c:pt>
                <c:pt idx="581">
                  <c:v>3.7719</c:v>
                </c:pt>
                <c:pt idx="582">
                  <c:v>3.7675999999999998</c:v>
                </c:pt>
                <c:pt idx="583">
                  <c:v>3.7634000000000003</c:v>
                </c:pt>
                <c:pt idx="584">
                  <c:v>3.7591000000000001</c:v>
                </c:pt>
                <c:pt idx="585">
                  <c:v>3.7548000000000004</c:v>
                </c:pt>
                <c:pt idx="586">
                  <c:v>3.7505000000000002</c:v>
                </c:pt>
                <c:pt idx="587">
                  <c:v>3.7462</c:v>
                </c:pt>
                <c:pt idx="588">
                  <c:v>3.742</c:v>
                </c:pt>
                <c:pt idx="589">
                  <c:v>3.7376999999999998</c:v>
                </c:pt>
                <c:pt idx="590">
                  <c:v>3.7334000000000001</c:v>
                </c:pt>
                <c:pt idx="591">
                  <c:v>3.7290999999999999</c:v>
                </c:pt>
                <c:pt idx="592">
                  <c:v>3.7248999999999999</c:v>
                </c:pt>
                <c:pt idx="593">
                  <c:v>3.7206000000000001</c:v>
                </c:pt>
                <c:pt idx="594">
                  <c:v>3.7163000000000004</c:v>
                </c:pt>
                <c:pt idx="595">
                  <c:v>3.7120000000000002</c:v>
                </c:pt>
                <c:pt idx="596">
                  <c:v>3.7078000000000002</c:v>
                </c:pt>
                <c:pt idx="597">
                  <c:v>3.7035</c:v>
                </c:pt>
                <c:pt idx="598">
                  <c:v>3.6991999999999998</c:v>
                </c:pt>
                <c:pt idx="599">
                  <c:v>3.6949000000000001</c:v>
                </c:pt>
                <c:pt idx="600">
                  <c:v>3.6906999999999996</c:v>
                </c:pt>
                <c:pt idx="601">
                  <c:v>3.6863999999999999</c:v>
                </c:pt>
                <c:pt idx="602">
                  <c:v>3.6820999999999997</c:v>
                </c:pt>
                <c:pt idx="603">
                  <c:v>3.6778000000000004</c:v>
                </c:pt>
                <c:pt idx="604">
                  <c:v>3.6736</c:v>
                </c:pt>
                <c:pt idx="605">
                  <c:v>3.6693000000000002</c:v>
                </c:pt>
                <c:pt idx="606">
                  <c:v>3.665</c:v>
                </c:pt>
                <c:pt idx="607">
                  <c:v>3.6606999999999998</c:v>
                </c:pt>
                <c:pt idx="608">
                  <c:v>3.6564999999999999</c:v>
                </c:pt>
                <c:pt idx="609">
                  <c:v>3.6521999999999997</c:v>
                </c:pt>
                <c:pt idx="610">
                  <c:v>3.6478999999999999</c:v>
                </c:pt>
                <c:pt idx="611">
                  <c:v>3.6435999999999997</c:v>
                </c:pt>
                <c:pt idx="612">
                  <c:v>3.6393</c:v>
                </c:pt>
                <c:pt idx="613">
                  <c:v>3.6351</c:v>
                </c:pt>
                <c:pt idx="614">
                  <c:v>3.6308000000000002</c:v>
                </c:pt>
                <c:pt idx="615">
                  <c:v>3.6265000000000001</c:v>
                </c:pt>
                <c:pt idx="616">
                  <c:v>3.6221999999999999</c:v>
                </c:pt>
                <c:pt idx="617">
                  <c:v>3.6179999999999999</c:v>
                </c:pt>
                <c:pt idx="618">
                  <c:v>3.6136999999999997</c:v>
                </c:pt>
                <c:pt idx="619">
                  <c:v>3.6093999999999999</c:v>
                </c:pt>
                <c:pt idx="620">
                  <c:v>3.6050999999999997</c:v>
                </c:pt>
                <c:pt idx="621">
                  <c:v>3.6009000000000002</c:v>
                </c:pt>
                <c:pt idx="622">
                  <c:v>3.5966</c:v>
                </c:pt>
                <c:pt idx="623">
                  <c:v>3.5923000000000003</c:v>
                </c:pt>
                <c:pt idx="624">
                  <c:v>3.5880000000000001</c:v>
                </c:pt>
                <c:pt idx="625">
                  <c:v>3.5838000000000001</c:v>
                </c:pt>
                <c:pt idx="626">
                  <c:v>3.5794999999999999</c:v>
                </c:pt>
                <c:pt idx="627">
                  <c:v>3.5751999999999997</c:v>
                </c:pt>
                <c:pt idx="628">
                  <c:v>3.5709</c:v>
                </c:pt>
                <c:pt idx="629">
                  <c:v>3.5667</c:v>
                </c:pt>
                <c:pt idx="630">
                  <c:v>3.5624000000000002</c:v>
                </c:pt>
                <c:pt idx="631">
                  <c:v>3.5581</c:v>
                </c:pt>
                <c:pt idx="632">
                  <c:v>3.5538000000000003</c:v>
                </c:pt>
                <c:pt idx="633">
                  <c:v>3.5495999999999999</c:v>
                </c:pt>
                <c:pt idx="634">
                  <c:v>3.5453000000000001</c:v>
                </c:pt>
                <c:pt idx="635">
                  <c:v>3.5409999999999999</c:v>
                </c:pt>
                <c:pt idx="636">
                  <c:v>3.5366999999999997</c:v>
                </c:pt>
                <c:pt idx="637">
                  <c:v>3.5324</c:v>
                </c:pt>
                <c:pt idx="638">
                  <c:v>3.5282</c:v>
                </c:pt>
                <c:pt idx="639">
                  <c:v>3.5239000000000003</c:v>
                </c:pt>
                <c:pt idx="640">
                  <c:v>3.5196000000000001</c:v>
                </c:pt>
                <c:pt idx="641">
                  <c:v>3.5153000000000003</c:v>
                </c:pt>
                <c:pt idx="642">
                  <c:v>3.5110999999999999</c:v>
                </c:pt>
                <c:pt idx="643">
                  <c:v>3.5068000000000001</c:v>
                </c:pt>
                <c:pt idx="644">
                  <c:v>3.5024999999999999</c:v>
                </c:pt>
                <c:pt idx="645">
                  <c:v>3.4981999999999998</c:v>
                </c:pt>
                <c:pt idx="646">
                  <c:v>3.4940000000000002</c:v>
                </c:pt>
                <c:pt idx="647">
                  <c:v>3.4897</c:v>
                </c:pt>
                <c:pt idx="648">
                  <c:v>3.4854000000000003</c:v>
                </c:pt>
                <c:pt idx="649">
                  <c:v>3.4811000000000001</c:v>
                </c:pt>
                <c:pt idx="650">
                  <c:v>3.4769000000000001</c:v>
                </c:pt>
                <c:pt idx="651">
                  <c:v>3.4725999999999999</c:v>
                </c:pt>
                <c:pt idx="652">
                  <c:v>3.4683000000000002</c:v>
                </c:pt>
                <c:pt idx="653">
                  <c:v>3.464</c:v>
                </c:pt>
                <c:pt idx="654">
                  <c:v>3.4598</c:v>
                </c:pt>
                <c:pt idx="655">
                  <c:v>3.4554999999999998</c:v>
                </c:pt>
                <c:pt idx="656">
                  <c:v>3.4511999999999996</c:v>
                </c:pt>
                <c:pt idx="657">
                  <c:v>3.4469000000000003</c:v>
                </c:pt>
                <c:pt idx="658">
                  <c:v>3.4426999999999999</c:v>
                </c:pt>
                <c:pt idx="659">
                  <c:v>3.4384000000000001</c:v>
                </c:pt>
                <c:pt idx="660">
                  <c:v>3.4340999999999999</c:v>
                </c:pt>
                <c:pt idx="661">
                  <c:v>3.4298000000000002</c:v>
                </c:pt>
                <c:pt idx="662">
                  <c:v>3.4255</c:v>
                </c:pt>
                <c:pt idx="663">
                  <c:v>3.4213</c:v>
                </c:pt>
                <c:pt idx="664">
                  <c:v>3.4169999999999998</c:v>
                </c:pt>
                <c:pt idx="665">
                  <c:v>3.4126999999999996</c:v>
                </c:pt>
                <c:pt idx="666">
                  <c:v>3.4083999999999999</c:v>
                </c:pt>
                <c:pt idx="667">
                  <c:v>3.4041999999999999</c:v>
                </c:pt>
                <c:pt idx="668">
                  <c:v>3.3999000000000001</c:v>
                </c:pt>
                <c:pt idx="669">
                  <c:v>3.3956</c:v>
                </c:pt>
                <c:pt idx="670">
                  <c:v>3.3913000000000002</c:v>
                </c:pt>
                <c:pt idx="671">
                  <c:v>3.3870999999999998</c:v>
                </c:pt>
                <c:pt idx="672">
                  <c:v>3.3828</c:v>
                </c:pt>
                <c:pt idx="673">
                  <c:v>3.3784999999999998</c:v>
                </c:pt>
                <c:pt idx="674">
                  <c:v>3.3741999999999996</c:v>
                </c:pt>
                <c:pt idx="675">
                  <c:v>3.37</c:v>
                </c:pt>
                <c:pt idx="676">
                  <c:v>3.3656999999999999</c:v>
                </c:pt>
                <c:pt idx="677">
                  <c:v>3.3614000000000002</c:v>
                </c:pt>
                <c:pt idx="678">
                  <c:v>3.3571</c:v>
                </c:pt>
                <c:pt idx="679">
                  <c:v>3.3529</c:v>
                </c:pt>
                <c:pt idx="680">
                  <c:v>3.3485999999999998</c:v>
                </c:pt>
                <c:pt idx="681">
                  <c:v>3.3443000000000001</c:v>
                </c:pt>
                <c:pt idx="682">
                  <c:v>3.34</c:v>
                </c:pt>
                <c:pt idx="683">
                  <c:v>3.3358000000000003</c:v>
                </c:pt>
                <c:pt idx="684">
                  <c:v>3.3315000000000001</c:v>
                </c:pt>
                <c:pt idx="685">
                  <c:v>3.3271999999999999</c:v>
                </c:pt>
                <c:pt idx="686">
                  <c:v>3.3229000000000002</c:v>
                </c:pt>
                <c:pt idx="687">
                  <c:v>3.3186</c:v>
                </c:pt>
                <c:pt idx="688">
                  <c:v>3.3144</c:v>
                </c:pt>
                <c:pt idx="689">
                  <c:v>3.3100999999999998</c:v>
                </c:pt>
                <c:pt idx="690">
                  <c:v>3.3058000000000001</c:v>
                </c:pt>
                <c:pt idx="691">
                  <c:v>3.3014999999999999</c:v>
                </c:pt>
                <c:pt idx="692">
                  <c:v>3.2973000000000003</c:v>
                </c:pt>
                <c:pt idx="693">
                  <c:v>3.2930000000000001</c:v>
                </c:pt>
                <c:pt idx="694">
                  <c:v>3.2887</c:v>
                </c:pt>
                <c:pt idx="695">
                  <c:v>3.2844000000000002</c:v>
                </c:pt>
                <c:pt idx="696">
                  <c:v>3.2801999999999998</c:v>
                </c:pt>
                <c:pt idx="697">
                  <c:v>3.2759</c:v>
                </c:pt>
                <c:pt idx="698">
                  <c:v>3.2715999999999998</c:v>
                </c:pt>
                <c:pt idx="699">
                  <c:v>3.2673000000000001</c:v>
                </c:pt>
                <c:pt idx="700">
                  <c:v>3.2631000000000001</c:v>
                </c:pt>
                <c:pt idx="701">
                  <c:v>3.2588000000000004</c:v>
                </c:pt>
                <c:pt idx="702">
                  <c:v>3.2545000000000002</c:v>
                </c:pt>
                <c:pt idx="703">
                  <c:v>3.2502</c:v>
                </c:pt>
                <c:pt idx="704">
                  <c:v>3.246</c:v>
                </c:pt>
                <c:pt idx="705">
                  <c:v>3.2416999999999998</c:v>
                </c:pt>
                <c:pt idx="706">
                  <c:v>3.2374000000000001</c:v>
                </c:pt>
                <c:pt idx="707">
                  <c:v>3.2330999999999999</c:v>
                </c:pt>
                <c:pt idx="708">
                  <c:v>3.2288999999999999</c:v>
                </c:pt>
                <c:pt idx="709">
                  <c:v>3.2245999999999997</c:v>
                </c:pt>
                <c:pt idx="710">
                  <c:v>3.2203000000000004</c:v>
                </c:pt>
                <c:pt idx="711">
                  <c:v>3.2160000000000002</c:v>
                </c:pt>
                <c:pt idx="712">
                  <c:v>3.2117</c:v>
                </c:pt>
                <c:pt idx="713">
                  <c:v>3.2075</c:v>
                </c:pt>
                <c:pt idx="714">
                  <c:v>3.2031999999999998</c:v>
                </c:pt>
                <c:pt idx="715">
                  <c:v>3.1989000000000001</c:v>
                </c:pt>
                <c:pt idx="716">
                  <c:v>3.1945999999999999</c:v>
                </c:pt>
                <c:pt idx="717">
                  <c:v>3.1903999999999999</c:v>
                </c:pt>
                <c:pt idx="718">
                  <c:v>3.1860999999999997</c:v>
                </c:pt>
                <c:pt idx="719">
                  <c:v>3.1818</c:v>
                </c:pt>
                <c:pt idx="720">
                  <c:v>3.1775000000000002</c:v>
                </c:pt>
                <c:pt idx="721">
                  <c:v>3.1733000000000002</c:v>
                </c:pt>
                <c:pt idx="722">
                  <c:v>3.169</c:v>
                </c:pt>
                <c:pt idx="723">
                  <c:v>3.1646999999999998</c:v>
                </c:pt>
                <c:pt idx="724">
                  <c:v>3.1604000000000001</c:v>
                </c:pt>
                <c:pt idx="725">
                  <c:v>3.1561999999999997</c:v>
                </c:pt>
                <c:pt idx="726">
                  <c:v>3.1518999999999999</c:v>
                </c:pt>
                <c:pt idx="727">
                  <c:v>3.1475999999999997</c:v>
                </c:pt>
                <c:pt idx="728">
                  <c:v>3.1433</c:v>
                </c:pt>
                <c:pt idx="729">
                  <c:v>3.1391</c:v>
                </c:pt>
                <c:pt idx="730">
                  <c:v>3.1348000000000003</c:v>
                </c:pt>
                <c:pt idx="731">
                  <c:v>3.1305000000000001</c:v>
                </c:pt>
                <c:pt idx="732">
                  <c:v>3.1261999999999999</c:v>
                </c:pt>
                <c:pt idx="733">
                  <c:v>3.1219999999999999</c:v>
                </c:pt>
                <c:pt idx="734">
                  <c:v>3.1176999999999997</c:v>
                </c:pt>
                <c:pt idx="735">
                  <c:v>3.1133999999999999</c:v>
                </c:pt>
                <c:pt idx="736">
                  <c:v>3.1090999999999998</c:v>
                </c:pt>
                <c:pt idx="737">
                  <c:v>3.1048</c:v>
                </c:pt>
                <c:pt idx="738">
                  <c:v>3.1006</c:v>
                </c:pt>
                <c:pt idx="739">
                  <c:v>3.0963000000000003</c:v>
                </c:pt>
                <c:pt idx="740">
                  <c:v>3.0920000000000001</c:v>
                </c:pt>
                <c:pt idx="741">
                  <c:v>3.0876999999999999</c:v>
                </c:pt>
                <c:pt idx="742">
                  <c:v>3.0834999999999999</c:v>
                </c:pt>
                <c:pt idx="743">
                  <c:v>3.0791999999999997</c:v>
                </c:pt>
                <c:pt idx="744">
                  <c:v>3.0749</c:v>
                </c:pt>
                <c:pt idx="745">
                  <c:v>3.0705999999999998</c:v>
                </c:pt>
                <c:pt idx="746">
                  <c:v>3.0664000000000002</c:v>
                </c:pt>
                <c:pt idx="747">
                  <c:v>3.0621</c:v>
                </c:pt>
                <c:pt idx="748">
                  <c:v>3.0578000000000003</c:v>
                </c:pt>
                <c:pt idx="749">
                  <c:v>3.0535000000000001</c:v>
                </c:pt>
                <c:pt idx="750">
                  <c:v>3.0493000000000001</c:v>
                </c:pt>
                <c:pt idx="751">
                  <c:v>3.0449999999999999</c:v>
                </c:pt>
                <c:pt idx="752">
                  <c:v>3.0406999999999997</c:v>
                </c:pt>
                <c:pt idx="753">
                  <c:v>3.0364</c:v>
                </c:pt>
                <c:pt idx="754">
                  <c:v>3.0322</c:v>
                </c:pt>
                <c:pt idx="755">
                  <c:v>3.0279000000000003</c:v>
                </c:pt>
                <c:pt idx="756">
                  <c:v>3.0236000000000001</c:v>
                </c:pt>
                <c:pt idx="757">
                  <c:v>3.0193000000000003</c:v>
                </c:pt>
                <c:pt idx="758">
                  <c:v>3.0150999999999999</c:v>
                </c:pt>
                <c:pt idx="759">
                  <c:v>3.0108000000000001</c:v>
                </c:pt>
                <c:pt idx="760">
                  <c:v>3.0065</c:v>
                </c:pt>
                <c:pt idx="761">
                  <c:v>3.0021999999999998</c:v>
                </c:pt>
                <c:pt idx="762">
                  <c:v>2.9979</c:v>
                </c:pt>
                <c:pt idx="763">
                  <c:v>2.9937</c:v>
                </c:pt>
                <c:pt idx="764">
                  <c:v>2.9894000000000003</c:v>
                </c:pt>
                <c:pt idx="765">
                  <c:v>2.9851000000000001</c:v>
                </c:pt>
                <c:pt idx="766">
                  <c:v>2.9808000000000003</c:v>
                </c:pt>
                <c:pt idx="767">
                  <c:v>2.9765999999999999</c:v>
                </c:pt>
                <c:pt idx="768">
                  <c:v>2.9723000000000002</c:v>
                </c:pt>
                <c:pt idx="769">
                  <c:v>2.968</c:v>
                </c:pt>
                <c:pt idx="770">
                  <c:v>2.9636999999999998</c:v>
                </c:pt>
                <c:pt idx="771">
                  <c:v>2.9594999999999998</c:v>
                </c:pt>
                <c:pt idx="772">
                  <c:v>2.9551999999999996</c:v>
                </c:pt>
                <c:pt idx="773">
                  <c:v>2.9509000000000003</c:v>
                </c:pt>
                <c:pt idx="774">
                  <c:v>2.9466000000000001</c:v>
                </c:pt>
                <c:pt idx="775">
                  <c:v>2.9424000000000001</c:v>
                </c:pt>
                <c:pt idx="776">
                  <c:v>2.9380999999999999</c:v>
                </c:pt>
                <c:pt idx="777">
                  <c:v>2.9338000000000002</c:v>
                </c:pt>
                <c:pt idx="778">
                  <c:v>2.9295</c:v>
                </c:pt>
                <c:pt idx="779">
                  <c:v>2.9253</c:v>
                </c:pt>
                <c:pt idx="780">
                  <c:v>2.9209999999999998</c:v>
                </c:pt>
                <c:pt idx="781">
                  <c:v>2.9166999999999996</c:v>
                </c:pt>
                <c:pt idx="782">
                  <c:v>2.9123999999999999</c:v>
                </c:pt>
                <c:pt idx="783">
                  <c:v>2.9081999999999999</c:v>
                </c:pt>
                <c:pt idx="784">
                  <c:v>2.9039000000000001</c:v>
                </c:pt>
                <c:pt idx="785">
                  <c:v>2.8996</c:v>
                </c:pt>
                <c:pt idx="786">
                  <c:v>2.8953000000000002</c:v>
                </c:pt>
                <c:pt idx="787">
                  <c:v>2.891</c:v>
                </c:pt>
                <c:pt idx="788">
                  <c:v>2.8868</c:v>
                </c:pt>
                <c:pt idx="789">
                  <c:v>2.8824999999999998</c:v>
                </c:pt>
                <c:pt idx="790">
                  <c:v>2.8781999999999996</c:v>
                </c:pt>
                <c:pt idx="791">
                  <c:v>2.8738999999999999</c:v>
                </c:pt>
                <c:pt idx="792">
                  <c:v>2.8696999999999999</c:v>
                </c:pt>
                <c:pt idx="793">
                  <c:v>2.8654000000000002</c:v>
                </c:pt>
                <c:pt idx="794">
                  <c:v>2.8611</c:v>
                </c:pt>
                <c:pt idx="795">
                  <c:v>2.8568000000000002</c:v>
                </c:pt>
                <c:pt idx="796">
                  <c:v>2.8525999999999998</c:v>
                </c:pt>
                <c:pt idx="797">
                  <c:v>2.8483000000000001</c:v>
                </c:pt>
                <c:pt idx="798">
                  <c:v>2.8439999999999999</c:v>
                </c:pt>
                <c:pt idx="799">
                  <c:v>2.8396999999999997</c:v>
                </c:pt>
                <c:pt idx="800">
                  <c:v>2.8355000000000001</c:v>
                </c:pt>
                <c:pt idx="801">
                  <c:v>2.8311999999999999</c:v>
                </c:pt>
                <c:pt idx="802">
                  <c:v>2.8269000000000002</c:v>
                </c:pt>
                <c:pt idx="803">
                  <c:v>2.8226</c:v>
                </c:pt>
                <c:pt idx="804">
                  <c:v>2.8184</c:v>
                </c:pt>
                <c:pt idx="805">
                  <c:v>2.8140999999999998</c:v>
                </c:pt>
                <c:pt idx="806">
                  <c:v>2.8098000000000001</c:v>
                </c:pt>
                <c:pt idx="807">
                  <c:v>2.8054999999999999</c:v>
                </c:pt>
                <c:pt idx="808">
                  <c:v>2.8013000000000003</c:v>
                </c:pt>
                <c:pt idx="809">
                  <c:v>2.7970000000000002</c:v>
                </c:pt>
                <c:pt idx="810">
                  <c:v>2.7927</c:v>
                </c:pt>
                <c:pt idx="811">
                  <c:v>2.7884000000000002</c:v>
                </c:pt>
                <c:pt idx="812">
                  <c:v>2.7841</c:v>
                </c:pt>
                <c:pt idx="813">
                  <c:v>2.7799</c:v>
                </c:pt>
                <c:pt idx="814">
                  <c:v>2.7755999999999998</c:v>
                </c:pt>
                <c:pt idx="815">
                  <c:v>2.7713000000000001</c:v>
                </c:pt>
                <c:pt idx="816">
                  <c:v>2.7669999999999999</c:v>
                </c:pt>
                <c:pt idx="817">
                  <c:v>2.7628000000000004</c:v>
                </c:pt>
                <c:pt idx="818">
                  <c:v>2.7585000000000002</c:v>
                </c:pt>
                <c:pt idx="819">
                  <c:v>2.7542</c:v>
                </c:pt>
                <c:pt idx="820">
                  <c:v>2.7499000000000002</c:v>
                </c:pt>
                <c:pt idx="821">
                  <c:v>2.7456999999999998</c:v>
                </c:pt>
                <c:pt idx="822">
                  <c:v>2.7414000000000001</c:v>
                </c:pt>
                <c:pt idx="823">
                  <c:v>2.7370999999999999</c:v>
                </c:pt>
                <c:pt idx="824">
                  <c:v>2.7328000000000001</c:v>
                </c:pt>
                <c:pt idx="825">
                  <c:v>2.7285999999999997</c:v>
                </c:pt>
                <c:pt idx="826">
                  <c:v>2.7243000000000004</c:v>
                </c:pt>
                <c:pt idx="827">
                  <c:v>2.72</c:v>
                </c:pt>
                <c:pt idx="828">
                  <c:v>2.7157</c:v>
                </c:pt>
                <c:pt idx="829">
                  <c:v>2.7115</c:v>
                </c:pt>
                <c:pt idx="830">
                  <c:v>2.7071999999999998</c:v>
                </c:pt>
                <c:pt idx="831">
                  <c:v>2.7029000000000001</c:v>
                </c:pt>
                <c:pt idx="832">
                  <c:v>2.6985999999999999</c:v>
                </c:pt>
                <c:pt idx="833">
                  <c:v>2.6943999999999999</c:v>
                </c:pt>
                <c:pt idx="834">
                  <c:v>2.6900999999999997</c:v>
                </c:pt>
                <c:pt idx="835">
                  <c:v>2.6858</c:v>
                </c:pt>
                <c:pt idx="836">
                  <c:v>2.6815000000000002</c:v>
                </c:pt>
                <c:pt idx="837">
                  <c:v>2.6772</c:v>
                </c:pt>
                <c:pt idx="838">
                  <c:v>2.673</c:v>
                </c:pt>
                <c:pt idx="839">
                  <c:v>2.6686999999999999</c:v>
                </c:pt>
                <c:pt idx="840">
                  <c:v>2.6644000000000001</c:v>
                </c:pt>
                <c:pt idx="841">
                  <c:v>2.6600999999999999</c:v>
                </c:pt>
                <c:pt idx="842">
                  <c:v>2.6558999999999999</c:v>
                </c:pt>
                <c:pt idx="843">
                  <c:v>2.6515999999999997</c:v>
                </c:pt>
                <c:pt idx="844">
                  <c:v>2.6473</c:v>
                </c:pt>
                <c:pt idx="845">
                  <c:v>2.6429999999999998</c:v>
                </c:pt>
                <c:pt idx="846">
                  <c:v>2.6388000000000003</c:v>
                </c:pt>
                <c:pt idx="847">
                  <c:v>2.6345000000000001</c:v>
                </c:pt>
                <c:pt idx="848">
                  <c:v>2.6301999999999999</c:v>
                </c:pt>
                <c:pt idx="849">
                  <c:v>2.6259000000000001</c:v>
                </c:pt>
                <c:pt idx="850">
                  <c:v>2.6216999999999997</c:v>
                </c:pt>
                <c:pt idx="851">
                  <c:v>2.6173999999999999</c:v>
                </c:pt>
                <c:pt idx="852">
                  <c:v>2.6130999999999998</c:v>
                </c:pt>
                <c:pt idx="853">
                  <c:v>2.6088</c:v>
                </c:pt>
                <c:pt idx="854">
                  <c:v>2.6046</c:v>
                </c:pt>
                <c:pt idx="855">
                  <c:v>2.6003000000000003</c:v>
                </c:pt>
                <c:pt idx="856">
                  <c:v>2.5960000000000001</c:v>
                </c:pt>
                <c:pt idx="857">
                  <c:v>2.5916999999999999</c:v>
                </c:pt>
                <c:pt idx="858">
                  <c:v>2.5874999999999999</c:v>
                </c:pt>
                <c:pt idx="859">
                  <c:v>2.5831999999999997</c:v>
                </c:pt>
                <c:pt idx="860">
                  <c:v>2.5789</c:v>
                </c:pt>
                <c:pt idx="861">
                  <c:v>2.5745999999999998</c:v>
                </c:pt>
                <c:pt idx="862">
                  <c:v>2.5703</c:v>
                </c:pt>
                <c:pt idx="863">
                  <c:v>2.5661</c:v>
                </c:pt>
                <c:pt idx="864">
                  <c:v>2.5618000000000003</c:v>
                </c:pt>
                <c:pt idx="865">
                  <c:v>2.5575000000000001</c:v>
                </c:pt>
                <c:pt idx="866">
                  <c:v>2.5531999999999999</c:v>
                </c:pt>
                <c:pt idx="867">
                  <c:v>2.5489999999999999</c:v>
                </c:pt>
                <c:pt idx="868">
                  <c:v>2.5446999999999997</c:v>
                </c:pt>
                <c:pt idx="869">
                  <c:v>2.5404</c:v>
                </c:pt>
                <c:pt idx="870">
                  <c:v>2.5360999999999998</c:v>
                </c:pt>
                <c:pt idx="871">
                  <c:v>2.5319000000000003</c:v>
                </c:pt>
                <c:pt idx="872">
                  <c:v>2.5276000000000001</c:v>
                </c:pt>
                <c:pt idx="873">
                  <c:v>2.5233000000000003</c:v>
                </c:pt>
                <c:pt idx="874">
                  <c:v>2.5190000000000001</c:v>
                </c:pt>
                <c:pt idx="875">
                  <c:v>2.5148000000000001</c:v>
                </c:pt>
                <c:pt idx="876">
                  <c:v>2.5105</c:v>
                </c:pt>
                <c:pt idx="877">
                  <c:v>2.5061999999999998</c:v>
                </c:pt>
                <c:pt idx="878">
                  <c:v>2.5019</c:v>
                </c:pt>
                <c:pt idx="879">
                  <c:v>2.4977</c:v>
                </c:pt>
                <c:pt idx="880">
                  <c:v>2.4934000000000003</c:v>
                </c:pt>
                <c:pt idx="881">
                  <c:v>2.4891000000000001</c:v>
                </c:pt>
                <c:pt idx="882">
                  <c:v>2.4848000000000003</c:v>
                </c:pt>
                <c:pt idx="883">
                  <c:v>2.4805999999999999</c:v>
                </c:pt>
                <c:pt idx="884">
                  <c:v>2.4763000000000002</c:v>
                </c:pt>
                <c:pt idx="885">
                  <c:v>2.472</c:v>
                </c:pt>
                <c:pt idx="886">
                  <c:v>2.4676999999999998</c:v>
                </c:pt>
                <c:pt idx="887">
                  <c:v>2.4634</c:v>
                </c:pt>
                <c:pt idx="888">
                  <c:v>2.4591999999999996</c:v>
                </c:pt>
                <c:pt idx="889">
                  <c:v>2.4549000000000003</c:v>
                </c:pt>
                <c:pt idx="890">
                  <c:v>2.4506000000000001</c:v>
                </c:pt>
                <c:pt idx="891">
                  <c:v>2.4463000000000004</c:v>
                </c:pt>
                <c:pt idx="892">
                  <c:v>2.4420999999999999</c:v>
                </c:pt>
                <c:pt idx="893">
                  <c:v>2.4378000000000002</c:v>
                </c:pt>
                <c:pt idx="894">
                  <c:v>2.4335</c:v>
                </c:pt>
                <c:pt idx="895">
                  <c:v>2.4291999999999998</c:v>
                </c:pt>
                <c:pt idx="896">
                  <c:v>2.4249999999999998</c:v>
                </c:pt>
                <c:pt idx="897">
                  <c:v>2.4206999999999996</c:v>
                </c:pt>
                <c:pt idx="898">
                  <c:v>2.4163999999999999</c:v>
                </c:pt>
                <c:pt idx="899">
                  <c:v>2.4120999999999997</c:v>
                </c:pt>
                <c:pt idx="900">
                  <c:v>2.4079000000000002</c:v>
                </c:pt>
                <c:pt idx="901">
                  <c:v>2.4036</c:v>
                </c:pt>
                <c:pt idx="902">
                  <c:v>2.3993000000000002</c:v>
                </c:pt>
                <c:pt idx="903">
                  <c:v>2.395</c:v>
                </c:pt>
                <c:pt idx="904">
                  <c:v>2.3908</c:v>
                </c:pt>
                <c:pt idx="905">
                  <c:v>2.3864999999999998</c:v>
                </c:pt>
                <c:pt idx="906">
                  <c:v>2.3821999999999997</c:v>
                </c:pt>
                <c:pt idx="907">
                  <c:v>2.3778999999999999</c:v>
                </c:pt>
                <c:pt idx="908">
                  <c:v>2.3736999999999999</c:v>
                </c:pt>
                <c:pt idx="909">
                  <c:v>2.3694000000000002</c:v>
                </c:pt>
                <c:pt idx="910">
                  <c:v>2.3651</c:v>
                </c:pt>
                <c:pt idx="911">
                  <c:v>2.3608000000000002</c:v>
                </c:pt>
                <c:pt idx="912">
                  <c:v>2.3565</c:v>
                </c:pt>
                <c:pt idx="913">
                  <c:v>2.3523000000000001</c:v>
                </c:pt>
                <c:pt idx="914">
                  <c:v>2.3479999999999999</c:v>
                </c:pt>
                <c:pt idx="915">
                  <c:v>2.3436999999999997</c:v>
                </c:pt>
                <c:pt idx="916">
                  <c:v>2.3393999999999999</c:v>
                </c:pt>
                <c:pt idx="917">
                  <c:v>2.3351999999999999</c:v>
                </c:pt>
                <c:pt idx="918">
                  <c:v>2.3309000000000002</c:v>
                </c:pt>
                <c:pt idx="919">
                  <c:v>2.3266</c:v>
                </c:pt>
                <c:pt idx="920">
                  <c:v>2.3223000000000003</c:v>
                </c:pt>
                <c:pt idx="921">
                  <c:v>2.3180999999999998</c:v>
                </c:pt>
                <c:pt idx="922">
                  <c:v>2.3138000000000001</c:v>
                </c:pt>
                <c:pt idx="923">
                  <c:v>2.3094999999999999</c:v>
                </c:pt>
                <c:pt idx="924">
                  <c:v>2.3051999999999997</c:v>
                </c:pt>
                <c:pt idx="925">
                  <c:v>2.3010000000000002</c:v>
                </c:pt>
                <c:pt idx="926">
                  <c:v>2.2967</c:v>
                </c:pt>
                <c:pt idx="927">
                  <c:v>2.2924000000000002</c:v>
                </c:pt>
                <c:pt idx="928">
                  <c:v>2.2881</c:v>
                </c:pt>
                <c:pt idx="929">
                  <c:v>2.2839</c:v>
                </c:pt>
                <c:pt idx="930">
                  <c:v>2.2795999999999998</c:v>
                </c:pt>
                <c:pt idx="931">
                  <c:v>2.2753000000000001</c:v>
                </c:pt>
                <c:pt idx="932">
                  <c:v>2.2709999999999999</c:v>
                </c:pt>
                <c:pt idx="933">
                  <c:v>2.2668000000000004</c:v>
                </c:pt>
                <c:pt idx="934">
                  <c:v>2.2625000000000002</c:v>
                </c:pt>
                <c:pt idx="935">
                  <c:v>2.2582</c:v>
                </c:pt>
                <c:pt idx="936">
                  <c:v>2.2539000000000002</c:v>
                </c:pt>
                <c:pt idx="937">
                  <c:v>2.2496</c:v>
                </c:pt>
                <c:pt idx="938">
                  <c:v>2.2454000000000001</c:v>
                </c:pt>
                <c:pt idx="939">
                  <c:v>2.2410999999999999</c:v>
                </c:pt>
                <c:pt idx="940">
                  <c:v>2.2368000000000001</c:v>
                </c:pt>
                <c:pt idx="941">
                  <c:v>2.2324999999999999</c:v>
                </c:pt>
                <c:pt idx="942">
                  <c:v>2.2283000000000004</c:v>
                </c:pt>
                <c:pt idx="943">
                  <c:v>2.2240000000000002</c:v>
                </c:pt>
                <c:pt idx="944">
                  <c:v>2.2197</c:v>
                </c:pt>
                <c:pt idx="945">
                  <c:v>2.2154000000000003</c:v>
                </c:pt>
                <c:pt idx="946">
                  <c:v>2.2111999999999998</c:v>
                </c:pt>
                <c:pt idx="947">
                  <c:v>2.2069000000000001</c:v>
                </c:pt>
                <c:pt idx="948">
                  <c:v>2.2025999999999999</c:v>
                </c:pt>
                <c:pt idx="949">
                  <c:v>2.1983000000000001</c:v>
                </c:pt>
                <c:pt idx="950">
                  <c:v>2.1940999999999997</c:v>
                </c:pt>
                <c:pt idx="951">
                  <c:v>2.1898</c:v>
                </c:pt>
                <c:pt idx="952">
                  <c:v>2.1855000000000002</c:v>
                </c:pt>
                <c:pt idx="953">
                  <c:v>2.1812</c:v>
                </c:pt>
                <c:pt idx="954">
                  <c:v>2.177</c:v>
                </c:pt>
                <c:pt idx="955">
                  <c:v>2.1726999999999999</c:v>
                </c:pt>
                <c:pt idx="956">
                  <c:v>2.1684000000000001</c:v>
                </c:pt>
                <c:pt idx="957">
                  <c:v>2.1640999999999999</c:v>
                </c:pt>
                <c:pt idx="958">
                  <c:v>2.1598999999999999</c:v>
                </c:pt>
                <c:pt idx="959">
                  <c:v>2.1555999999999997</c:v>
                </c:pt>
                <c:pt idx="960">
                  <c:v>2.1513</c:v>
                </c:pt>
                <c:pt idx="961">
                  <c:v>2.1469999999999998</c:v>
                </c:pt>
                <c:pt idx="962">
                  <c:v>2.1426999999999996</c:v>
                </c:pt>
                <c:pt idx="963">
                  <c:v>2.1385000000000001</c:v>
                </c:pt>
                <c:pt idx="964">
                  <c:v>2.1341999999999999</c:v>
                </c:pt>
                <c:pt idx="965">
                  <c:v>2.1299000000000001</c:v>
                </c:pt>
                <c:pt idx="966">
                  <c:v>2.1255999999999999</c:v>
                </c:pt>
                <c:pt idx="967">
                  <c:v>2.1214</c:v>
                </c:pt>
                <c:pt idx="968">
                  <c:v>2.1170999999999998</c:v>
                </c:pt>
                <c:pt idx="969">
                  <c:v>2.1128</c:v>
                </c:pt>
                <c:pt idx="970">
                  <c:v>2.1084999999999998</c:v>
                </c:pt>
                <c:pt idx="971">
                  <c:v>2.1043000000000003</c:v>
                </c:pt>
                <c:pt idx="972">
                  <c:v>2.1</c:v>
                </c:pt>
                <c:pt idx="973">
                  <c:v>2.0956999999999999</c:v>
                </c:pt>
                <c:pt idx="974">
                  <c:v>2.0914000000000001</c:v>
                </c:pt>
                <c:pt idx="975">
                  <c:v>2.0871999999999997</c:v>
                </c:pt>
                <c:pt idx="976">
                  <c:v>2.0829</c:v>
                </c:pt>
                <c:pt idx="977">
                  <c:v>2.0785999999999998</c:v>
                </c:pt>
                <c:pt idx="978">
                  <c:v>2.0743</c:v>
                </c:pt>
                <c:pt idx="979">
                  <c:v>2.0701000000000001</c:v>
                </c:pt>
                <c:pt idx="980">
                  <c:v>2.0658000000000003</c:v>
                </c:pt>
                <c:pt idx="981">
                  <c:v>2.0615000000000001</c:v>
                </c:pt>
                <c:pt idx="982">
                  <c:v>2.0571999999999999</c:v>
                </c:pt>
                <c:pt idx="983">
                  <c:v>2.0529999999999999</c:v>
                </c:pt>
                <c:pt idx="984">
                  <c:v>2.0486999999999997</c:v>
                </c:pt>
                <c:pt idx="985">
                  <c:v>2.0444</c:v>
                </c:pt>
                <c:pt idx="986">
                  <c:v>2.0400999999999998</c:v>
                </c:pt>
                <c:pt idx="987">
                  <c:v>2.0358000000000001</c:v>
                </c:pt>
                <c:pt idx="988">
                  <c:v>2.0316000000000001</c:v>
                </c:pt>
                <c:pt idx="989">
                  <c:v>2.0272999999999999</c:v>
                </c:pt>
                <c:pt idx="990">
                  <c:v>2.0230000000000001</c:v>
                </c:pt>
                <c:pt idx="991">
                  <c:v>2.0186999999999999</c:v>
                </c:pt>
                <c:pt idx="992">
                  <c:v>2.0145</c:v>
                </c:pt>
                <c:pt idx="993">
                  <c:v>2.0102000000000002</c:v>
                </c:pt>
                <c:pt idx="994">
                  <c:v>2.0059</c:v>
                </c:pt>
                <c:pt idx="995">
                  <c:v>2.0015999999999998</c:v>
                </c:pt>
                <c:pt idx="996">
                  <c:v>1.9974000000000001</c:v>
                </c:pt>
                <c:pt idx="997">
                  <c:v>1.9930999999999999</c:v>
                </c:pt>
                <c:pt idx="998">
                  <c:v>1.9887999999999999</c:v>
                </c:pt>
                <c:pt idx="999">
                  <c:v>1.9844999999999999</c:v>
                </c:pt>
                <c:pt idx="1000">
                  <c:v>1.9802999999999999</c:v>
                </c:pt>
                <c:pt idx="1001">
                  <c:v>1.976</c:v>
                </c:pt>
                <c:pt idx="1002">
                  <c:v>1.9717</c:v>
                </c:pt>
                <c:pt idx="1003">
                  <c:v>1.9674</c:v>
                </c:pt>
                <c:pt idx="1004">
                  <c:v>1.9632000000000001</c:v>
                </c:pt>
                <c:pt idx="1005">
                  <c:v>1.9589000000000001</c:v>
                </c:pt>
                <c:pt idx="1006">
                  <c:v>1.9545999999999999</c:v>
                </c:pt>
                <c:pt idx="1007">
                  <c:v>1.9502999999999999</c:v>
                </c:pt>
                <c:pt idx="1008">
                  <c:v>1.9460999999999999</c:v>
                </c:pt>
                <c:pt idx="1009">
                  <c:v>1.9418</c:v>
                </c:pt>
                <c:pt idx="1010">
                  <c:v>1.9375</c:v>
                </c:pt>
                <c:pt idx="1011">
                  <c:v>1.9332</c:v>
                </c:pt>
                <c:pt idx="1012">
                  <c:v>1.9289000000000001</c:v>
                </c:pt>
                <c:pt idx="1013">
                  <c:v>1.9247000000000001</c:v>
                </c:pt>
                <c:pt idx="1014">
                  <c:v>1.9204000000000001</c:v>
                </c:pt>
                <c:pt idx="1015">
                  <c:v>1.9160999999999999</c:v>
                </c:pt>
                <c:pt idx="1016">
                  <c:v>1.9117999999999999</c:v>
                </c:pt>
                <c:pt idx="1017">
                  <c:v>1.9076</c:v>
                </c:pt>
                <c:pt idx="1018">
                  <c:v>1.9033</c:v>
                </c:pt>
                <c:pt idx="1019">
                  <c:v>1.899</c:v>
                </c:pt>
                <c:pt idx="1020">
                  <c:v>1.8947000000000001</c:v>
                </c:pt>
                <c:pt idx="1021">
                  <c:v>1.8905000000000001</c:v>
                </c:pt>
                <c:pt idx="1022">
                  <c:v>1.8862000000000001</c:v>
                </c:pt>
                <c:pt idx="1023">
                  <c:v>1.8819000000000001</c:v>
                </c:pt>
                <c:pt idx="1024">
                  <c:v>1.8775999999999999</c:v>
                </c:pt>
                <c:pt idx="1025">
                  <c:v>1.8734000000000002</c:v>
                </c:pt>
                <c:pt idx="1026">
                  <c:v>1.8691</c:v>
                </c:pt>
                <c:pt idx="1027">
                  <c:v>1.8648</c:v>
                </c:pt>
                <c:pt idx="1028">
                  <c:v>1.8605</c:v>
                </c:pt>
                <c:pt idx="1029">
                  <c:v>1.8563000000000001</c:v>
                </c:pt>
                <c:pt idx="1030">
                  <c:v>1.8520000000000001</c:v>
                </c:pt>
                <c:pt idx="1031">
                  <c:v>1.8477000000000001</c:v>
                </c:pt>
                <c:pt idx="1032">
                  <c:v>1.8434000000000001</c:v>
                </c:pt>
                <c:pt idx="1033">
                  <c:v>1.8391999999999999</c:v>
                </c:pt>
                <c:pt idx="1034">
                  <c:v>1.8349000000000002</c:v>
                </c:pt>
                <c:pt idx="1035">
                  <c:v>1.8306</c:v>
                </c:pt>
                <c:pt idx="1036">
                  <c:v>1.8263</c:v>
                </c:pt>
                <c:pt idx="1037">
                  <c:v>1.8220000000000001</c:v>
                </c:pt>
                <c:pt idx="1038">
                  <c:v>1.8177999999999999</c:v>
                </c:pt>
                <c:pt idx="1039">
                  <c:v>1.8134999999999999</c:v>
                </c:pt>
                <c:pt idx="1040">
                  <c:v>1.8092000000000001</c:v>
                </c:pt>
                <c:pt idx="1041">
                  <c:v>1.8049000000000002</c:v>
                </c:pt>
                <c:pt idx="1042">
                  <c:v>1.8007</c:v>
                </c:pt>
                <c:pt idx="1043">
                  <c:v>1.7964</c:v>
                </c:pt>
                <c:pt idx="1044">
                  <c:v>1.7920999999999998</c:v>
                </c:pt>
                <c:pt idx="1045">
                  <c:v>1.7878000000000001</c:v>
                </c:pt>
                <c:pt idx="1046">
                  <c:v>1.7835999999999999</c:v>
                </c:pt>
                <c:pt idx="1047">
                  <c:v>1.7792999999999999</c:v>
                </c:pt>
                <c:pt idx="1048">
                  <c:v>1.7749999999999999</c:v>
                </c:pt>
                <c:pt idx="1049">
                  <c:v>1.7706999999999999</c:v>
                </c:pt>
                <c:pt idx="1050">
                  <c:v>1.7665</c:v>
                </c:pt>
                <c:pt idx="1051">
                  <c:v>1.7622</c:v>
                </c:pt>
                <c:pt idx="1052">
                  <c:v>1.7579</c:v>
                </c:pt>
                <c:pt idx="1053">
                  <c:v>1.7535999999999998</c:v>
                </c:pt>
                <c:pt idx="1054">
                  <c:v>1.7494000000000001</c:v>
                </c:pt>
                <c:pt idx="1055">
                  <c:v>1.7450999999999999</c:v>
                </c:pt>
                <c:pt idx="1056">
                  <c:v>1.7407999999999999</c:v>
                </c:pt>
                <c:pt idx="1057">
                  <c:v>1.7364999999999999</c:v>
                </c:pt>
                <c:pt idx="1058">
                  <c:v>1.7323</c:v>
                </c:pt>
                <c:pt idx="1059">
                  <c:v>1.728</c:v>
                </c:pt>
                <c:pt idx="1060">
                  <c:v>1.7237</c:v>
                </c:pt>
                <c:pt idx="1061">
                  <c:v>1.7194</c:v>
                </c:pt>
                <c:pt idx="1062">
                  <c:v>1.7150999999999998</c:v>
                </c:pt>
                <c:pt idx="1063">
                  <c:v>1.7109000000000001</c:v>
                </c:pt>
                <c:pt idx="1064">
                  <c:v>1.7065999999999999</c:v>
                </c:pt>
                <c:pt idx="1065">
                  <c:v>1.7022999999999999</c:v>
                </c:pt>
                <c:pt idx="1066">
                  <c:v>1.698</c:v>
                </c:pt>
                <c:pt idx="1067">
                  <c:v>1.6938</c:v>
                </c:pt>
                <c:pt idx="1068">
                  <c:v>1.6895</c:v>
                </c:pt>
                <c:pt idx="1069">
                  <c:v>1.6852</c:v>
                </c:pt>
                <c:pt idx="1070">
                  <c:v>1.6809000000000001</c:v>
                </c:pt>
                <c:pt idx="1071">
                  <c:v>1.6767000000000001</c:v>
                </c:pt>
                <c:pt idx="1072">
                  <c:v>1.6724000000000001</c:v>
                </c:pt>
                <c:pt idx="1073">
                  <c:v>1.6680999999999999</c:v>
                </c:pt>
                <c:pt idx="1074">
                  <c:v>1.6637999999999999</c:v>
                </c:pt>
                <c:pt idx="1075">
                  <c:v>1.6596</c:v>
                </c:pt>
                <c:pt idx="1076">
                  <c:v>1.6553</c:v>
                </c:pt>
                <c:pt idx="1077">
                  <c:v>1.651</c:v>
                </c:pt>
                <c:pt idx="1078">
                  <c:v>1.6467000000000001</c:v>
                </c:pt>
                <c:pt idx="1079">
                  <c:v>1.6425000000000001</c:v>
                </c:pt>
                <c:pt idx="1080">
                  <c:v>1.6382000000000001</c:v>
                </c:pt>
                <c:pt idx="1081">
                  <c:v>1.6339000000000001</c:v>
                </c:pt>
                <c:pt idx="1082">
                  <c:v>1.6295999999999999</c:v>
                </c:pt>
                <c:pt idx="1083">
                  <c:v>1.6254000000000002</c:v>
                </c:pt>
                <c:pt idx="1084">
                  <c:v>1.6211</c:v>
                </c:pt>
                <c:pt idx="1085">
                  <c:v>1.6168</c:v>
                </c:pt>
                <c:pt idx="1086">
                  <c:v>1.6125</c:v>
                </c:pt>
                <c:pt idx="1087">
                  <c:v>1.6082000000000001</c:v>
                </c:pt>
                <c:pt idx="1088">
                  <c:v>1.6040000000000001</c:v>
                </c:pt>
                <c:pt idx="1089">
                  <c:v>1.5997000000000001</c:v>
                </c:pt>
                <c:pt idx="1090">
                  <c:v>1.5954000000000002</c:v>
                </c:pt>
                <c:pt idx="1091">
                  <c:v>1.5911</c:v>
                </c:pt>
                <c:pt idx="1092">
                  <c:v>1.5869000000000002</c:v>
                </c:pt>
                <c:pt idx="1093">
                  <c:v>1.5826</c:v>
                </c:pt>
                <c:pt idx="1094">
                  <c:v>1.5783</c:v>
                </c:pt>
                <c:pt idx="1095">
                  <c:v>1.5740000000000001</c:v>
                </c:pt>
                <c:pt idx="1096">
                  <c:v>1.5697999999999999</c:v>
                </c:pt>
                <c:pt idx="1097">
                  <c:v>1.5654999999999999</c:v>
                </c:pt>
                <c:pt idx="1098">
                  <c:v>1.5612000000000001</c:v>
                </c:pt>
                <c:pt idx="1099">
                  <c:v>1.5569000000000002</c:v>
                </c:pt>
                <c:pt idx="1100">
                  <c:v>1.5527</c:v>
                </c:pt>
                <c:pt idx="1101">
                  <c:v>1.5484</c:v>
                </c:pt>
                <c:pt idx="1102">
                  <c:v>1.5440999999999998</c:v>
                </c:pt>
                <c:pt idx="1103">
                  <c:v>1.5398000000000001</c:v>
                </c:pt>
                <c:pt idx="1104">
                  <c:v>1.5355999999999999</c:v>
                </c:pt>
                <c:pt idx="1105">
                  <c:v>1.5312999999999999</c:v>
                </c:pt>
                <c:pt idx="1106">
                  <c:v>1.5269999999999999</c:v>
                </c:pt>
                <c:pt idx="1107">
                  <c:v>1.5226999999999999</c:v>
                </c:pt>
                <c:pt idx="1108">
                  <c:v>1.5185</c:v>
                </c:pt>
                <c:pt idx="1109">
                  <c:v>1.5142</c:v>
                </c:pt>
                <c:pt idx="1110">
                  <c:v>1.5099</c:v>
                </c:pt>
                <c:pt idx="1111">
                  <c:v>1.5055999999999998</c:v>
                </c:pt>
                <c:pt idx="1112">
                  <c:v>1.5012999999999999</c:v>
                </c:pt>
                <c:pt idx="1113">
                  <c:v>1.4970999999999999</c:v>
                </c:pt>
                <c:pt idx="1114">
                  <c:v>1.4927999999999999</c:v>
                </c:pt>
                <c:pt idx="1115">
                  <c:v>1.4884999999999999</c:v>
                </c:pt>
                <c:pt idx="1116">
                  <c:v>1.4842</c:v>
                </c:pt>
                <c:pt idx="1117">
                  <c:v>1.48</c:v>
                </c:pt>
                <c:pt idx="1118">
                  <c:v>1.4757</c:v>
                </c:pt>
                <c:pt idx="1119">
                  <c:v>1.4714</c:v>
                </c:pt>
                <c:pt idx="1120">
                  <c:v>1.4670999999999998</c:v>
                </c:pt>
                <c:pt idx="1121">
                  <c:v>1.4629000000000001</c:v>
                </c:pt>
                <c:pt idx="1122">
                  <c:v>1.4585999999999999</c:v>
                </c:pt>
                <c:pt idx="1123">
                  <c:v>1.4542999999999999</c:v>
                </c:pt>
                <c:pt idx="1124">
                  <c:v>1.45</c:v>
                </c:pt>
                <c:pt idx="1125">
                  <c:v>1.4458</c:v>
                </c:pt>
                <c:pt idx="1126">
                  <c:v>1.4415</c:v>
                </c:pt>
                <c:pt idx="1127">
                  <c:v>1.4372</c:v>
                </c:pt>
                <c:pt idx="1128">
                  <c:v>1.4329000000000001</c:v>
                </c:pt>
                <c:pt idx="1129">
                  <c:v>1.4287000000000001</c:v>
                </c:pt>
                <c:pt idx="1130">
                  <c:v>1.4244000000000001</c:v>
                </c:pt>
                <c:pt idx="1131">
                  <c:v>1.4200999999999999</c:v>
                </c:pt>
                <c:pt idx="1132">
                  <c:v>1.4157999999999999</c:v>
                </c:pt>
                <c:pt idx="1133">
                  <c:v>1.4116</c:v>
                </c:pt>
                <c:pt idx="1134">
                  <c:v>1.4073</c:v>
                </c:pt>
                <c:pt idx="1135">
                  <c:v>1.403</c:v>
                </c:pt>
                <c:pt idx="1136">
                  <c:v>1.3987000000000001</c:v>
                </c:pt>
                <c:pt idx="1137">
                  <c:v>1.3944000000000001</c:v>
                </c:pt>
                <c:pt idx="1138">
                  <c:v>1.3902000000000001</c:v>
                </c:pt>
                <c:pt idx="1139">
                  <c:v>1.3859000000000001</c:v>
                </c:pt>
                <c:pt idx="1140">
                  <c:v>1.3815999999999999</c:v>
                </c:pt>
                <c:pt idx="1141">
                  <c:v>1.3773</c:v>
                </c:pt>
                <c:pt idx="1142">
                  <c:v>1.3731</c:v>
                </c:pt>
                <c:pt idx="1143">
                  <c:v>1.3688</c:v>
                </c:pt>
                <c:pt idx="1144">
                  <c:v>1.3645</c:v>
                </c:pt>
                <c:pt idx="1145">
                  <c:v>1.3602000000000001</c:v>
                </c:pt>
                <c:pt idx="1146">
                  <c:v>1.3560000000000001</c:v>
                </c:pt>
                <c:pt idx="1147">
                  <c:v>1.3517000000000001</c:v>
                </c:pt>
                <c:pt idx="1148">
                  <c:v>1.3474000000000002</c:v>
                </c:pt>
                <c:pt idx="1149">
                  <c:v>1.3431</c:v>
                </c:pt>
                <c:pt idx="1150">
                  <c:v>1.3389000000000002</c:v>
                </c:pt>
                <c:pt idx="1151">
                  <c:v>1.3346</c:v>
                </c:pt>
                <c:pt idx="1152">
                  <c:v>1.3303</c:v>
                </c:pt>
                <c:pt idx="1153">
                  <c:v>1.3260000000000001</c:v>
                </c:pt>
                <c:pt idx="1154">
                  <c:v>1.3217999999999999</c:v>
                </c:pt>
                <c:pt idx="1155">
                  <c:v>1.3174999999999999</c:v>
                </c:pt>
                <c:pt idx="1156">
                  <c:v>1.3132000000000001</c:v>
                </c:pt>
                <c:pt idx="1157">
                  <c:v>1.3089000000000002</c:v>
                </c:pt>
                <c:pt idx="1158">
                  <c:v>1.3047</c:v>
                </c:pt>
                <c:pt idx="1159">
                  <c:v>1.3004</c:v>
                </c:pt>
                <c:pt idx="1160">
                  <c:v>1.2960999999999998</c:v>
                </c:pt>
                <c:pt idx="1161">
                  <c:v>1.2918000000000001</c:v>
                </c:pt>
                <c:pt idx="1162">
                  <c:v>1.2875000000000001</c:v>
                </c:pt>
                <c:pt idx="1163">
                  <c:v>1.2832999999999999</c:v>
                </c:pt>
                <c:pt idx="1164">
                  <c:v>1.2789999999999999</c:v>
                </c:pt>
                <c:pt idx="1165">
                  <c:v>1.2746999999999999</c:v>
                </c:pt>
                <c:pt idx="1166">
                  <c:v>1.2704000000000002</c:v>
                </c:pt>
                <c:pt idx="1167">
                  <c:v>1.2662</c:v>
                </c:pt>
                <c:pt idx="1168">
                  <c:v>1.2619</c:v>
                </c:pt>
                <c:pt idx="1169">
                  <c:v>1.2575999999999998</c:v>
                </c:pt>
                <c:pt idx="1170">
                  <c:v>1.2532999999999999</c:v>
                </c:pt>
                <c:pt idx="1171">
                  <c:v>1.2490999999999999</c:v>
                </c:pt>
                <c:pt idx="1172">
                  <c:v>1.2447999999999999</c:v>
                </c:pt>
                <c:pt idx="1173">
                  <c:v>1.2404999999999999</c:v>
                </c:pt>
                <c:pt idx="1174">
                  <c:v>1.2362</c:v>
                </c:pt>
                <c:pt idx="1175">
                  <c:v>1.232</c:v>
                </c:pt>
                <c:pt idx="1176">
                  <c:v>1.2277</c:v>
                </c:pt>
                <c:pt idx="1177">
                  <c:v>1.2234</c:v>
                </c:pt>
                <c:pt idx="1178">
                  <c:v>1.2190999999999999</c:v>
                </c:pt>
                <c:pt idx="1179">
                  <c:v>1.2149000000000001</c:v>
                </c:pt>
                <c:pt idx="1180">
                  <c:v>1.2105999999999999</c:v>
                </c:pt>
                <c:pt idx="1181">
                  <c:v>1.2062999999999999</c:v>
                </c:pt>
                <c:pt idx="1182">
                  <c:v>1.202</c:v>
                </c:pt>
                <c:pt idx="1183">
                  <c:v>1.1978</c:v>
                </c:pt>
                <c:pt idx="1184">
                  <c:v>1.1935</c:v>
                </c:pt>
                <c:pt idx="1185">
                  <c:v>1.1892</c:v>
                </c:pt>
                <c:pt idx="1186">
                  <c:v>1.1849000000000001</c:v>
                </c:pt>
                <c:pt idx="1187">
                  <c:v>1.1805999999999999</c:v>
                </c:pt>
                <c:pt idx="1188">
                  <c:v>1.1764000000000001</c:v>
                </c:pt>
                <c:pt idx="1189">
                  <c:v>1.1720999999999999</c:v>
                </c:pt>
                <c:pt idx="1190">
                  <c:v>1.1677999999999999</c:v>
                </c:pt>
                <c:pt idx="1191">
                  <c:v>1.1635</c:v>
                </c:pt>
                <c:pt idx="1192">
                  <c:v>1.1593</c:v>
                </c:pt>
                <c:pt idx="1193">
                  <c:v>1.155</c:v>
                </c:pt>
                <c:pt idx="1194">
                  <c:v>1.1507000000000001</c:v>
                </c:pt>
                <c:pt idx="1195">
                  <c:v>1.1464000000000001</c:v>
                </c:pt>
                <c:pt idx="1196">
                  <c:v>1.1422000000000001</c:v>
                </c:pt>
                <c:pt idx="1197">
                  <c:v>1.1379000000000001</c:v>
                </c:pt>
                <c:pt idx="1198">
                  <c:v>1.1335999999999999</c:v>
                </c:pt>
                <c:pt idx="1199">
                  <c:v>1.1293</c:v>
                </c:pt>
                <c:pt idx="1200">
                  <c:v>1.1251</c:v>
                </c:pt>
                <c:pt idx="1201">
                  <c:v>1.1208</c:v>
                </c:pt>
                <c:pt idx="1202">
                  <c:v>1.1165</c:v>
                </c:pt>
                <c:pt idx="1203">
                  <c:v>1.1122000000000001</c:v>
                </c:pt>
                <c:pt idx="1204">
                  <c:v>1.1080000000000001</c:v>
                </c:pt>
                <c:pt idx="1205">
                  <c:v>1.1037000000000001</c:v>
                </c:pt>
                <c:pt idx="1206">
                  <c:v>1.0994000000000002</c:v>
                </c:pt>
                <c:pt idx="1207">
                  <c:v>1.0951</c:v>
                </c:pt>
                <c:pt idx="1208">
                  <c:v>1.0909</c:v>
                </c:pt>
                <c:pt idx="1209">
                  <c:v>1.0866</c:v>
                </c:pt>
                <c:pt idx="1210">
                  <c:v>1.0823</c:v>
                </c:pt>
                <c:pt idx="1211">
                  <c:v>1.0780000000000001</c:v>
                </c:pt>
                <c:pt idx="1212">
                  <c:v>1.0737000000000001</c:v>
                </c:pt>
                <c:pt idx="1213">
                  <c:v>1.0694999999999999</c:v>
                </c:pt>
                <c:pt idx="1214">
                  <c:v>1.0652000000000001</c:v>
                </c:pt>
                <c:pt idx="1215">
                  <c:v>1.0609000000000002</c:v>
                </c:pt>
                <c:pt idx="1216">
                  <c:v>1.0566</c:v>
                </c:pt>
                <c:pt idx="1217">
                  <c:v>1.0524</c:v>
                </c:pt>
                <c:pt idx="1218">
                  <c:v>1.0480999999999998</c:v>
                </c:pt>
                <c:pt idx="1219">
                  <c:v>1.0438000000000001</c:v>
                </c:pt>
                <c:pt idx="1220">
                  <c:v>1.0395000000000001</c:v>
                </c:pt>
                <c:pt idx="1221">
                  <c:v>1.0352999999999999</c:v>
                </c:pt>
                <c:pt idx="1222">
                  <c:v>1.0309999999999999</c:v>
                </c:pt>
                <c:pt idx="1223">
                  <c:v>1.0266999999999999</c:v>
                </c:pt>
                <c:pt idx="1224">
                  <c:v>1.0224</c:v>
                </c:pt>
                <c:pt idx="1225">
                  <c:v>1.0182</c:v>
                </c:pt>
                <c:pt idx="1226">
                  <c:v>1.0139</c:v>
                </c:pt>
                <c:pt idx="1227">
                  <c:v>1.0096000000000001</c:v>
                </c:pt>
                <c:pt idx="1228">
                  <c:v>1.0052999999999999</c:v>
                </c:pt>
                <c:pt idx="1229">
                  <c:v>1.0011000000000001</c:v>
                </c:pt>
                <c:pt idx="1230">
                  <c:v>0.99678</c:v>
                </c:pt>
                <c:pt idx="1231">
                  <c:v>0.99250000000000005</c:v>
                </c:pt>
                <c:pt idx="1232">
                  <c:v>0.98823000000000005</c:v>
                </c:pt>
                <c:pt idx="1233">
                  <c:v>0.98394999999999999</c:v>
                </c:pt>
                <c:pt idx="1234">
                  <c:v>0.97968</c:v>
                </c:pt>
                <c:pt idx="1235">
                  <c:v>0.97539999999999993</c:v>
                </c:pt>
                <c:pt idx="1236">
                  <c:v>0.97111999999999998</c:v>
                </c:pt>
                <c:pt idx="1237">
                  <c:v>0.96684999999999999</c:v>
                </c:pt>
                <c:pt idx="1238">
                  <c:v>0.96257000000000004</c:v>
                </c:pt>
                <c:pt idx="1239">
                  <c:v>0.95829999999999993</c:v>
                </c:pt>
                <c:pt idx="1240">
                  <c:v>0.95401999999999998</c:v>
                </c:pt>
                <c:pt idx="1241">
                  <c:v>0.94974000000000003</c:v>
                </c:pt>
                <c:pt idx="1242">
                  <c:v>0.94547000000000003</c:v>
                </c:pt>
                <c:pt idx="1243">
                  <c:v>0.94119000000000008</c:v>
                </c:pt>
                <c:pt idx="1244">
                  <c:v>0.93691999999999998</c:v>
                </c:pt>
                <c:pt idx="1245">
                  <c:v>0.93264000000000002</c:v>
                </c:pt>
                <c:pt idx="1246">
                  <c:v>0.92835999999999996</c:v>
                </c:pt>
                <c:pt idx="1247">
                  <c:v>0.92409000000000008</c:v>
                </c:pt>
                <c:pt idx="1248">
                  <c:v>0.91980999999999991</c:v>
                </c:pt>
                <c:pt idx="1249">
                  <c:v>0.91553999999999991</c:v>
                </c:pt>
                <c:pt idx="1250">
                  <c:v>0.91125999999999996</c:v>
                </c:pt>
                <c:pt idx="1251">
                  <c:v>0.90698000000000001</c:v>
                </c:pt>
                <c:pt idx="1252">
                  <c:v>0.90271000000000001</c:v>
                </c:pt>
                <c:pt idx="1253">
                  <c:v>0.89842999999999995</c:v>
                </c:pt>
                <c:pt idx="1254">
                  <c:v>0.89415999999999995</c:v>
                </c:pt>
                <c:pt idx="1255">
                  <c:v>0.88988</c:v>
                </c:pt>
                <c:pt idx="1256">
                  <c:v>0.88560000000000005</c:v>
                </c:pt>
                <c:pt idx="1257">
                  <c:v>0.88133000000000006</c:v>
                </c:pt>
                <c:pt idx="1258">
                  <c:v>0.87705</c:v>
                </c:pt>
                <c:pt idx="1259">
                  <c:v>0.87278</c:v>
                </c:pt>
                <c:pt idx="1260">
                  <c:v>0.86850000000000005</c:v>
                </c:pt>
                <c:pt idx="1261">
                  <c:v>0.86421999999999999</c:v>
                </c:pt>
                <c:pt idx="1262">
                  <c:v>0.85994999999999999</c:v>
                </c:pt>
                <c:pt idx="1263">
                  <c:v>0.85566999999999993</c:v>
                </c:pt>
                <c:pt idx="1264">
                  <c:v>0.85139999999999993</c:v>
                </c:pt>
                <c:pt idx="1265">
                  <c:v>0.84711999999999998</c:v>
                </c:pt>
                <c:pt idx="1266">
                  <c:v>0.84284000000000003</c:v>
                </c:pt>
                <c:pt idx="1267">
                  <c:v>0.83857000000000004</c:v>
                </c:pt>
                <c:pt idx="1268">
                  <c:v>0.83428999999999998</c:v>
                </c:pt>
                <c:pt idx="1269">
                  <c:v>0.83001999999999998</c:v>
                </c:pt>
                <c:pt idx="1270">
                  <c:v>0.82574000000000003</c:v>
                </c:pt>
                <c:pt idx="1271">
                  <c:v>0.82146000000000008</c:v>
                </c:pt>
                <c:pt idx="1272">
                  <c:v>0.81719000000000008</c:v>
                </c:pt>
                <c:pt idx="1273">
                  <c:v>0.81291000000000002</c:v>
                </c:pt>
                <c:pt idx="1274">
                  <c:v>0.80864000000000003</c:v>
                </c:pt>
                <c:pt idx="1275">
                  <c:v>0.80435999999999996</c:v>
                </c:pt>
                <c:pt idx="1276">
                  <c:v>0.80008000000000001</c:v>
                </c:pt>
                <c:pt idx="1277">
                  <c:v>0.79580999999999991</c:v>
                </c:pt>
                <c:pt idx="1278">
                  <c:v>0.79152999999999996</c:v>
                </c:pt>
                <c:pt idx="1279">
                  <c:v>0.78725999999999996</c:v>
                </c:pt>
                <c:pt idx="1280">
                  <c:v>0.78298000000000001</c:v>
                </c:pt>
                <c:pt idx="1281">
                  <c:v>0.77870000000000006</c:v>
                </c:pt>
                <c:pt idx="1282">
                  <c:v>0.77442999999999995</c:v>
                </c:pt>
                <c:pt idx="1283">
                  <c:v>0.77015</c:v>
                </c:pt>
                <c:pt idx="1284">
                  <c:v>0.76588000000000001</c:v>
                </c:pt>
                <c:pt idx="1285">
                  <c:v>0.76160000000000005</c:v>
                </c:pt>
                <c:pt idx="1286">
                  <c:v>0.7573200000000001</c:v>
                </c:pt>
                <c:pt idx="1287">
                  <c:v>0.75305</c:v>
                </c:pt>
                <c:pt idx="1288">
                  <c:v>0.74876999999999994</c:v>
                </c:pt>
                <c:pt idx="1289">
                  <c:v>0.74450000000000005</c:v>
                </c:pt>
                <c:pt idx="1290">
                  <c:v>0.74021999999999999</c:v>
                </c:pt>
                <c:pt idx="1291">
                  <c:v>0.73594000000000004</c:v>
                </c:pt>
                <c:pt idx="1292">
                  <c:v>0.73166999999999993</c:v>
                </c:pt>
                <c:pt idx="1293">
                  <c:v>0.72738999999999998</c:v>
                </c:pt>
                <c:pt idx="1294">
                  <c:v>0.72311999999999999</c:v>
                </c:pt>
                <c:pt idx="1295">
                  <c:v>0.71884000000000003</c:v>
                </c:pt>
                <c:pt idx="1296">
                  <c:v>0.71455999999999997</c:v>
                </c:pt>
                <c:pt idx="1297">
                  <c:v>0.71028999999999998</c:v>
                </c:pt>
                <c:pt idx="1298">
                  <c:v>0.70601000000000003</c:v>
                </c:pt>
                <c:pt idx="1299">
                  <c:v>0.70174000000000003</c:v>
                </c:pt>
                <c:pt idx="1300">
                  <c:v>0.69746000000000008</c:v>
                </c:pt>
                <c:pt idx="1301">
                  <c:v>0.69317999999999991</c:v>
                </c:pt>
                <c:pt idx="1302">
                  <c:v>0.68891000000000002</c:v>
                </c:pt>
                <c:pt idx="1303">
                  <c:v>0.68462999999999996</c:v>
                </c:pt>
                <c:pt idx="1304">
                  <c:v>0.68035999999999996</c:v>
                </c:pt>
                <c:pt idx="1305">
                  <c:v>0.67608000000000001</c:v>
                </c:pt>
                <c:pt idx="1306">
                  <c:v>0.67179999999999995</c:v>
                </c:pt>
                <c:pt idx="1307">
                  <c:v>0.66752999999999996</c:v>
                </c:pt>
                <c:pt idx="1308">
                  <c:v>0.66325000000000001</c:v>
                </c:pt>
                <c:pt idx="1309">
                  <c:v>0.65898000000000001</c:v>
                </c:pt>
                <c:pt idx="1310">
                  <c:v>0.65470000000000006</c:v>
                </c:pt>
                <c:pt idx="1311">
                  <c:v>0.65042</c:v>
                </c:pt>
                <c:pt idx="1312">
                  <c:v>0.64615</c:v>
                </c:pt>
                <c:pt idx="1313">
                  <c:v>0.64187000000000005</c:v>
                </c:pt>
                <c:pt idx="1314">
                  <c:v>0.63760000000000006</c:v>
                </c:pt>
                <c:pt idx="1315">
                  <c:v>0.63332000000000011</c:v>
                </c:pt>
                <c:pt idx="1316">
                  <c:v>0.62903999999999993</c:v>
                </c:pt>
                <c:pt idx="1317">
                  <c:v>0.62476999999999994</c:v>
                </c:pt>
                <c:pt idx="1318">
                  <c:v>0.62048999999999999</c:v>
                </c:pt>
                <c:pt idx="1319">
                  <c:v>0.61621999999999999</c:v>
                </c:pt>
                <c:pt idx="1320">
                  <c:v>0.61194000000000004</c:v>
                </c:pt>
                <c:pt idx="1321">
                  <c:v>0.60765999999999998</c:v>
                </c:pt>
                <c:pt idx="1322">
                  <c:v>0.60338999999999998</c:v>
                </c:pt>
                <c:pt idx="1323">
                  <c:v>0.59911000000000003</c:v>
                </c:pt>
                <c:pt idx="1324">
                  <c:v>0.59484000000000004</c:v>
                </c:pt>
                <c:pt idx="1325">
                  <c:v>0.59055999999999997</c:v>
                </c:pt>
                <c:pt idx="1326">
                  <c:v>0.58628000000000002</c:v>
                </c:pt>
                <c:pt idx="1327">
                  <c:v>0.58201000000000003</c:v>
                </c:pt>
                <c:pt idx="1328">
                  <c:v>0.57772999999999997</c:v>
                </c:pt>
                <c:pt idx="1329">
                  <c:v>0.57346000000000008</c:v>
                </c:pt>
                <c:pt idx="1330">
                  <c:v>0.56917999999999991</c:v>
                </c:pt>
                <c:pt idx="1331">
                  <c:v>0.56489999999999996</c:v>
                </c:pt>
                <c:pt idx="1332">
                  <c:v>0.56062999999999996</c:v>
                </c:pt>
                <c:pt idx="1333">
                  <c:v>0.55635000000000001</c:v>
                </c:pt>
                <c:pt idx="1334">
                  <c:v>0.55208000000000002</c:v>
                </c:pt>
                <c:pt idx="1335">
                  <c:v>0.54779999999999995</c:v>
                </c:pt>
                <c:pt idx="1336">
                  <c:v>0.54352</c:v>
                </c:pt>
                <c:pt idx="1337">
                  <c:v>0.53925000000000001</c:v>
                </c:pt>
                <c:pt idx="1338">
                  <c:v>0.53497000000000006</c:v>
                </c:pt>
                <c:pt idx="1339">
                  <c:v>0.53070000000000006</c:v>
                </c:pt>
                <c:pt idx="1340">
                  <c:v>0.52642</c:v>
                </c:pt>
                <c:pt idx="1341">
                  <c:v>0.52213999999999994</c:v>
                </c:pt>
                <c:pt idx="1342">
                  <c:v>0.51787000000000005</c:v>
                </c:pt>
                <c:pt idx="1343">
                  <c:v>0.51358999999999999</c:v>
                </c:pt>
                <c:pt idx="1344">
                  <c:v>0.50931999999999999</c:v>
                </c:pt>
                <c:pt idx="1345">
                  <c:v>0.50504000000000004</c:v>
                </c:pt>
                <c:pt idx="1346">
                  <c:v>0.50075999999999998</c:v>
                </c:pt>
                <c:pt idx="1347">
                  <c:v>0.49648999999999999</c:v>
                </c:pt>
                <c:pt idx="1348">
                  <c:v>0.49220999999999998</c:v>
                </c:pt>
                <c:pt idx="1349">
                  <c:v>0.48793999999999998</c:v>
                </c:pt>
                <c:pt idx="1350">
                  <c:v>0.48366000000000003</c:v>
                </c:pt>
                <c:pt idx="1351">
                  <c:v>0.47937999999999997</c:v>
                </c:pt>
                <c:pt idx="1352">
                  <c:v>0.47511000000000003</c:v>
                </c:pt>
                <c:pt idx="1353">
                  <c:v>0.47082999999999997</c:v>
                </c:pt>
                <c:pt idx="1354">
                  <c:v>0.46655999999999997</c:v>
                </c:pt>
                <c:pt idx="1355">
                  <c:v>0.46227999999999997</c:v>
                </c:pt>
                <c:pt idx="1356">
                  <c:v>0.45800000000000002</c:v>
                </c:pt>
                <c:pt idx="1357">
                  <c:v>0.45373000000000002</c:v>
                </c:pt>
                <c:pt idx="1358">
                  <c:v>0.44945000000000002</c:v>
                </c:pt>
                <c:pt idx="1359">
                  <c:v>0.44518000000000002</c:v>
                </c:pt>
                <c:pt idx="1360">
                  <c:v>0.44089999999999996</c:v>
                </c:pt>
                <c:pt idx="1361">
                  <c:v>0.43662000000000001</c:v>
                </c:pt>
                <c:pt idx="1362">
                  <c:v>0.43235000000000001</c:v>
                </c:pt>
                <c:pt idx="1363">
                  <c:v>0.42807000000000001</c:v>
                </c:pt>
                <c:pt idx="1364">
                  <c:v>0.42380000000000001</c:v>
                </c:pt>
                <c:pt idx="1365">
                  <c:v>0.41952</c:v>
                </c:pt>
                <c:pt idx="1366">
                  <c:v>0.41524</c:v>
                </c:pt>
                <c:pt idx="1367">
                  <c:v>0.41097</c:v>
                </c:pt>
                <c:pt idx="1368">
                  <c:v>0.40669</c:v>
                </c:pt>
                <c:pt idx="1369">
                  <c:v>0.40242</c:v>
                </c:pt>
                <c:pt idx="1370">
                  <c:v>0.39813999999999999</c:v>
                </c:pt>
                <c:pt idx="1371">
                  <c:v>0.39385999999999999</c:v>
                </c:pt>
                <c:pt idx="1372">
                  <c:v>0.38958999999999999</c:v>
                </c:pt>
                <c:pt idx="1373">
                  <c:v>0.38530999999999999</c:v>
                </c:pt>
                <c:pt idx="1374">
                  <c:v>0.38104000000000005</c:v>
                </c:pt>
                <c:pt idx="1375">
                  <c:v>0.37675999999999998</c:v>
                </c:pt>
                <c:pt idx="1376">
                  <c:v>0.37248000000000003</c:v>
                </c:pt>
                <c:pt idx="1377">
                  <c:v>0.36820999999999998</c:v>
                </c:pt>
                <c:pt idx="1378">
                  <c:v>0.36393000000000003</c:v>
                </c:pt>
                <c:pt idx="1379">
                  <c:v>0.35966000000000004</c:v>
                </c:pt>
                <c:pt idx="1380">
                  <c:v>0.35537999999999997</c:v>
                </c:pt>
                <c:pt idx="1381">
                  <c:v>0.35110000000000002</c:v>
                </c:pt>
                <c:pt idx="1382">
                  <c:v>0.34682999999999997</c:v>
                </c:pt>
                <c:pt idx="1383">
                  <c:v>0.34255000000000002</c:v>
                </c:pt>
                <c:pt idx="1384">
                  <c:v>0.33827999999999997</c:v>
                </c:pt>
                <c:pt idx="1385">
                  <c:v>0.33400000000000002</c:v>
                </c:pt>
                <c:pt idx="1386">
                  <c:v>0.32972000000000001</c:v>
                </c:pt>
                <c:pt idx="1387">
                  <c:v>0.32544999999999996</c:v>
                </c:pt>
                <c:pt idx="1388">
                  <c:v>0.32117000000000001</c:v>
                </c:pt>
                <c:pt idx="1389">
                  <c:v>0.31689999999999996</c:v>
                </c:pt>
                <c:pt idx="1390">
                  <c:v>0.31262000000000001</c:v>
                </c:pt>
                <c:pt idx="1391">
                  <c:v>0.30833999999999995</c:v>
                </c:pt>
                <c:pt idx="1392">
                  <c:v>0.30407000000000001</c:v>
                </c:pt>
                <c:pt idx="1393">
                  <c:v>0.29979</c:v>
                </c:pt>
                <c:pt idx="1394">
                  <c:v>0.29552</c:v>
                </c:pt>
                <c:pt idx="1395">
                  <c:v>0.29124</c:v>
                </c:pt>
                <c:pt idx="1396">
                  <c:v>0.28695999999999999</c:v>
                </c:pt>
                <c:pt idx="1397">
                  <c:v>0.28269</c:v>
                </c:pt>
                <c:pt idx="1398">
                  <c:v>0.27841000000000005</c:v>
                </c:pt>
                <c:pt idx="1399">
                  <c:v>0.27413999999999999</c:v>
                </c:pt>
                <c:pt idx="1400">
                  <c:v>0.26985999999999999</c:v>
                </c:pt>
                <c:pt idx="1401">
                  <c:v>0.26557999999999998</c:v>
                </c:pt>
                <c:pt idx="1402">
                  <c:v>0.26130999999999999</c:v>
                </c:pt>
                <c:pt idx="1403">
                  <c:v>0.25702999999999998</c:v>
                </c:pt>
                <c:pt idx="1404">
                  <c:v>0.25275999999999998</c:v>
                </c:pt>
                <c:pt idx="1405">
                  <c:v>0.24847999999999998</c:v>
                </c:pt>
                <c:pt idx="1406">
                  <c:v>0.2442</c:v>
                </c:pt>
                <c:pt idx="1407">
                  <c:v>0.23993</c:v>
                </c:pt>
                <c:pt idx="1408">
                  <c:v>0.23565</c:v>
                </c:pt>
                <c:pt idx="1409">
                  <c:v>0.23138</c:v>
                </c:pt>
                <c:pt idx="1410">
                  <c:v>0.2271</c:v>
                </c:pt>
                <c:pt idx="1411">
                  <c:v>0.22281999999999999</c:v>
                </c:pt>
                <c:pt idx="1412">
                  <c:v>0.21855000000000002</c:v>
                </c:pt>
                <c:pt idx="1413">
                  <c:v>0.21427000000000002</c:v>
                </c:pt>
                <c:pt idx="1414">
                  <c:v>0.21</c:v>
                </c:pt>
                <c:pt idx="1415">
                  <c:v>0.20571999999999999</c:v>
                </c:pt>
                <c:pt idx="1416">
                  <c:v>0.20144000000000001</c:v>
                </c:pt>
                <c:pt idx="1417">
                  <c:v>0.19716999999999998</c:v>
                </c:pt>
                <c:pt idx="1418">
                  <c:v>0.19288999999999998</c:v>
                </c:pt>
                <c:pt idx="1419">
                  <c:v>0.18862000000000001</c:v>
                </c:pt>
                <c:pt idx="1420">
                  <c:v>0.18434</c:v>
                </c:pt>
                <c:pt idx="1421">
                  <c:v>0.18006</c:v>
                </c:pt>
                <c:pt idx="1422">
                  <c:v>0.17579</c:v>
                </c:pt>
                <c:pt idx="1423">
                  <c:v>0.17151</c:v>
                </c:pt>
                <c:pt idx="1424">
                  <c:v>0.16724</c:v>
                </c:pt>
                <c:pt idx="1425">
                  <c:v>0.16296000000000002</c:v>
                </c:pt>
                <c:pt idx="1426">
                  <c:v>0.15868000000000002</c:v>
                </c:pt>
                <c:pt idx="1427">
                  <c:v>0.15440999999999999</c:v>
                </c:pt>
                <c:pt idx="1428">
                  <c:v>0.15012999999999999</c:v>
                </c:pt>
                <c:pt idx="1429">
                  <c:v>0.14586000000000002</c:v>
                </c:pt>
                <c:pt idx="1430">
                  <c:v>0.14158000000000001</c:v>
                </c:pt>
                <c:pt idx="1431">
                  <c:v>0.13730000000000001</c:v>
                </c:pt>
                <c:pt idx="1432">
                  <c:v>0.13303000000000001</c:v>
                </c:pt>
                <c:pt idx="1433">
                  <c:v>0.12875</c:v>
                </c:pt>
                <c:pt idx="1434">
                  <c:v>0.12448000000000001</c:v>
                </c:pt>
                <c:pt idx="1435">
                  <c:v>0.1202</c:v>
                </c:pt>
                <c:pt idx="1436">
                  <c:v>0.11592</c:v>
                </c:pt>
                <c:pt idx="1437">
                  <c:v>0.11165</c:v>
                </c:pt>
                <c:pt idx="1438">
                  <c:v>0.10737000000000001</c:v>
                </c:pt>
                <c:pt idx="1439">
                  <c:v>0.1031</c:v>
                </c:pt>
                <c:pt idx="1440">
                  <c:v>9.8819999999999991E-2</c:v>
                </c:pt>
                <c:pt idx="1441">
                  <c:v>9.4544000000000003E-2</c:v>
                </c:pt>
                <c:pt idx="1442">
                  <c:v>9.0268000000000001E-2</c:v>
                </c:pt>
                <c:pt idx="1443">
                  <c:v>8.5991999999999999E-2</c:v>
                </c:pt>
                <c:pt idx="1444">
                  <c:v>8.1715999999999997E-2</c:v>
                </c:pt>
                <c:pt idx="1445">
                  <c:v>7.7439999999999995E-2</c:v>
                </c:pt>
                <c:pt idx="1446">
                  <c:v>7.3164000000000007E-2</c:v>
                </c:pt>
                <c:pt idx="1447">
                  <c:v>6.8888000000000005E-2</c:v>
                </c:pt>
                <c:pt idx="1448">
                  <c:v>6.4611999999999989E-2</c:v>
                </c:pt>
                <c:pt idx="1449">
                  <c:v>6.0336000000000001E-2</c:v>
                </c:pt>
                <c:pt idx="1450">
                  <c:v>5.6060000000000006E-2</c:v>
                </c:pt>
                <c:pt idx="1451">
                  <c:v>5.1783999999999997E-2</c:v>
                </c:pt>
                <c:pt idx="1452">
                  <c:v>4.7508000000000002E-2</c:v>
                </c:pt>
                <c:pt idx="1453">
                  <c:v>4.3232E-2</c:v>
                </c:pt>
                <c:pt idx="1454">
                  <c:v>3.8956000000000005E-2</c:v>
                </c:pt>
                <c:pt idx="1455">
                  <c:v>3.4680000000000002E-2</c:v>
                </c:pt>
                <c:pt idx="1456">
                  <c:v>3.0404E-2</c:v>
                </c:pt>
                <c:pt idx="1457">
                  <c:v>2.6127999999999998E-2</c:v>
                </c:pt>
                <c:pt idx="1458">
                  <c:v>2.1852E-2</c:v>
                </c:pt>
                <c:pt idx="1459">
                  <c:v>1.7576000000000001E-2</c:v>
                </c:pt>
                <c:pt idx="1460">
                  <c:v>1.3300000000000001E-2</c:v>
                </c:pt>
                <c:pt idx="1461">
                  <c:v>9.023999999999999E-3</c:v>
                </c:pt>
                <c:pt idx="1462">
                  <c:v>4.7480000000000005E-3</c:v>
                </c:pt>
                <c:pt idx="1463">
                  <c:v>4.7199000000000004E-4</c:v>
                </c:pt>
                <c:pt idx="1464">
                  <c:v>-3.8039999999999997E-3</c:v>
                </c:pt>
                <c:pt idx="1465">
                  <c:v>-8.0800000000000004E-3</c:v>
                </c:pt>
                <c:pt idx="1466">
                  <c:v>-1.2356000000000001E-2</c:v>
                </c:pt>
                <c:pt idx="1467">
                  <c:v>-1.6632000000000001E-2</c:v>
                </c:pt>
                <c:pt idx="1468">
                  <c:v>-2.0908000000000003E-2</c:v>
                </c:pt>
                <c:pt idx="1469">
                  <c:v>-2.5184000000000002E-2</c:v>
                </c:pt>
                <c:pt idx="1470">
                  <c:v>-2.946E-2</c:v>
                </c:pt>
                <c:pt idx="1471">
                  <c:v>-3.3735999999999995E-2</c:v>
                </c:pt>
                <c:pt idx="1472">
                  <c:v>-3.8011999999999997E-2</c:v>
                </c:pt>
                <c:pt idx="1473">
                  <c:v>-4.2287999999999999E-2</c:v>
                </c:pt>
                <c:pt idx="1474">
                  <c:v>-4.6564000000000001E-2</c:v>
                </c:pt>
                <c:pt idx="1475">
                  <c:v>-5.0840000000000003E-2</c:v>
                </c:pt>
                <c:pt idx="1476">
                  <c:v>-5.5115999999999998E-2</c:v>
                </c:pt>
                <c:pt idx="1477">
                  <c:v>-5.9392E-2</c:v>
                </c:pt>
                <c:pt idx="1478">
                  <c:v>-6.3668000000000002E-2</c:v>
                </c:pt>
                <c:pt idx="1479">
                  <c:v>-6.7944000000000004E-2</c:v>
                </c:pt>
                <c:pt idx="1480">
                  <c:v>-7.2219999999999993E-2</c:v>
                </c:pt>
                <c:pt idx="1481">
                  <c:v>-7.6495999999999995E-2</c:v>
                </c:pt>
                <c:pt idx="1482">
                  <c:v>-8.077200000000001E-2</c:v>
                </c:pt>
                <c:pt idx="1483">
                  <c:v>-8.5047999999999999E-2</c:v>
                </c:pt>
                <c:pt idx="1484">
                  <c:v>-8.9324000000000001E-2</c:v>
                </c:pt>
                <c:pt idx="1485">
                  <c:v>-9.3599999999999989E-2</c:v>
                </c:pt>
                <c:pt idx="1486">
                  <c:v>-9.7876000000000005E-2</c:v>
                </c:pt>
                <c:pt idx="1487">
                  <c:v>-0.10215</c:v>
                </c:pt>
                <c:pt idx="1488">
                  <c:v>-0.10643000000000001</c:v>
                </c:pt>
                <c:pt idx="1489">
                  <c:v>-0.11070000000000001</c:v>
                </c:pt>
                <c:pt idx="1490">
                  <c:v>-0.11498</c:v>
                </c:pt>
                <c:pt idx="1491">
                  <c:v>-0.11926</c:v>
                </c:pt>
                <c:pt idx="1492">
                  <c:v>-0.12353</c:v>
                </c:pt>
                <c:pt idx="1493">
                  <c:v>-0.12781000000000001</c:v>
                </c:pt>
                <c:pt idx="1494">
                  <c:v>-0.13208</c:v>
                </c:pt>
                <c:pt idx="1495">
                  <c:v>-0.13636000000000001</c:v>
                </c:pt>
                <c:pt idx="1496">
                  <c:v>-0.14063999999999999</c:v>
                </c:pt>
                <c:pt idx="1497">
                  <c:v>-0.14490999999999998</c:v>
                </c:pt>
                <c:pt idx="1498">
                  <c:v>-0.14918999999999999</c:v>
                </c:pt>
                <c:pt idx="1499">
                  <c:v>-0.15346000000000001</c:v>
                </c:pt>
                <c:pt idx="1500">
                  <c:v>-0.15774000000000002</c:v>
                </c:pt>
                <c:pt idx="1501">
                  <c:v>-0.16202</c:v>
                </c:pt>
                <c:pt idx="1502">
                  <c:v>-0.16628999999999999</c:v>
                </c:pt>
                <c:pt idx="1503">
                  <c:v>-0.17057</c:v>
                </c:pt>
                <c:pt idx="1504">
                  <c:v>-0.17484</c:v>
                </c:pt>
                <c:pt idx="1505">
                  <c:v>-0.17912</c:v>
                </c:pt>
                <c:pt idx="1506">
                  <c:v>-0.18340000000000001</c:v>
                </c:pt>
                <c:pt idx="1507">
                  <c:v>-0.18766999999999998</c:v>
                </c:pt>
                <c:pt idx="1508">
                  <c:v>-0.19194999999999998</c:v>
                </c:pt>
                <c:pt idx="1509">
                  <c:v>-0.19622000000000001</c:v>
                </c:pt>
                <c:pt idx="1510">
                  <c:v>-0.20050000000000001</c:v>
                </c:pt>
                <c:pt idx="1511">
                  <c:v>-0.20477999999999999</c:v>
                </c:pt>
                <c:pt idx="1512">
                  <c:v>-0.20905000000000001</c:v>
                </c:pt>
                <c:pt idx="1513">
                  <c:v>-0.21333000000000002</c:v>
                </c:pt>
                <c:pt idx="1514">
                  <c:v>-0.21759999999999999</c:v>
                </c:pt>
                <c:pt idx="1515">
                  <c:v>-0.22187999999999999</c:v>
                </c:pt>
                <c:pt idx="1516">
                  <c:v>-0.22616</c:v>
                </c:pt>
                <c:pt idx="1517">
                  <c:v>-0.23043</c:v>
                </c:pt>
                <c:pt idx="1518">
                  <c:v>-0.23471</c:v>
                </c:pt>
                <c:pt idx="1519">
                  <c:v>-0.23898</c:v>
                </c:pt>
                <c:pt idx="1520">
                  <c:v>-0.24326</c:v>
                </c:pt>
              </c:numCache>
            </c:numRef>
          </c:xVal>
          <c:yVal>
            <c:numRef>
              <c:f>Sheet2!$O$4:$O$1524</c:f>
              <c:numCache>
                <c:formatCode>General</c:formatCode>
                <c:ptCount val="1521"/>
                <c:pt idx="0">
                  <c:v>1.7303E-12</c:v>
                </c:pt>
                <c:pt idx="1">
                  <c:v>4.4668000000000002E-13</c:v>
                </c:pt>
                <c:pt idx="2">
                  <c:v>3.1237000000000001E-13</c:v>
                </c:pt>
                <c:pt idx="3">
                  <c:v>1.4144E-13</c:v>
                </c:pt>
                <c:pt idx="4">
                  <c:v>1.4644000000000001E-13</c:v>
                </c:pt>
                <c:pt idx="5">
                  <c:v>1.9158999999999999E-13</c:v>
                </c:pt>
                <c:pt idx="6">
                  <c:v>1.0987E-13</c:v>
                </c:pt>
                <c:pt idx="7">
                  <c:v>3.8324999999999997E-14</c:v>
                </c:pt>
                <c:pt idx="8">
                  <c:v>2.4771000000000001E-14</c:v>
                </c:pt>
                <c:pt idx="9">
                  <c:v>2.5187000000000001E-15</c:v>
                </c:pt>
                <c:pt idx="10">
                  <c:v>6.2008000000000001E-15</c:v>
                </c:pt>
                <c:pt idx="11">
                  <c:v>8.2392000000000002E-15</c:v>
                </c:pt>
                <c:pt idx="12">
                  <c:v>1.0128E-14</c:v>
                </c:pt>
                <c:pt idx="13">
                  <c:v>2.4917E-14</c:v>
                </c:pt>
                <c:pt idx="14">
                  <c:v>6.7108000000000001E-15</c:v>
                </c:pt>
                <c:pt idx="15">
                  <c:v>6.5863999999999999E-15</c:v>
                </c:pt>
                <c:pt idx="16">
                  <c:v>2.6088999999999999E-14</c:v>
                </c:pt>
                <c:pt idx="17">
                  <c:v>5.0125000000000001E-15</c:v>
                </c:pt>
                <c:pt idx="18">
                  <c:v>2.9569E-15</c:v>
                </c:pt>
                <c:pt idx="19">
                  <c:v>7.5597999999999995E-15</c:v>
                </c:pt>
                <c:pt idx="20">
                  <c:v>3.0597000000000001E-14</c:v>
                </c:pt>
                <c:pt idx="21">
                  <c:v>3.653E-15</c:v>
                </c:pt>
                <c:pt idx="22">
                  <c:v>2.003E-15</c:v>
                </c:pt>
                <c:pt idx="23">
                  <c:v>3.8317000000000003E-15</c:v>
                </c:pt>
                <c:pt idx="24">
                  <c:v>5.7571000000000004E-16</c:v>
                </c:pt>
                <c:pt idx="25">
                  <c:v>3.2202000000000001E-15</c:v>
                </c:pt>
                <c:pt idx="26">
                  <c:v>1.6232E-15</c:v>
                </c:pt>
                <c:pt idx="27">
                  <c:v>1.9257000000000001E-15</c:v>
                </c:pt>
                <c:pt idx="28">
                  <c:v>8.6361000000000004E-16</c:v>
                </c:pt>
                <c:pt idx="29">
                  <c:v>7.8834999999999998E-16</c:v>
                </c:pt>
                <c:pt idx="30">
                  <c:v>2.3538999999999999E-15</c:v>
                </c:pt>
                <c:pt idx="31">
                  <c:v>1.301E-14</c:v>
                </c:pt>
                <c:pt idx="32">
                  <c:v>1.6943000000000001E-14</c:v>
                </c:pt>
                <c:pt idx="33">
                  <c:v>1.3476E-14</c:v>
                </c:pt>
                <c:pt idx="34">
                  <c:v>1.3438000000000001E-15</c:v>
                </c:pt>
                <c:pt idx="35">
                  <c:v>1.4636999999999999E-15</c:v>
                </c:pt>
                <c:pt idx="36">
                  <c:v>3.0674999999999999E-14</c:v>
                </c:pt>
                <c:pt idx="37">
                  <c:v>1.0618E-13</c:v>
                </c:pt>
                <c:pt idx="38">
                  <c:v>2.0482000000000001E-14</c:v>
                </c:pt>
                <c:pt idx="39">
                  <c:v>1.2604E-14</c:v>
                </c:pt>
                <c:pt idx="40">
                  <c:v>3.6017999999999999E-13</c:v>
                </c:pt>
                <c:pt idx="41">
                  <c:v>2.0508000000000001E-12</c:v>
                </c:pt>
                <c:pt idx="42">
                  <c:v>2.6455000000000002E-13</c:v>
                </c:pt>
                <c:pt idx="43">
                  <c:v>3.4292000000000002E-13</c:v>
                </c:pt>
                <c:pt idx="44">
                  <c:v>7.1779999999999998E-14</c:v>
                </c:pt>
                <c:pt idx="45">
                  <c:v>7.0087999999999998E-15</c:v>
                </c:pt>
                <c:pt idx="46">
                  <c:v>3.6405999999999999E-16</c:v>
                </c:pt>
                <c:pt idx="47">
                  <c:v>1.2111E-17</c:v>
                </c:pt>
                <c:pt idx="48">
                  <c:v>1.6937000000000001E-18</c:v>
                </c:pt>
                <c:pt idx="49">
                  <c:v>4.7858999999999997E-19</c:v>
                </c:pt>
                <c:pt idx="50">
                  <c:v>6.2878000000000002E-19</c:v>
                </c:pt>
                <c:pt idx="51">
                  <c:v>2.4014999999999999E-18</c:v>
                </c:pt>
                <c:pt idx="52">
                  <c:v>9.4123999999999993E-18</c:v>
                </c:pt>
                <c:pt idx="53">
                  <c:v>4.5128000000000002E-17</c:v>
                </c:pt>
                <c:pt idx="54">
                  <c:v>3.1784E-16</c:v>
                </c:pt>
                <c:pt idx="55">
                  <c:v>1.9119000000000002E-15</c:v>
                </c:pt>
                <c:pt idx="56">
                  <c:v>1.0482999999999999E-14</c:v>
                </c:pt>
                <c:pt idx="57">
                  <c:v>2.2631999999999999E-13</c:v>
                </c:pt>
                <c:pt idx="58">
                  <c:v>7.1616999999999999E-14</c:v>
                </c:pt>
                <c:pt idx="59">
                  <c:v>5.6802999999999998E-14</c:v>
                </c:pt>
                <c:pt idx="60">
                  <c:v>4.6157E-14</c:v>
                </c:pt>
                <c:pt idx="61">
                  <c:v>1.4933999999999999E-14</c:v>
                </c:pt>
                <c:pt idx="62">
                  <c:v>5.8385999999999999E-15</c:v>
                </c:pt>
                <c:pt idx="63">
                  <c:v>2.6523E-14</c:v>
                </c:pt>
                <c:pt idx="64">
                  <c:v>4.5252000000000002E-14</c:v>
                </c:pt>
                <c:pt idx="65">
                  <c:v>4.0743000000000001E-14</c:v>
                </c:pt>
                <c:pt idx="66">
                  <c:v>2.3270000000000001E-14</c:v>
                </c:pt>
                <c:pt idx="67">
                  <c:v>1.0232000000000001E-14</c:v>
                </c:pt>
                <c:pt idx="68">
                  <c:v>9.5143999999999998E-14</c:v>
                </c:pt>
                <c:pt idx="69">
                  <c:v>5.0019000000000003E-12</c:v>
                </c:pt>
                <c:pt idx="70">
                  <c:v>1.8951E-10</c:v>
                </c:pt>
                <c:pt idx="71">
                  <c:v>5.2443999999999998E-9</c:v>
                </c:pt>
                <c:pt idx="72">
                  <c:v>1.0843E-7</c:v>
                </c:pt>
                <c:pt idx="73">
                  <c:v>1.6976000000000001E-6</c:v>
                </c:pt>
                <c:pt idx="74">
                  <c:v>2.0298000000000001E-5</c:v>
                </c:pt>
                <c:pt idx="75">
                  <c:v>1.8626E-4</c:v>
                </c:pt>
                <c:pt idx="76">
                  <c:v>1.3151E-3</c:v>
                </c:pt>
                <c:pt idx="77">
                  <c:v>7.1501999999999998E-3</c:v>
                </c:pt>
                <c:pt idx="78">
                  <c:v>2.9935E-2</c:v>
                </c:pt>
                <c:pt idx="79">
                  <c:v>9.6539E-2</c:v>
                </c:pt>
                <c:pt idx="80">
                  <c:v>0.24074999999999999</c:v>
                </c:pt>
                <c:pt idx="81">
                  <c:v>0.46959000000000001</c:v>
                </c:pt>
                <c:pt idx="82">
                  <c:v>0.73348999999999998</c:v>
                </c:pt>
                <c:pt idx="83">
                  <c:v>0.95284000000000002</c:v>
                </c:pt>
                <c:pt idx="84">
                  <c:v>1.0821000000000001</c:v>
                </c:pt>
                <c:pt idx="85">
                  <c:v>1.1341000000000001</c:v>
                </c:pt>
                <c:pt idx="86">
                  <c:v>1.1503000000000001</c:v>
                </c:pt>
                <c:pt idx="87">
                  <c:v>1.1676</c:v>
                </c:pt>
                <c:pt idx="88">
                  <c:v>1.2083999999999999</c:v>
                </c:pt>
                <c:pt idx="89">
                  <c:v>1.282</c:v>
                </c:pt>
                <c:pt idx="90">
                  <c:v>1.3846000000000001</c:v>
                </c:pt>
                <c:pt idx="91">
                  <c:v>1.5015000000000001</c:v>
                </c:pt>
                <c:pt idx="92">
                  <c:v>1.6154999999999999</c:v>
                </c:pt>
                <c:pt idx="93">
                  <c:v>1.7090000000000001</c:v>
                </c:pt>
                <c:pt idx="94">
                  <c:v>1.7657</c:v>
                </c:pt>
                <c:pt idx="95">
                  <c:v>1.7845</c:v>
                </c:pt>
                <c:pt idx="96">
                  <c:v>1.7846</c:v>
                </c:pt>
                <c:pt idx="97">
                  <c:v>1.7876000000000001</c:v>
                </c:pt>
                <c:pt idx="98">
                  <c:v>1.8033999999999999</c:v>
                </c:pt>
                <c:pt idx="99">
                  <c:v>1.8305</c:v>
                </c:pt>
                <c:pt idx="100">
                  <c:v>1.8607</c:v>
                </c:pt>
                <c:pt idx="101">
                  <c:v>1.8875999999999999</c:v>
                </c:pt>
                <c:pt idx="102">
                  <c:v>1.9103000000000001</c:v>
                </c:pt>
                <c:pt idx="103">
                  <c:v>1.9282999999999999</c:v>
                </c:pt>
                <c:pt idx="104">
                  <c:v>1.9403999999999999</c:v>
                </c:pt>
                <c:pt idx="105">
                  <c:v>1.9489000000000001</c:v>
                </c:pt>
                <c:pt idx="106">
                  <c:v>1.9561999999999999</c:v>
                </c:pt>
                <c:pt idx="107">
                  <c:v>1.962</c:v>
                </c:pt>
                <c:pt idx="108">
                  <c:v>1.9678</c:v>
                </c:pt>
                <c:pt idx="109">
                  <c:v>1.9742</c:v>
                </c:pt>
                <c:pt idx="110">
                  <c:v>1.9795</c:v>
                </c:pt>
                <c:pt idx="111">
                  <c:v>1.9839</c:v>
                </c:pt>
                <c:pt idx="112">
                  <c:v>1.9877</c:v>
                </c:pt>
                <c:pt idx="113">
                  <c:v>1.9896</c:v>
                </c:pt>
                <c:pt idx="114">
                  <c:v>1.9903999999999999</c:v>
                </c:pt>
                <c:pt idx="115">
                  <c:v>1.9906999999999999</c:v>
                </c:pt>
                <c:pt idx="116">
                  <c:v>1.9904999999999999</c:v>
                </c:pt>
                <c:pt idx="117">
                  <c:v>1.9919</c:v>
                </c:pt>
                <c:pt idx="118">
                  <c:v>1.9955000000000001</c:v>
                </c:pt>
                <c:pt idx="119">
                  <c:v>1.9993000000000001</c:v>
                </c:pt>
                <c:pt idx="120">
                  <c:v>2.0023</c:v>
                </c:pt>
                <c:pt idx="121">
                  <c:v>2.0047000000000001</c:v>
                </c:pt>
                <c:pt idx="122">
                  <c:v>2.0057999999999998</c:v>
                </c:pt>
                <c:pt idx="123">
                  <c:v>2.0063</c:v>
                </c:pt>
                <c:pt idx="124">
                  <c:v>2.0070000000000001</c:v>
                </c:pt>
                <c:pt idx="125">
                  <c:v>2.0070000000000001</c:v>
                </c:pt>
                <c:pt idx="126">
                  <c:v>2.0068999999999999</c:v>
                </c:pt>
                <c:pt idx="127">
                  <c:v>2.0072999999999999</c:v>
                </c:pt>
                <c:pt idx="128">
                  <c:v>2.0072999999999999</c:v>
                </c:pt>
                <c:pt idx="129">
                  <c:v>2.0072000000000001</c:v>
                </c:pt>
                <c:pt idx="130">
                  <c:v>2.0076000000000001</c:v>
                </c:pt>
                <c:pt idx="131">
                  <c:v>2.0074000000000001</c:v>
                </c:pt>
                <c:pt idx="132">
                  <c:v>2.0072000000000001</c:v>
                </c:pt>
                <c:pt idx="133">
                  <c:v>2.0074999999999998</c:v>
                </c:pt>
                <c:pt idx="134">
                  <c:v>2.0070999999999999</c:v>
                </c:pt>
                <c:pt idx="135">
                  <c:v>2.0072000000000001</c:v>
                </c:pt>
                <c:pt idx="136">
                  <c:v>2.0081000000000002</c:v>
                </c:pt>
                <c:pt idx="137">
                  <c:v>2.0087000000000002</c:v>
                </c:pt>
                <c:pt idx="138">
                  <c:v>2.0095000000000001</c:v>
                </c:pt>
                <c:pt idx="139">
                  <c:v>2.0106000000000002</c:v>
                </c:pt>
                <c:pt idx="140">
                  <c:v>2.0106000000000002</c:v>
                </c:pt>
                <c:pt idx="141">
                  <c:v>2.0101</c:v>
                </c:pt>
                <c:pt idx="142">
                  <c:v>2.0095000000000001</c:v>
                </c:pt>
                <c:pt idx="143">
                  <c:v>2.0082</c:v>
                </c:pt>
                <c:pt idx="144">
                  <c:v>2.0074000000000001</c:v>
                </c:pt>
                <c:pt idx="145">
                  <c:v>2.0074999999999998</c:v>
                </c:pt>
                <c:pt idx="146">
                  <c:v>2.0072000000000001</c:v>
                </c:pt>
                <c:pt idx="147">
                  <c:v>2.0072999999999999</c:v>
                </c:pt>
                <c:pt idx="148">
                  <c:v>2.0078</c:v>
                </c:pt>
                <c:pt idx="149">
                  <c:v>2.0078</c:v>
                </c:pt>
                <c:pt idx="150">
                  <c:v>2.0083000000000002</c:v>
                </c:pt>
                <c:pt idx="151">
                  <c:v>2.0093999999999999</c:v>
                </c:pt>
                <c:pt idx="152">
                  <c:v>2.0104000000000002</c:v>
                </c:pt>
                <c:pt idx="153">
                  <c:v>2.0118</c:v>
                </c:pt>
                <c:pt idx="154">
                  <c:v>2.0133999999999999</c:v>
                </c:pt>
                <c:pt idx="155">
                  <c:v>2.0139999999999998</c:v>
                </c:pt>
                <c:pt idx="156">
                  <c:v>2.0144000000000002</c:v>
                </c:pt>
                <c:pt idx="157">
                  <c:v>2.0152000000000001</c:v>
                </c:pt>
                <c:pt idx="158">
                  <c:v>2.0152000000000001</c:v>
                </c:pt>
                <c:pt idx="159">
                  <c:v>2.0156999999999998</c:v>
                </c:pt>
                <c:pt idx="160">
                  <c:v>2.0169999999999999</c:v>
                </c:pt>
                <c:pt idx="161">
                  <c:v>2.0179</c:v>
                </c:pt>
                <c:pt idx="162">
                  <c:v>2.0188999999999999</c:v>
                </c:pt>
                <c:pt idx="163">
                  <c:v>2.0202</c:v>
                </c:pt>
                <c:pt idx="164">
                  <c:v>2.0213000000000001</c:v>
                </c:pt>
                <c:pt idx="165">
                  <c:v>2.0226999999999999</c:v>
                </c:pt>
                <c:pt idx="166">
                  <c:v>2.0243000000000002</c:v>
                </c:pt>
                <c:pt idx="167">
                  <c:v>2.0253999999999999</c:v>
                </c:pt>
                <c:pt idx="168">
                  <c:v>2.0264000000000002</c:v>
                </c:pt>
                <c:pt idx="169">
                  <c:v>2.0272999999999999</c:v>
                </c:pt>
                <c:pt idx="170">
                  <c:v>2.0278</c:v>
                </c:pt>
                <c:pt idx="171">
                  <c:v>2.0285000000000002</c:v>
                </c:pt>
                <c:pt idx="172">
                  <c:v>2.0293999999999999</c:v>
                </c:pt>
                <c:pt idx="173">
                  <c:v>2.0297000000000001</c:v>
                </c:pt>
                <c:pt idx="174">
                  <c:v>2.0301</c:v>
                </c:pt>
                <c:pt idx="175">
                  <c:v>2.0308000000000002</c:v>
                </c:pt>
                <c:pt idx="176">
                  <c:v>2.0312999999999999</c:v>
                </c:pt>
                <c:pt idx="177">
                  <c:v>2.0318000000000001</c:v>
                </c:pt>
                <c:pt idx="178">
                  <c:v>2.0325000000000002</c:v>
                </c:pt>
                <c:pt idx="179">
                  <c:v>2.0326</c:v>
                </c:pt>
                <c:pt idx="180">
                  <c:v>2.0331000000000001</c:v>
                </c:pt>
                <c:pt idx="181">
                  <c:v>2.0339999999999998</c:v>
                </c:pt>
                <c:pt idx="182">
                  <c:v>2.0346000000000002</c:v>
                </c:pt>
                <c:pt idx="183">
                  <c:v>2.0352000000000001</c:v>
                </c:pt>
                <c:pt idx="184">
                  <c:v>2.036</c:v>
                </c:pt>
                <c:pt idx="185">
                  <c:v>2.0362</c:v>
                </c:pt>
                <c:pt idx="186">
                  <c:v>2.0367999999999999</c:v>
                </c:pt>
                <c:pt idx="187">
                  <c:v>2.0375999999999999</c:v>
                </c:pt>
                <c:pt idx="188">
                  <c:v>2.0381</c:v>
                </c:pt>
                <c:pt idx="189">
                  <c:v>2.0387</c:v>
                </c:pt>
                <c:pt idx="190">
                  <c:v>2.0396000000000001</c:v>
                </c:pt>
                <c:pt idx="191">
                  <c:v>2.04</c:v>
                </c:pt>
                <c:pt idx="192">
                  <c:v>2.0407000000000002</c:v>
                </c:pt>
                <c:pt idx="193">
                  <c:v>2.0415999999999999</c:v>
                </c:pt>
                <c:pt idx="194">
                  <c:v>2.0421</c:v>
                </c:pt>
                <c:pt idx="195">
                  <c:v>2.0427</c:v>
                </c:pt>
                <c:pt idx="196">
                  <c:v>2.0434999999999999</c:v>
                </c:pt>
                <c:pt idx="197">
                  <c:v>2.0438999999999998</c:v>
                </c:pt>
                <c:pt idx="198">
                  <c:v>2.0444</c:v>
                </c:pt>
                <c:pt idx="199">
                  <c:v>2.0453000000000001</c:v>
                </c:pt>
                <c:pt idx="200">
                  <c:v>2.0459000000000001</c:v>
                </c:pt>
                <c:pt idx="201">
                  <c:v>2.0468999999999999</c:v>
                </c:pt>
                <c:pt idx="202">
                  <c:v>2.0478999999999998</c:v>
                </c:pt>
                <c:pt idx="203">
                  <c:v>2.0482</c:v>
                </c:pt>
                <c:pt idx="204">
                  <c:v>2.0484</c:v>
                </c:pt>
                <c:pt idx="205">
                  <c:v>2.0489999999999999</c:v>
                </c:pt>
                <c:pt idx="206">
                  <c:v>2.0497000000000001</c:v>
                </c:pt>
                <c:pt idx="207">
                  <c:v>2.0507</c:v>
                </c:pt>
                <c:pt idx="208">
                  <c:v>2.0516000000000001</c:v>
                </c:pt>
                <c:pt idx="209">
                  <c:v>2.0518999999999998</c:v>
                </c:pt>
                <c:pt idx="210">
                  <c:v>2.0522</c:v>
                </c:pt>
                <c:pt idx="211">
                  <c:v>2.0528</c:v>
                </c:pt>
                <c:pt idx="212">
                  <c:v>2.0533000000000001</c:v>
                </c:pt>
                <c:pt idx="213">
                  <c:v>2.0539999999999998</c:v>
                </c:pt>
                <c:pt idx="214">
                  <c:v>2.0548999999999999</c:v>
                </c:pt>
                <c:pt idx="215">
                  <c:v>2.0552000000000001</c:v>
                </c:pt>
                <c:pt idx="216">
                  <c:v>2.0554000000000001</c:v>
                </c:pt>
                <c:pt idx="217">
                  <c:v>2.0558999999999998</c:v>
                </c:pt>
                <c:pt idx="218">
                  <c:v>2.0562999999999998</c:v>
                </c:pt>
                <c:pt idx="219">
                  <c:v>2.0571999999999999</c:v>
                </c:pt>
                <c:pt idx="220">
                  <c:v>2.0579999999999998</c:v>
                </c:pt>
                <c:pt idx="221">
                  <c:v>2.0579999999999998</c:v>
                </c:pt>
                <c:pt idx="222">
                  <c:v>2.0579000000000001</c:v>
                </c:pt>
                <c:pt idx="223">
                  <c:v>2.0581999999999998</c:v>
                </c:pt>
                <c:pt idx="224">
                  <c:v>2.0586000000000002</c:v>
                </c:pt>
                <c:pt idx="225">
                  <c:v>2.0592999999999999</c:v>
                </c:pt>
                <c:pt idx="226">
                  <c:v>2.0600999999999998</c:v>
                </c:pt>
                <c:pt idx="227">
                  <c:v>2.0602999999999998</c:v>
                </c:pt>
                <c:pt idx="228">
                  <c:v>2.0604</c:v>
                </c:pt>
                <c:pt idx="229">
                  <c:v>2.0607000000000002</c:v>
                </c:pt>
                <c:pt idx="230">
                  <c:v>2.0608</c:v>
                </c:pt>
                <c:pt idx="231">
                  <c:v>2.0611000000000002</c:v>
                </c:pt>
                <c:pt idx="232">
                  <c:v>2.0615000000000001</c:v>
                </c:pt>
                <c:pt idx="233">
                  <c:v>2.0617999999999999</c:v>
                </c:pt>
                <c:pt idx="234">
                  <c:v>2.0621</c:v>
                </c:pt>
                <c:pt idx="235">
                  <c:v>2.0626000000000002</c:v>
                </c:pt>
                <c:pt idx="236">
                  <c:v>2.0627</c:v>
                </c:pt>
                <c:pt idx="237">
                  <c:v>2.0627</c:v>
                </c:pt>
                <c:pt idx="238">
                  <c:v>2.0628000000000002</c:v>
                </c:pt>
                <c:pt idx="239">
                  <c:v>2.0629</c:v>
                </c:pt>
                <c:pt idx="240">
                  <c:v>2.0634000000000001</c:v>
                </c:pt>
                <c:pt idx="241">
                  <c:v>2.0638999999999998</c:v>
                </c:pt>
                <c:pt idx="242">
                  <c:v>2.0638000000000001</c:v>
                </c:pt>
                <c:pt idx="243">
                  <c:v>2.0634000000000001</c:v>
                </c:pt>
                <c:pt idx="244">
                  <c:v>2.0632999999999999</c:v>
                </c:pt>
                <c:pt idx="245">
                  <c:v>2.0634000000000001</c:v>
                </c:pt>
                <c:pt idx="246">
                  <c:v>2.0638999999999998</c:v>
                </c:pt>
                <c:pt idx="247">
                  <c:v>2.0644</c:v>
                </c:pt>
                <c:pt idx="248">
                  <c:v>2.0642</c:v>
                </c:pt>
                <c:pt idx="249">
                  <c:v>2.0638999999999998</c:v>
                </c:pt>
                <c:pt idx="250">
                  <c:v>2.0638999999999998</c:v>
                </c:pt>
                <c:pt idx="251">
                  <c:v>2.0636999999999999</c:v>
                </c:pt>
                <c:pt idx="252">
                  <c:v>2.0638000000000001</c:v>
                </c:pt>
                <c:pt idx="253">
                  <c:v>2.0640000000000001</c:v>
                </c:pt>
                <c:pt idx="254">
                  <c:v>2.0640000000000001</c:v>
                </c:pt>
                <c:pt idx="255">
                  <c:v>2.0640999999999998</c:v>
                </c:pt>
                <c:pt idx="256">
                  <c:v>2.0642</c:v>
                </c:pt>
                <c:pt idx="257">
                  <c:v>2.0638999999999998</c:v>
                </c:pt>
                <c:pt idx="258">
                  <c:v>2.0636000000000001</c:v>
                </c:pt>
                <c:pt idx="259">
                  <c:v>2.0636000000000001</c:v>
                </c:pt>
                <c:pt idx="260">
                  <c:v>2.0636000000000001</c:v>
                </c:pt>
                <c:pt idx="261">
                  <c:v>2.0638000000000001</c:v>
                </c:pt>
                <c:pt idx="262">
                  <c:v>2.0640999999999998</c:v>
                </c:pt>
                <c:pt idx="263">
                  <c:v>2.0638000000000001</c:v>
                </c:pt>
                <c:pt idx="264">
                  <c:v>2.0636000000000001</c:v>
                </c:pt>
                <c:pt idx="265">
                  <c:v>2.0634999999999999</c:v>
                </c:pt>
                <c:pt idx="266">
                  <c:v>2.0634000000000001</c:v>
                </c:pt>
                <c:pt idx="267">
                  <c:v>2.0634000000000001</c:v>
                </c:pt>
                <c:pt idx="268">
                  <c:v>2.0634999999999999</c:v>
                </c:pt>
                <c:pt idx="269">
                  <c:v>2.0634999999999999</c:v>
                </c:pt>
                <c:pt idx="270">
                  <c:v>2.0636000000000001</c:v>
                </c:pt>
                <c:pt idx="271">
                  <c:v>2.0638000000000001</c:v>
                </c:pt>
                <c:pt idx="272">
                  <c:v>2.0634999999999999</c:v>
                </c:pt>
                <c:pt idx="273">
                  <c:v>2.0632000000000001</c:v>
                </c:pt>
                <c:pt idx="274">
                  <c:v>2.0632000000000001</c:v>
                </c:pt>
                <c:pt idx="275">
                  <c:v>2.0632000000000001</c:v>
                </c:pt>
                <c:pt idx="276">
                  <c:v>2.0636000000000001</c:v>
                </c:pt>
                <c:pt idx="277">
                  <c:v>2.0638999999999998</c:v>
                </c:pt>
                <c:pt idx="278">
                  <c:v>2.0636000000000001</c:v>
                </c:pt>
                <c:pt idx="279">
                  <c:v>2.0632000000000001</c:v>
                </c:pt>
                <c:pt idx="280">
                  <c:v>2.0630999999999999</c:v>
                </c:pt>
                <c:pt idx="281">
                  <c:v>2.0632000000000001</c:v>
                </c:pt>
                <c:pt idx="282">
                  <c:v>2.0634999999999999</c:v>
                </c:pt>
                <c:pt idx="283">
                  <c:v>2.0636999999999999</c:v>
                </c:pt>
                <c:pt idx="284">
                  <c:v>2.0634000000000001</c:v>
                </c:pt>
                <c:pt idx="285">
                  <c:v>2.0632999999999999</c:v>
                </c:pt>
                <c:pt idx="286">
                  <c:v>2.0634999999999999</c:v>
                </c:pt>
                <c:pt idx="287">
                  <c:v>2.0634999999999999</c:v>
                </c:pt>
                <c:pt idx="288">
                  <c:v>2.0636000000000001</c:v>
                </c:pt>
                <c:pt idx="289">
                  <c:v>2.0636999999999999</c:v>
                </c:pt>
                <c:pt idx="290">
                  <c:v>2.0634999999999999</c:v>
                </c:pt>
                <c:pt idx="291">
                  <c:v>2.0632999999999999</c:v>
                </c:pt>
                <c:pt idx="292">
                  <c:v>2.0634999999999999</c:v>
                </c:pt>
                <c:pt idx="293">
                  <c:v>2.0634999999999999</c:v>
                </c:pt>
                <c:pt idx="294">
                  <c:v>2.0638000000000001</c:v>
                </c:pt>
                <c:pt idx="295">
                  <c:v>2.0642</c:v>
                </c:pt>
                <c:pt idx="296">
                  <c:v>2.0640000000000001</c:v>
                </c:pt>
                <c:pt idx="297">
                  <c:v>2.0636999999999999</c:v>
                </c:pt>
                <c:pt idx="298">
                  <c:v>2.0636999999999999</c:v>
                </c:pt>
                <c:pt idx="299">
                  <c:v>2.0638000000000001</c:v>
                </c:pt>
                <c:pt idx="300">
                  <c:v>2.0640999999999998</c:v>
                </c:pt>
                <c:pt idx="301">
                  <c:v>2.0644</c:v>
                </c:pt>
                <c:pt idx="302">
                  <c:v>2.0640999999999998</c:v>
                </c:pt>
                <c:pt idx="303">
                  <c:v>2.0636999999999999</c:v>
                </c:pt>
                <c:pt idx="304">
                  <c:v>2.0636999999999999</c:v>
                </c:pt>
                <c:pt idx="305">
                  <c:v>2.0638999999999998</c:v>
                </c:pt>
                <c:pt idx="306">
                  <c:v>2.0642999999999998</c:v>
                </c:pt>
                <c:pt idx="307">
                  <c:v>2.0644999999999998</c:v>
                </c:pt>
                <c:pt idx="308">
                  <c:v>2.0640999999999998</c:v>
                </c:pt>
                <c:pt idx="309">
                  <c:v>2.0638000000000001</c:v>
                </c:pt>
                <c:pt idx="310">
                  <c:v>2.0638999999999998</c:v>
                </c:pt>
                <c:pt idx="311">
                  <c:v>2.0638999999999998</c:v>
                </c:pt>
                <c:pt idx="312">
                  <c:v>2.0640999999999998</c:v>
                </c:pt>
                <c:pt idx="313">
                  <c:v>2.0642999999999998</c:v>
                </c:pt>
                <c:pt idx="314">
                  <c:v>2.0640999999999998</c:v>
                </c:pt>
                <c:pt idx="315">
                  <c:v>2.0640000000000001</c:v>
                </c:pt>
                <c:pt idx="316">
                  <c:v>2.0642</c:v>
                </c:pt>
                <c:pt idx="317">
                  <c:v>2.0640999999999998</c:v>
                </c:pt>
                <c:pt idx="318">
                  <c:v>2.0642</c:v>
                </c:pt>
                <c:pt idx="319">
                  <c:v>2.0642999999999998</c:v>
                </c:pt>
                <c:pt idx="320">
                  <c:v>2.0640999999999998</c:v>
                </c:pt>
                <c:pt idx="321">
                  <c:v>2.0638999999999998</c:v>
                </c:pt>
                <c:pt idx="322">
                  <c:v>2.0638000000000001</c:v>
                </c:pt>
                <c:pt idx="323">
                  <c:v>2.0636999999999999</c:v>
                </c:pt>
                <c:pt idx="324">
                  <c:v>2.0640999999999998</c:v>
                </c:pt>
                <c:pt idx="325">
                  <c:v>2.0644999999999998</c:v>
                </c:pt>
                <c:pt idx="326">
                  <c:v>2.0644</c:v>
                </c:pt>
                <c:pt idx="327">
                  <c:v>2.0638999999999998</c:v>
                </c:pt>
                <c:pt idx="328">
                  <c:v>2.0636999999999999</c:v>
                </c:pt>
                <c:pt idx="329">
                  <c:v>2.0634999999999999</c:v>
                </c:pt>
                <c:pt idx="330">
                  <c:v>2.0638999999999998</c:v>
                </c:pt>
                <c:pt idx="331">
                  <c:v>2.0642999999999998</c:v>
                </c:pt>
                <c:pt idx="332">
                  <c:v>2.0642999999999998</c:v>
                </c:pt>
                <c:pt idx="333">
                  <c:v>2.0642</c:v>
                </c:pt>
                <c:pt idx="334">
                  <c:v>2.0640999999999998</c:v>
                </c:pt>
                <c:pt idx="335">
                  <c:v>2.0638000000000001</c:v>
                </c:pt>
                <c:pt idx="336">
                  <c:v>2.0636000000000001</c:v>
                </c:pt>
                <c:pt idx="337">
                  <c:v>2.0636000000000001</c:v>
                </c:pt>
                <c:pt idx="338">
                  <c:v>2.0636000000000001</c:v>
                </c:pt>
                <c:pt idx="339">
                  <c:v>2.0638999999999998</c:v>
                </c:pt>
                <c:pt idx="340">
                  <c:v>2.0642999999999998</c:v>
                </c:pt>
                <c:pt idx="341">
                  <c:v>2.0640000000000001</c:v>
                </c:pt>
                <c:pt idx="342">
                  <c:v>2.0636000000000001</c:v>
                </c:pt>
                <c:pt idx="343">
                  <c:v>2.0634999999999999</c:v>
                </c:pt>
                <c:pt idx="344">
                  <c:v>2.0634999999999999</c:v>
                </c:pt>
                <c:pt idx="345">
                  <c:v>2.0638000000000001</c:v>
                </c:pt>
                <c:pt idx="346">
                  <c:v>2.0640000000000001</c:v>
                </c:pt>
                <c:pt idx="347">
                  <c:v>2.0636999999999999</c:v>
                </c:pt>
                <c:pt idx="348">
                  <c:v>2.0634000000000001</c:v>
                </c:pt>
                <c:pt idx="349">
                  <c:v>2.0634000000000001</c:v>
                </c:pt>
                <c:pt idx="350">
                  <c:v>2.0634000000000001</c:v>
                </c:pt>
                <c:pt idx="351">
                  <c:v>2.0636999999999999</c:v>
                </c:pt>
                <c:pt idx="352">
                  <c:v>2.0638999999999998</c:v>
                </c:pt>
                <c:pt idx="353">
                  <c:v>2.0634999999999999</c:v>
                </c:pt>
                <c:pt idx="354">
                  <c:v>2.0632000000000001</c:v>
                </c:pt>
                <c:pt idx="355">
                  <c:v>2.0630999999999999</c:v>
                </c:pt>
                <c:pt idx="356">
                  <c:v>2.0630999999999999</c:v>
                </c:pt>
                <c:pt idx="357">
                  <c:v>2.0632999999999999</c:v>
                </c:pt>
                <c:pt idx="358">
                  <c:v>2.0634999999999999</c:v>
                </c:pt>
                <c:pt idx="359">
                  <c:v>2.0632999999999999</c:v>
                </c:pt>
                <c:pt idx="360">
                  <c:v>2.0632000000000001</c:v>
                </c:pt>
                <c:pt idx="361">
                  <c:v>2.0634000000000001</c:v>
                </c:pt>
                <c:pt idx="362">
                  <c:v>2.0632999999999999</c:v>
                </c:pt>
                <c:pt idx="363">
                  <c:v>2.0630999999999999</c:v>
                </c:pt>
                <c:pt idx="364">
                  <c:v>2.0630000000000002</c:v>
                </c:pt>
                <c:pt idx="365">
                  <c:v>2.0627</c:v>
                </c:pt>
                <c:pt idx="366">
                  <c:v>2.0628000000000002</c:v>
                </c:pt>
                <c:pt idx="367">
                  <c:v>2.0630000000000002</c:v>
                </c:pt>
                <c:pt idx="368">
                  <c:v>2.0630999999999999</c:v>
                </c:pt>
                <c:pt idx="369">
                  <c:v>2.0630999999999999</c:v>
                </c:pt>
                <c:pt idx="370">
                  <c:v>2.0632000000000001</c:v>
                </c:pt>
                <c:pt idx="371">
                  <c:v>2.0628000000000002</c:v>
                </c:pt>
                <c:pt idx="372">
                  <c:v>2.0625</c:v>
                </c:pt>
                <c:pt idx="373">
                  <c:v>2.0623999999999998</c:v>
                </c:pt>
                <c:pt idx="374">
                  <c:v>2.0623999999999998</c:v>
                </c:pt>
                <c:pt idx="375">
                  <c:v>2.0626000000000002</c:v>
                </c:pt>
                <c:pt idx="376">
                  <c:v>2.0628000000000002</c:v>
                </c:pt>
                <c:pt idx="377">
                  <c:v>2.0626000000000002</c:v>
                </c:pt>
                <c:pt idx="378">
                  <c:v>2.0625</c:v>
                </c:pt>
                <c:pt idx="379">
                  <c:v>2.0625</c:v>
                </c:pt>
                <c:pt idx="380">
                  <c:v>2.0623</c:v>
                </c:pt>
                <c:pt idx="381">
                  <c:v>2.0621</c:v>
                </c:pt>
                <c:pt idx="382">
                  <c:v>2.0621999999999998</c:v>
                </c:pt>
                <c:pt idx="383">
                  <c:v>2.0621999999999998</c:v>
                </c:pt>
                <c:pt idx="384">
                  <c:v>2.0623</c:v>
                </c:pt>
                <c:pt idx="385">
                  <c:v>2.0623999999999998</c:v>
                </c:pt>
                <c:pt idx="386">
                  <c:v>2.0621</c:v>
                </c:pt>
                <c:pt idx="387">
                  <c:v>2.0617999999999999</c:v>
                </c:pt>
                <c:pt idx="388">
                  <c:v>2.0617999999999999</c:v>
                </c:pt>
                <c:pt idx="389">
                  <c:v>2.0617999999999999</c:v>
                </c:pt>
                <c:pt idx="390">
                  <c:v>2.0619000000000001</c:v>
                </c:pt>
                <c:pt idx="391">
                  <c:v>2.0619999999999998</c:v>
                </c:pt>
                <c:pt idx="392">
                  <c:v>2.0617000000000001</c:v>
                </c:pt>
                <c:pt idx="393">
                  <c:v>2.0615000000000001</c:v>
                </c:pt>
                <c:pt idx="394">
                  <c:v>2.0615999999999999</c:v>
                </c:pt>
                <c:pt idx="395">
                  <c:v>2.0615999999999999</c:v>
                </c:pt>
                <c:pt idx="396">
                  <c:v>2.0617000000000001</c:v>
                </c:pt>
                <c:pt idx="397">
                  <c:v>2.0617999999999999</c:v>
                </c:pt>
                <c:pt idx="398">
                  <c:v>2.0613999999999999</c:v>
                </c:pt>
                <c:pt idx="399">
                  <c:v>2.0608</c:v>
                </c:pt>
                <c:pt idx="400">
                  <c:v>2.0607000000000002</c:v>
                </c:pt>
                <c:pt idx="401">
                  <c:v>2.0608</c:v>
                </c:pt>
                <c:pt idx="402">
                  <c:v>2.0613000000000001</c:v>
                </c:pt>
                <c:pt idx="403">
                  <c:v>2.0617999999999999</c:v>
                </c:pt>
                <c:pt idx="404">
                  <c:v>2.0613999999999999</c:v>
                </c:pt>
                <c:pt idx="405">
                  <c:v>2.0609000000000002</c:v>
                </c:pt>
                <c:pt idx="406">
                  <c:v>2.0605000000000002</c:v>
                </c:pt>
                <c:pt idx="407">
                  <c:v>2.0602999999999998</c:v>
                </c:pt>
                <c:pt idx="408">
                  <c:v>2.0605000000000002</c:v>
                </c:pt>
                <c:pt idx="409">
                  <c:v>2.0609000000000002</c:v>
                </c:pt>
                <c:pt idx="410">
                  <c:v>2.0608</c:v>
                </c:pt>
                <c:pt idx="411">
                  <c:v>2.0607000000000002</c:v>
                </c:pt>
                <c:pt idx="412">
                  <c:v>2.0605000000000002</c:v>
                </c:pt>
                <c:pt idx="413">
                  <c:v>2.0600999999999998</c:v>
                </c:pt>
                <c:pt idx="414">
                  <c:v>2.06</c:v>
                </c:pt>
                <c:pt idx="415">
                  <c:v>2.0602</c:v>
                </c:pt>
                <c:pt idx="416">
                  <c:v>2.0602</c:v>
                </c:pt>
                <c:pt idx="417">
                  <c:v>2.0600999999999998</c:v>
                </c:pt>
                <c:pt idx="418">
                  <c:v>2.06</c:v>
                </c:pt>
                <c:pt idx="419">
                  <c:v>2.0596999999999999</c:v>
                </c:pt>
                <c:pt idx="420">
                  <c:v>2.0596999999999999</c:v>
                </c:pt>
                <c:pt idx="421">
                  <c:v>2.0598999999999998</c:v>
                </c:pt>
                <c:pt idx="422">
                  <c:v>2.0598999999999998</c:v>
                </c:pt>
                <c:pt idx="423">
                  <c:v>2.0598999999999998</c:v>
                </c:pt>
                <c:pt idx="424">
                  <c:v>2.0598000000000001</c:v>
                </c:pt>
                <c:pt idx="425">
                  <c:v>2.0594000000000001</c:v>
                </c:pt>
                <c:pt idx="426">
                  <c:v>2.0590999999999999</c:v>
                </c:pt>
                <c:pt idx="427">
                  <c:v>2.0590999999999999</c:v>
                </c:pt>
                <c:pt idx="428">
                  <c:v>2.0590000000000002</c:v>
                </c:pt>
                <c:pt idx="429">
                  <c:v>2.0590999999999999</c:v>
                </c:pt>
                <c:pt idx="430">
                  <c:v>2.0592999999999999</c:v>
                </c:pt>
                <c:pt idx="431">
                  <c:v>2.0592000000000001</c:v>
                </c:pt>
                <c:pt idx="432">
                  <c:v>2.0589</c:v>
                </c:pt>
                <c:pt idx="433">
                  <c:v>2.0588000000000002</c:v>
                </c:pt>
                <c:pt idx="434">
                  <c:v>2.0585</c:v>
                </c:pt>
                <c:pt idx="435">
                  <c:v>2.0585</c:v>
                </c:pt>
                <c:pt idx="436">
                  <c:v>2.0587</c:v>
                </c:pt>
                <c:pt idx="437">
                  <c:v>2.0585</c:v>
                </c:pt>
                <c:pt idx="438">
                  <c:v>2.0583</c:v>
                </c:pt>
                <c:pt idx="439">
                  <c:v>2.0581999999999998</c:v>
                </c:pt>
                <c:pt idx="440">
                  <c:v>2.0579999999999998</c:v>
                </c:pt>
                <c:pt idx="441">
                  <c:v>2.0581</c:v>
                </c:pt>
                <c:pt idx="442">
                  <c:v>2.0581999999999998</c:v>
                </c:pt>
                <c:pt idx="443">
                  <c:v>2.0579000000000001</c:v>
                </c:pt>
                <c:pt idx="444">
                  <c:v>2.0577000000000001</c:v>
                </c:pt>
                <c:pt idx="445">
                  <c:v>2.0579000000000001</c:v>
                </c:pt>
                <c:pt idx="446">
                  <c:v>2.0577999999999999</c:v>
                </c:pt>
                <c:pt idx="447">
                  <c:v>2.0575999999999999</c:v>
                </c:pt>
                <c:pt idx="448">
                  <c:v>2.0573999999999999</c:v>
                </c:pt>
                <c:pt idx="449">
                  <c:v>2.0571000000000002</c:v>
                </c:pt>
                <c:pt idx="450">
                  <c:v>2.0571999999999999</c:v>
                </c:pt>
                <c:pt idx="451">
                  <c:v>2.0573999999999999</c:v>
                </c:pt>
                <c:pt idx="452">
                  <c:v>2.0571000000000002</c:v>
                </c:pt>
                <c:pt idx="453">
                  <c:v>2.0568</c:v>
                </c:pt>
                <c:pt idx="454">
                  <c:v>2.0567000000000002</c:v>
                </c:pt>
                <c:pt idx="455">
                  <c:v>2.0567000000000002</c:v>
                </c:pt>
                <c:pt idx="456">
                  <c:v>2.0569999999999999</c:v>
                </c:pt>
                <c:pt idx="457">
                  <c:v>2.0571000000000002</c:v>
                </c:pt>
                <c:pt idx="458">
                  <c:v>2.0566</c:v>
                </c:pt>
                <c:pt idx="459">
                  <c:v>2.056</c:v>
                </c:pt>
                <c:pt idx="460">
                  <c:v>2.0558000000000001</c:v>
                </c:pt>
                <c:pt idx="461">
                  <c:v>2.0558999999999998</c:v>
                </c:pt>
                <c:pt idx="462">
                  <c:v>2.0562999999999998</c:v>
                </c:pt>
                <c:pt idx="463">
                  <c:v>2.0566</c:v>
                </c:pt>
                <c:pt idx="464">
                  <c:v>2.0560999999999998</c:v>
                </c:pt>
                <c:pt idx="465">
                  <c:v>2.0556000000000001</c:v>
                </c:pt>
                <c:pt idx="466">
                  <c:v>2.0554000000000001</c:v>
                </c:pt>
                <c:pt idx="467">
                  <c:v>2.0552000000000001</c:v>
                </c:pt>
                <c:pt idx="468">
                  <c:v>2.0552999999999999</c:v>
                </c:pt>
                <c:pt idx="469">
                  <c:v>2.0554999999999999</c:v>
                </c:pt>
                <c:pt idx="470">
                  <c:v>2.0552999999999999</c:v>
                </c:pt>
                <c:pt idx="471">
                  <c:v>2.0550999999999999</c:v>
                </c:pt>
                <c:pt idx="472">
                  <c:v>2.0552000000000001</c:v>
                </c:pt>
                <c:pt idx="473">
                  <c:v>2.0548999999999999</c:v>
                </c:pt>
                <c:pt idx="474">
                  <c:v>2.0548000000000002</c:v>
                </c:pt>
                <c:pt idx="475">
                  <c:v>2.0547</c:v>
                </c:pt>
                <c:pt idx="476">
                  <c:v>2.0543</c:v>
                </c:pt>
                <c:pt idx="477">
                  <c:v>2.0543</c:v>
                </c:pt>
                <c:pt idx="478">
                  <c:v>2.0546000000000002</c:v>
                </c:pt>
                <c:pt idx="479">
                  <c:v>2.0543999999999998</c:v>
                </c:pt>
                <c:pt idx="480">
                  <c:v>2.0541999999999998</c:v>
                </c:pt>
                <c:pt idx="481">
                  <c:v>2.0539000000000001</c:v>
                </c:pt>
                <c:pt idx="482">
                  <c:v>2.0535999999999999</c:v>
                </c:pt>
                <c:pt idx="483">
                  <c:v>2.0537000000000001</c:v>
                </c:pt>
                <c:pt idx="484">
                  <c:v>2.0539999999999998</c:v>
                </c:pt>
                <c:pt idx="485">
                  <c:v>2.0535999999999999</c:v>
                </c:pt>
                <c:pt idx="486">
                  <c:v>2.0533000000000001</c:v>
                </c:pt>
                <c:pt idx="487">
                  <c:v>2.0531000000000001</c:v>
                </c:pt>
                <c:pt idx="488">
                  <c:v>2.0529999999999999</c:v>
                </c:pt>
                <c:pt idx="489">
                  <c:v>2.0531000000000001</c:v>
                </c:pt>
                <c:pt idx="490">
                  <c:v>2.0531999999999999</c:v>
                </c:pt>
                <c:pt idx="491">
                  <c:v>2.0528</c:v>
                </c:pt>
                <c:pt idx="492">
                  <c:v>2.0525000000000002</c:v>
                </c:pt>
                <c:pt idx="493">
                  <c:v>2.0525000000000002</c:v>
                </c:pt>
                <c:pt idx="494">
                  <c:v>2.0524</c:v>
                </c:pt>
                <c:pt idx="495">
                  <c:v>2.0524</c:v>
                </c:pt>
                <c:pt idx="496">
                  <c:v>2.0524</c:v>
                </c:pt>
                <c:pt idx="497">
                  <c:v>2.0518999999999998</c:v>
                </c:pt>
                <c:pt idx="498">
                  <c:v>2.0516999999999999</c:v>
                </c:pt>
                <c:pt idx="499">
                  <c:v>2.0518000000000001</c:v>
                </c:pt>
                <c:pt idx="500">
                  <c:v>2.0516999999999999</c:v>
                </c:pt>
                <c:pt idx="501">
                  <c:v>2.0514999999999999</c:v>
                </c:pt>
                <c:pt idx="502">
                  <c:v>2.0514000000000001</c:v>
                </c:pt>
                <c:pt idx="503">
                  <c:v>2.0510999999999999</c:v>
                </c:pt>
                <c:pt idx="504">
                  <c:v>2.0510999999999999</c:v>
                </c:pt>
                <c:pt idx="505">
                  <c:v>2.0512999999999999</c:v>
                </c:pt>
                <c:pt idx="506">
                  <c:v>2.0510000000000002</c:v>
                </c:pt>
                <c:pt idx="507">
                  <c:v>2.0507</c:v>
                </c:pt>
                <c:pt idx="508">
                  <c:v>2.0505</c:v>
                </c:pt>
                <c:pt idx="509">
                  <c:v>2.0503</c:v>
                </c:pt>
                <c:pt idx="510">
                  <c:v>2.0503</c:v>
                </c:pt>
                <c:pt idx="511">
                  <c:v>2.0505</c:v>
                </c:pt>
                <c:pt idx="512">
                  <c:v>2.0501</c:v>
                </c:pt>
                <c:pt idx="513">
                  <c:v>2.0499000000000001</c:v>
                </c:pt>
                <c:pt idx="514">
                  <c:v>2.0499000000000001</c:v>
                </c:pt>
                <c:pt idx="515">
                  <c:v>2.0495999999999999</c:v>
                </c:pt>
                <c:pt idx="516">
                  <c:v>2.0495000000000001</c:v>
                </c:pt>
                <c:pt idx="517">
                  <c:v>2.0495000000000001</c:v>
                </c:pt>
                <c:pt idx="518">
                  <c:v>2.0491999999999999</c:v>
                </c:pt>
                <c:pt idx="519">
                  <c:v>2.0491000000000001</c:v>
                </c:pt>
                <c:pt idx="520">
                  <c:v>2.0491000000000001</c:v>
                </c:pt>
                <c:pt idx="521">
                  <c:v>2.0486</c:v>
                </c:pt>
                <c:pt idx="522">
                  <c:v>2.0485000000000002</c:v>
                </c:pt>
                <c:pt idx="523">
                  <c:v>2.0487000000000002</c:v>
                </c:pt>
                <c:pt idx="524">
                  <c:v>2.0486</c:v>
                </c:pt>
                <c:pt idx="525">
                  <c:v>2.0484</c:v>
                </c:pt>
                <c:pt idx="526">
                  <c:v>2.0482999999999998</c:v>
                </c:pt>
                <c:pt idx="527">
                  <c:v>2.0478000000000001</c:v>
                </c:pt>
                <c:pt idx="528">
                  <c:v>2.0474999999999999</c:v>
                </c:pt>
                <c:pt idx="529">
                  <c:v>2.0476000000000001</c:v>
                </c:pt>
                <c:pt idx="530">
                  <c:v>2.0474999999999999</c:v>
                </c:pt>
                <c:pt idx="531">
                  <c:v>2.0476000000000001</c:v>
                </c:pt>
                <c:pt idx="532">
                  <c:v>2.0476999999999999</c:v>
                </c:pt>
                <c:pt idx="533">
                  <c:v>2.0472000000000001</c:v>
                </c:pt>
                <c:pt idx="534">
                  <c:v>2.0467</c:v>
                </c:pt>
                <c:pt idx="535">
                  <c:v>2.0465</c:v>
                </c:pt>
                <c:pt idx="536">
                  <c:v>2.0464000000000002</c:v>
                </c:pt>
                <c:pt idx="537">
                  <c:v>2.0466000000000002</c:v>
                </c:pt>
                <c:pt idx="538">
                  <c:v>2.0468999999999999</c:v>
                </c:pt>
                <c:pt idx="539">
                  <c:v>2.0463</c:v>
                </c:pt>
                <c:pt idx="540">
                  <c:v>2.0457999999999998</c:v>
                </c:pt>
                <c:pt idx="541">
                  <c:v>2.0457000000000001</c:v>
                </c:pt>
                <c:pt idx="542">
                  <c:v>2.0453999999999999</c:v>
                </c:pt>
                <c:pt idx="543">
                  <c:v>2.0453999999999999</c:v>
                </c:pt>
                <c:pt idx="544">
                  <c:v>2.0455999999999999</c:v>
                </c:pt>
                <c:pt idx="545">
                  <c:v>2.0453000000000001</c:v>
                </c:pt>
                <c:pt idx="546">
                  <c:v>2.0451999999999999</c:v>
                </c:pt>
                <c:pt idx="547">
                  <c:v>2.0451999999999999</c:v>
                </c:pt>
                <c:pt idx="548">
                  <c:v>2.0447000000000002</c:v>
                </c:pt>
                <c:pt idx="549">
                  <c:v>2.0442999999999998</c:v>
                </c:pt>
                <c:pt idx="550">
                  <c:v>2.0440999999999998</c:v>
                </c:pt>
                <c:pt idx="551">
                  <c:v>2.0438999999999998</c:v>
                </c:pt>
                <c:pt idx="552">
                  <c:v>2.0442</c:v>
                </c:pt>
                <c:pt idx="553">
                  <c:v>2.0444</c:v>
                </c:pt>
                <c:pt idx="554">
                  <c:v>2.044</c:v>
                </c:pt>
                <c:pt idx="555">
                  <c:v>2.0434999999999999</c:v>
                </c:pt>
                <c:pt idx="556">
                  <c:v>2.0434000000000001</c:v>
                </c:pt>
                <c:pt idx="557">
                  <c:v>2.0430000000000001</c:v>
                </c:pt>
                <c:pt idx="558">
                  <c:v>2.0430000000000001</c:v>
                </c:pt>
                <c:pt idx="559">
                  <c:v>2.0430999999999999</c:v>
                </c:pt>
                <c:pt idx="560">
                  <c:v>2.0428000000000002</c:v>
                </c:pt>
                <c:pt idx="561">
                  <c:v>2.0425</c:v>
                </c:pt>
                <c:pt idx="562">
                  <c:v>2.0425</c:v>
                </c:pt>
                <c:pt idx="563">
                  <c:v>2.0421</c:v>
                </c:pt>
                <c:pt idx="564">
                  <c:v>2.0419999999999998</c:v>
                </c:pt>
                <c:pt idx="565">
                  <c:v>2.0421</c:v>
                </c:pt>
                <c:pt idx="566">
                  <c:v>2.0417999999999998</c:v>
                </c:pt>
                <c:pt idx="567">
                  <c:v>2.0415999999999999</c:v>
                </c:pt>
                <c:pt idx="568">
                  <c:v>2.0415000000000001</c:v>
                </c:pt>
                <c:pt idx="569">
                  <c:v>2.0409999999999999</c:v>
                </c:pt>
                <c:pt idx="570">
                  <c:v>2.0407999999999999</c:v>
                </c:pt>
                <c:pt idx="571">
                  <c:v>2.0407999999999999</c:v>
                </c:pt>
                <c:pt idx="572">
                  <c:v>2.0406</c:v>
                </c:pt>
                <c:pt idx="573">
                  <c:v>2.0406</c:v>
                </c:pt>
                <c:pt idx="574">
                  <c:v>2.0407000000000002</c:v>
                </c:pt>
                <c:pt idx="575">
                  <c:v>2.0402</c:v>
                </c:pt>
                <c:pt idx="576">
                  <c:v>2.0398000000000001</c:v>
                </c:pt>
                <c:pt idx="577">
                  <c:v>2.0398000000000001</c:v>
                </c:pt>
                <c:pt idx="578">
                  <c:v>2.0394999999999999</c:v>
                </c:pt>
                <c:pt idx="579">
                  <c:v>2.0394000000000001</c:v>
                </c:pt>
                <c:pt idx="580">
                  <c:v>2.0394999999999999</c:v>
                </c:pt>
                <c:pt idx="581">
                  <c:v>2.0390999999999999</c:v>
                </c:pt>
                <c:pt idx="582">
                  <c:v>2.0388000000000002</c:v>
                </c:pt>
                <c:pt idx="583">
                  <c:v>2.0387</c:v>
                </c:pt>
                <c:pt idx="584">
                  <c:v>2.0383</c:v>
                </c:pt>
                <c:pt idx="585">
                  <c:v>2.0381999999999998</c:v>
                </c:pt>
                <c:pt idx="586">
                  <c:v>2.0383</c:v>
                </c:pt>
                <c:pt idx="587">
                  <c:v>2.0379999999999998</c:v>
                </c:pt>
                <c:pt idx="588">
                  <c:v>2.0377000000000001</c:v>
                </c:pt>
                <c:pt idx="589">
                  <c:v>2.0375999999999999</c:v>
                </c:pt>
                <c:pt idx="590">
                  <c:v>2.0371000000000001</c:v>
                </c:pt>
                <c:pt idx="591">
                  <c:v>2.0369999999999999</c:v>
                </c:pt>
                <c:pt idx="592">
                  <c:v>2.0371000000000001</c:v>
                </c:pt>
                <c:pt idx="593">
                  <c:v>2.0367999999999999</c:v>
                </c:pt>
                <c:pt idx="594">
                  <c:v>2.0366</c:v>
                </c:pt>
                <c:pt idx="595">
                  <c:v>2.0366</c:v>
                </c:pt>
                <c:pt idx="596">
                  <c:v>2.0360999999999998</c:v>
                </c:pt>
                <c:pt idx="597">
                  <c:v>2.0358999999999998</c:v>
                </c:pt>
                <c:pt idx="598">
                  <c:v>2.036</c:v>
                </c:pt>
                <c:pt idx="599">
                  <c:v>2.0354999999999999</c:v>
                </c:pt>
                <c:pt idx="600">
                  <c:v>2.0352000000000001</c:v>
                </c:pt>
                <c:pt idx="601">
                  <c:v>2.0352000000000001</c:v>
                </c:pt>
                <c:pt idx="602">
                  <c:v>2.0348999999999999</c:v>
                </c:pt>
                <c:pt idx="603">
                  <c:v>2.0348000000000002</c:v>
                </c:pt>
                <c:pt idx="604">
                  <c:v>2.0348999999999999</c:v>
                </c:pt>
                <c:pt idx="605">
                  <c:v>2.0344000000000002</c:v>
                </c:pt>
                <c:pt idx="606">
                  <c:v>2.0341</c:v>
                </c:pt>
                <c:pt idx="607">
                  <c:v>2.0341</c:v>
                </c:pt>
                <c:pt idx="608">
                  <c:v>2.0337000000000001</c:v>
                </c:pt>
                <c:pt idx="609">
                  <c:v>2.0333999999999999</c:v>
                </c:pt>
                <c:pt idx="610">
                  <c:v>2.0333999999999999</c:v>
                </c:pt>
                <c:pt idx="611">
                  <c:v>2.0331000000000001</c:v>
                </c:pt>
                <c:pt idx="612">
                  <c:v>2.0331000000000001</c:v>
                </c:pt>
                <c:pt idx="613">
                  <c:v>2.0331000000000001</c:v>
                </c:pt>
                <c:pt idx="614">
                  <c:v>2.0325000000000002</c:v>
                </c:pt>
                <c:pt idx="615">
                  <c:v>2.032</c:v>
                </c:pt>
                <c:pt idx="616">
                  <c:v>2.032</c:v>
                </c:pt>
                <c:pt idx="617">
                  <c:v>2.0318000000000001</c:v>
                </c:pt>
                <c:pt idx="618">
                  <c:v>2.0318999999999998</c:v>
                </c:pt>
                <c:pt idx="619">
                  <c:v>2.0318999999999998</c:v>
                </c:pt>
                <c:pt idx="620">
                  <c:v>2.0312999999999999</c:v>
                </c:pt>
                <c:pt idx="621">
                  <c:v>2.0308999999999999</c:v>
                </c:pt>
                <c:pt idx="622">
                  <c:v>2.0308000000000002</c:v>
                </c:pt>
                <c:pt idx="623">
                  <c:v>2.0304000000000002</c:v>
                </c:pt>
                <c:pt idx="624">
                  <c:v>2.0303</c:v>
                </c:pt>
                <c:pt idx="625">
                  <c:v>2.0304000000000002</c:v>
                </c:pt>
                <c:pt idx="626">
                  <c:v>2.0299999999999998</c:v>
                </c:pt>
                <c:pt idx="627">
                  <c:v>2.0297999999999998</c:v>
                </c:pt>
                <c:pt idx="628">
                  <c:v>2.0297000000000001</c:v>
                </c:pt>
                <c:pt idx="629">
                  <c:v>2.0291000000000001</c:v>
                </c:pt>
                <c:pt idx="630">
                  <c:v>2.0287999999999999</c:v>
                </c:pt>
                <c:pt idx="631">
                  <c:v>2.0289999999999999</c:v>
                </c:pt>
                <c:pt idx="632">
                  <c:v>2.0287000000000002</c:v>
                </c:pt>
                <c:pt idx="633">
                  <c:v>2.0285000000000002</c:v>
                </c:pt>
                <c:pt idx="634">
                  <c:v>2.0283000000000002</c:v>
                </c:pt>
                <c:pt idx="635">
                  <c:v>2.0276999999999998</c:v>
                </c:pt>
                <c:pt idx="636">
                  <c:v>2.0274999999999999</c:v>
                </c:pt>
                <c:pt idx="637">
                  <c:v>2.0276000000000001</c:v>
                </c:pt>
                <c:pt idx="638">
                  <c:v>2.0272999999999999</c:v>
                </c:pt>
                <c:pt idx="639">
                  <c:v>2.0272000000000001</c:v>
                </c:pt>
                <c:pt idx="640">
                  <c:v>2.0270999999999999</c:v>
                </c:pt>
                <c:pt idx="641">
                  <c:v>2.0264000000000002</c:v>
                </c:pt>
                <c:pt idx="642">
                  <c:v>2.0261</c:v>
                </c:pt>
                <c:pt idx="643">
                  <c:v>2.0261999999999998</c:v>
                </c:pt>
                <c:pt idx="644">
                  <c:v>2.0257999999999998</c:v>
                </c:pt>
                <c:pt idx="645">
                  <c:v>2.0257000000000001</c:v>
                </c:pt>
                <c:pt idx="646">
                  <c:v>2.0255999999999998</c:v>
                </c:pt>
                <c:pt idx="647">
                  <c:v>2.0249999999999999</c:v>
                </c:pt>
                <c:pt idx="648">
                  <c:v>2.0247000000000002</c:v>
                </c:pt>
                <c:pt idx="649">
                  <c:v>2.0247000000000002</c:v>
                </c:pt>
                <c:pt idx="650">
                  <c:v>2.0243000000000002</c:v>
                </c:pt>
                <c:pt idx="651">
                  <c:v>2.0240999999999998</c:v>
                </c:pt>
                <c:pt idx="652">
                  <c:v>2.0240999999999998</c:v>
                </c:pt>
                <c:pt idx="653">
                  <c:v>2.0236000000000001</c:v>
                </c:pt>
                <c:pt idx="654">
                  <c:v>2.0234000000000001</c:v>
                </c:pt>
                <c:pt idx="655">
                  <c:v>2.0234000000000001</c:v>
                </c:pt>
                <c:pt idx="656">
                  <c:v>2.0228999999999999</c:v>
                </c:pt>
                <c:pt idx="657">
                  <c:v>2.0226000000000002</c:v>
                </c:pt>
                <c:pt idx="658">
                  <c:v>2.0226000000000002</c:v>
                </c:pt>
                <c:pt idx="659">
                  <c:v>2.0221</c:v>
                </c:pt>
                <c:pt idx="660">
                  <c:v>2.0217999999999998</c:v>
                </c:pt>
                <c:pt idx="661">
                  <c:v>2.0217999999999998</c:v>
                </c:pt>
                <c:pt idx="662">
                  <c:v>2.0213000000000001</c:v>
                </c:pt>
                <c:pt idx="663">
                  <c:v>2.0211000000000001</c:v>
                </c:pt>
                <c:pt idx="664">
                  <c:v>2.0211000000000001</c:v>
                </c:pt>
                <c:pt idx="665">
                  <c:v>2.0206</c:v>
                </c:pt>
                <c:pt idx="666">
                  <c:v>2.0203000000000002</c:v>
                </c:pt>
                <c:pt idx="667">
                  <c:v>2.0203000000000002</c:v>
                </c:pt>
                <c:pt idx="668">
                  <c:v>2.0198</c:v>
                </c:pt>
                <c:pt idx="669">
                  <c:v>2.0196000000000001</c:v>
                </c:pt>
                <c:pt idx="670">
                  <c:v>2.0196000000000001</c:v>
                </c:pt>
                <c:pt idx="671">
                  <c:v>2.0190000000000001</c:v>
                </c:pt>
                <c:pt idx="672">
                  <c:v>2.0186000000000002</c:v>
                </c:pt>
                <c:pt idx="673">
                  <c:v>2.0186000000000002</c:v>
                </c:pt>
                <c:pt idx="674">
                  <c:v>2.0182000000000002</c:v>
                </c:pt>
                <c:pt idx="675">
                  <c:v>2.0179999999999998</c:v>
                </c:pt>
                <c:pt idx="676">
                  <c:v>2.0179</c:v>
                </c:pt>
                <c:pt idx="677">
                  <c:v>2.0173000000000001</c:v>
                </c:pt>
                <c:pt idx="678">
                  <c:v>2.0169999999999999</c:v>
                </c:pt>
                <c:pt idx="679">
                  <c:v>2.0169999999999999</c:v>
                </c:pt>
                <c:pt idx="680">
                  <c:v>2.0165999999999999</c:v>
                </c:pt>
                <c:pt idx="681">
                  <c:v>2.0162</c:v>
                </c:pt>
                <c:pt idx="682">
                  <c:v>2.0162</c:v>
                </c:pt>
                <c:pt idx="683">
                  <c:v>2.0156000000000001</c:v>
                </c:pt>
                <c:pt idx="684">
                  <c:v>2.0154000000000001</c:v>
                </c:pt>
                <c:pt idx="685">
                  <c:v>2.0152999999999999</c:v>
                </c:pt>
                <c:pt idx="686">
                  <c:v>2.0146999999999999</c:v>
                </c:pt>
                <c:pt idx="687">
                  <c:v>2.0144000000000002</c:v>
                </c:pt>
                <c:pt idx="688">
                  <c:v>2.0145</c:v>
                </c:pt>
                <c:pt idx="689">
                  <c:v>2.0139</c:v>
                </c:pt>
                <c:pt idx="690">
                  <c:v>2.0135000000000001</c:v>
                </c:pt>
                <c:pt idx="691">
                  <c:v>2.0133000000000001</c:v>
                </c:pt>
                <c:pt idx="692">
                  <c:v>2.0127000000000002</c:v>
                </c:pt>
                <c:pt idx="693">
                  <c:v>2.0125000000000002</c:v>
                </c:pt>
                <c:pt idx="694">
                  <c:v>2.0125999999999999</c:v>
                </c:pt>
                <c:pt idx="695">
                  <c:v>2.012</c:v>
                </c:pt>
                <c:pt idx="696">
                  <c:v>2.0114999999999998</c:v>
                </c:pt>
                <c:pt idx="697">
                  <c:v>2.0114000000000001</c:v>
                </c:pt>
                <c:pt idx="698">
                  <c:v>2.0108999999999999</c:v>
                </c:pt>
                <c:pt idx="699">
                  <c:v>2.0105</c:v>
                </c:pt>
                <c:pt idx="700">
                  <c:v>2.0104000000000002</c:v>
                </c:pt>
                <c:pt idx="701">
                  <c:v>2.0097999999999998</c:v>
                </c:pt>
                <c:pt idx="702">
                  <c:v>2.0095000000000001</c:v>
                </c:pt>
                <c:pt idx="703">
                  <c:v>2.0095000000000001</c:v>
                </c:pt>
                <c:pt idx="704">
                  <c:v>2.0087999999999999</c:v>
                </c:pt>
                <c:pt idx="705">
                  <c:v>2.0082</c:v>
                </c:pt>
                <c:pt idx="706">
                  <c:v>2.008</c:v>
                </c:pt>
                <c:pt idx="707">
                  <c:v>2.0070999999999999</c:v>
                </c:pt>
                <c:pt idx="708">
                  <c:v>2.0068000000000001</c:v>
                </c:pt>
                <c:pt idx="709">
                  <c:v>2.0068000000000001</c:v>
                </c:pt>
                <c:pt idx="710">
                  <c:v>2.0061</c:v>
                </c:pt>
                <c:pt idx="711">
                  <c:v>2.0057</c:v>
                </c:pt>
                <c:pt idx="712">
                  <c:v>2.0053999999999998</c:v>
                </c:pt>
                <c:pt idx="713">
                  <c:v>2.0045000000000002</c:v>
                </c:pt>
                <c:pt idx="714">
                  <c:v>2.0038999999999998</c:v>
                </c:pt>
                <c:pt idx="715">
                  <c:v>2.0034999999999998</c:v>
                </c:pt>
                <c:pt idx="716">
                  <c:v>2.0026999999999999</c:v>
                </c:pt>
                <c:pt idx="717">
                  <c:v>2.0023</c:v>
                </c:pt>
                <c:pt idx="718">
                  <c:v>2.0024000000000002</c:v>
                </c:pt>
                <c:pt idx="719">
                  <c:v>2.0017</c:v>
                </c:pt>
                <c:pt idx="720">
                  <c:v>2.0013000000000001</c:v>
                </c:pt>
                <c:pt idx="721">
                  <c:v>2.0011999999999999</c:v>
                </c:pt>
                <c:pt idx="722">
                  <c:v>2.0005000000000002</c:v>
                </c:pt>
                <c:pt idx="723">
                  <c:v>2.0003000000000002</c:v>
                </c:pt>
                <c:pt idx="724">
                  <c:v>2.0004</c:v>
                </c:pt>
                <c:pt idx="725">
                  <c:v>1.9997</c:v>
                </c:pt>
                <c:pt idx="726">
                  <c:v>1.9994000000000001</c:v>
                </c:pt>
                <c:pt idx="727">
                  <c:v>1.9993000000000001</c:v>
                </c:pt>
                <c:pt idx="728">
                  <c:v>1.9986999999999999</c:v>
                </c:pt>
                <c:pt idx="729">
                  <c:v>1.9985999999999999</c:v>
                </c:pt>
                <c:pt idx="730">
                  <c:v>1.9987999999999999</c:v>
                </c:pt>
                <c:pt idx="731">
                  <c:v>1.9984</c:v>
                </c:pt>
                <c:pt idx="732">
                  <c:v>1.9984999999999999</c:v>
                </c:pt>
                <c:pt idx="733">
                  <c:v>1.9988999999999999</c:v>
                </c:pt>
                <c:pt idx="734">
                  <c:v>1.9987999999999999</c:v>
                </c:pt>
                <c:pt idx="735">
                  <c:v>1.9988999999999999</c:v>
                </c:pt>
                <c:pt idx="736">
                  <c:v>1.9991000000000001</c:v>
                </c:pt>
                <c:pt idx="737">
                  <c:v>1.9984999999999999</c:v>
                </c:pt>
                <c:pt idx="738">
                  <c:v>1.9984</c:v>
                </c:pt>
                <c:pt idx="739">
                  <c:v>1.9986999999999999</c:v>
                </c:pt>
                <c:pt idx="740">
                  <c:v>1.9984999999999999</c:v>
                </c:pt>
                <c:pt idx="741">
                  <c:v>1.9985999999999999</c:v>
                </c:pt>
                <c:pt idx="742">
                  <c:v>1.9986999999999999</c:v>
                </c:pt>
                <c:pt idx="743">
                  <c:v>1.9981</c:v>
                </c:pt>
                <c:pt idx="744">
                  <c:v>1.9979</c:v>
                </c:pt>
                <c:pt idx="745">
                  <c:v>1.9981</c:v>
                </c:pt>
                <c:pt idx="746">
                  <c:v>1.9979</c:v>
                </c:pt>
                <c:pt idx="747">
                  <c:v>1.9979</c:v>
                </c:pt>
                <c:pt idx="748">
                  <c:v>1.9981</c:v>
                </c:pt>
                <c:pt idx="749">
                  <c:v>1.9976</c:v>
                </c:pt>
                <c:pt idx="750">
                  <c:v>1.9975000000000001</c:v>
                </c:pt>
                <c:pt idx="751">
                  <c:v>1.9978</c:v>
                </c:pt>
                <c:pt idx="752">
                  <c:v>1.9974000000000001</c:v>
                </c:pt>
                <c:pt idx="753">
                  <c:v>1.9974000000000001</c:v>
                </c:pt>
                <c:pt idx="754">
                  <c:v>1.9977</c:v>
                </c:pt>
                <c:pt idx="755">
                  <c:v>1.9974000000000001</c:v>
                </c:pt>
                <c:pt idx="756">
                  <c:v>1.9975000000000001</c:v>
                </c:pt>
                <c:pt idx="757">
                  <c:v>1.9978</c:v>
                </c:pt>
                <c:pt idx="758">
                  <c:v>1.9975000000000001</c:v>
                </c:pt>
                <c:pt idx="759">
                  <c:v>1.9974000000000001</c:v>
                </c:pt>
                <c:pt idx="760">
                  <c:v>1.9976</c:v>
                </c:pt>
                <c:pt idx="761">
                  <c:v>1.9971000000000001</c:v>
                </c:pt>
                <c:pt idx="762">
                  <c:v>1.9971000000000001</c:v>
                </c:pt>
                <c:pt idx="763">
                  <c:v>1.9974000000000001</c:v>
                </c:pt>
                <c:pt idx="764">
                  <c:v>1.9971000000000001</c:v>
                </c:pt>
                <c:pt idx="765">
                  <c:v>1.9972000000000001</c:v>
                </c:pt>
                <c:pt idx="766">
                  <c:v>1.9975000000000001</c:v>
                </c:pt>
                <c:pt idx="767">
                  <c:v>1.9970000000000001</c:v>
                </c:pt>
                <c:pt idx="768">
                  <c:v>1.9970000000000001</c:v>
                </c:pt>
                <c:pt idx="769">
                  <c:v>1.9973000000000001</c:v>
                </c:pt>
                <c:pt idx="770">
                  <c:v>1.9970000000000001</c:v>
                </c:pt>
                <c:pt idx="771">
                  <c:v>1.9970000000000001</c:v>
                </c:pt>
                <c:pt idx="772">
                  <c:v>1.9973000000000001</c:v>
                </c:pt>
                <c:pt idx="773">
                  <c:v>1.9967999999999999</c:v>
                </c:pt>
                <c:pt idx="774">
                  <c:v>1.9967999999999999</c:v>
                </c:pt>
                <c:pt idx="775">
                  <c:v>1.9972000000000001</c:v>
                </c:pt>
                <c:pt idx="776">
                  <c:v>1.9968999999999999</c:v>
                </c:pt>
                <c:pt idx="777">
                  <c:v>1.9970000000000001</c:v>
                </c:pt>
                <c:pt idx="778">
                  <c:v>1.9973000000000001</c:v>
                </c:pt>
                <c:pt idx="779">
                  <c:v>1.9968999999999999</c:v>
                </c:pt>
                <c:pt idx="780">
                  <c:v>1.9968999999999999</c:v>
                </c:pt>
                <c:pt idx="781">
                  <c:v>1.9971000000000001</c:v>
                </c:pt>
                <c:pt idx="782">
                  <c:v>1.9965999999999999</c:v>
                </c:pt>
                <c:pt idx="783">
                  <c:v>1.9964999999999999</c:v>
                </c:pt>
                <c:pt idx="784">
                  <c:v>1.9967999999999999</c:v>
                </c:pt>
                <c:pt idx="785">
                  <c:v>1.9964999999999999</c:v>
                </c:pt>
                <c:pt idx="786">
                  <c:v>1.9965999999999999</c:v>
                </c:pt>
                <c:pt idx="787">
                  <c:v>1.9967999999999999</c:v>
                </c:pt>
                <c:pt idx="788">
                  <c:v>1.9964</c:v>
                </c:pt>
                <c:pt idx="789">
                  <c:v>1.9964</c:v>
                </c:pt>
                <c:pt idx="790">
                  <c:v>1.9966999999999999</c:v>
                </c:pt>
                <c:pt idx="791">
                  <c:v>1.9963</c:v>
                </c:pt>
                <c:pt idx="792">
                  <c:v>1.9964</c:v>
                </c:pt>
                <c:pt idx="793">
                  <c:v>1.9966999999999999</c:v>
                </c:pt>
                <c:pt idx="794">
                  <c:v>1.9964999999999999</c:v>
                </c:pt>
                <c:pt idx="795">
                  <c:v>1.9965999999999999</c:v>
                </c:pt>
                <c:pt idx="796">
                  <c:v>1.9968999999999999</c:v>
                </c:pt>
                <c:pt idx="797">
                  <c:v>1.9964999999999999</c:v>
                </c:pt>
                <c:pt idx="798">
                  <c:v>1.9964999999999999</c:v>
                </c:pt>
                <c:pt idx="799">
                  <c:v>1.9967999999999999</c:v>
                </c:pt>
                <c:pt idx="800">
                  <c:v>1.9964</c:v>
                </c:pt>
                <c:pt idx="801">
                  <c:v>1.9964999999999999</c:v>
                </c:pt>
                <c:pt idx="802">
                  <c:v>1.9966999999999999</c:v>
                </c:pt>
                <c:pt idx="803">
                  <c:v>1.9962</c:v>
                </c:pt>
                <c:pt idx="804">
                  <c:v>1.9962</c:v>
                </c:pt>
                <c:pt idx="805">
                  <c:v>1.9964999999999999</c:v>
                </c:pt>
                <c:pt idx="806">
                  <c:v>1.9962</c:v>
                </c:pt>
                <c:pt idx="807">
                  <c:v>1.9963</c:v>
                </c:pt>
                <c:pt idx="808">
                  <c:v>1.9964999999999999</c:v>
                </c:pt>
                <c:pt idx="809">
                  <c:v>1.9961</c:v>
                </c:pt>
                <c:pt idx="810">
                  <c:v>1.9961</c:v>
                </c:pt>
                <c:pt idx="811">
                  <c:v>1.9964</c:v>
                </c:pt>
                <c:pt idx="812">
                  <c:v>1.996</c:v>
                </c:pt>
                <c:pt idx="813">
                  <c:v>1.996</c:v>
                </c:pt>
                <c:pt idx="814">
                  <c:v>1.9964999999999999</c:v>
                </c:pt>
                <c:pt idx="815">
                  <c:v>1.9963</c:v>
                </c:pt>
                <c:pt idx="816">
                  <c:v>1.9964</c:v>
                </c:pt>
                <c:pt idx="817">
                  <c:v>1.9964999999999999</c:v>
                </c:pt>
                <c:pt idx="818">
                  <c:v>1.9959</c:v>
                </c:pt>
                <c:pt idx="819">
                  <c:v>1.9958</c:v>
                </c:pt>
                <c:pt idx="820">
                  <c:v>1.9961</c:v>
                </c:pt>
                <c:pt idx="821">
                  <c:v>1.9958</c:v>
                </c:pt>
                <c:pt idx="822">
                  <c:v>1.9959</c:v>
                </c:pt>
                <c:pt idx="823">
                  <c:v>1.9963</c:v>
                </c:pt>
                <c:pt idx="824">
                  <c:v>1.9959</c:v>
                </c:pt>
                <c:pt idx="825">
                  <c:v>1.9959</c:v>
                </c:pt>
                <c:pt idx="826">
                  <c:v>1.996</c:v>
                </c:pt>
                <c:pt idx="827">
                  <c:v>1.9955000000000001</c:v>
                </c:pt>
                <c:pt idx="828">
                  <c:v>1.9955000000000001</c:v>
                </c:pt>
                <c:pt idx="829">
                  <c:v>1.9958</c:v>
                </c:pt>
                <c:pt idx="830">
                  <c:v>1.9954000000000001</c:v>
                </c:pt>
                <c:pt idx="831">
                  <c:v>1.9955000000000001</c:v>
                </c:pt>
                <c:pt idx="832">
                  <c:v>1.9959</c:v>
                </c:pt>
                <c:pt idx="833">
                  <c:v>1.9957</c:v>
                </c:pt>
                <c:pt idx="834">
                  <c:v>1.9957</c:v>
                </c:pt>
                <c:pt idx="835">
                  <c:v>1.9959</c:v>
                </c:pt>
                <c:pt idx="836">
                  <c:v>1.9955000000000001</c:v>
                </c:pt>
                <c:pt idx="837">
                  <c:v>1.9954000000000001</c:v>
                </c:pt>
                <c:pt idx="838">
                  <c:v>1.9957</c:v>
                </c:pt>
                <c:pt idx="839">
                  <c:v>1.9952000000000001</c:v>
                </c:pt>
                <c:pt idx="840">
                  <c:v>1.9953000000000001</c:v>
                </c:pt>
                <c:pt idx="841">
                  <c:v>1.9958</c:v>
                </c:pt>
                <c:pt idx="842">
                  <c:v>1.9956</c:v>
                </c:pt>
                <c:pt idx="843">
                  <c:v>1.9956</c:v>
                </c:pt>
                <c:pt idx="844">
                  <c:v>1.9958</c:v>
                </c:pt>
                <c:pt idx="845">
                  <c:v>1.9952000000000001</c:v>
                </c:pt>
                <c:pt idx="846">
                  <c:v>1.9952000000000001</c:v>
                </c:pt>
                <c:pt idx="847">
                  <c:v>1.9955000000000001</c:v>
                </c:pt>
                <c:pt idx="848">
                  <c:v>1.9951000000000001</c:v>
                </c:pt>
                <c:pt idx="849">
                  <c:v>1.9950000000000001</c:v>
                </c:pt>
                <c:pt idx="850">
                  <c:v>1.9953000000000001</c:v>
                </c:pt>
                <c:pt idx="851">
                  <c:v>1.9948999999999999</c:v>
                </c:pt>
                <c:pt idx="852">
                  <c:v>1.9950000000000001</c:v>
                </c:pt>
                <c:pt idx="853">
                  <c:v>1.9953000000000001</c:v>
                </c:pt>
                <c:pt idx="854">
                  <c:v>1.9948999999999999</c:v>
                </c:pt>
                <c:pt idx="855">
                  <c:v>1.9948999999999999</c:v>
                </c:pt>
                <c:pt idx="856">
                  <c:v>1.9952000000000001</c:v>
                </c:pt>
                <c:pt idx="857">
                  <c:v>1.9947999999999999</c:v>
                </c:pt>
                <c:pt idx="858">
                  <c:v>1.9946999999999999</c:v>
                </c:pt>
                <c:pt idx="859">
                  <c:v>1.9950000000000001</c:v>
                </c:pt>
                <c:pt idx="860">
                  <c:v>1.9946999999999999</c:v>
                </c:pt>
                <c:pt idx="861">
                  <c:v>1.9946999999999999</c:v>
                </c:pt>
                <c:pt idx="862">
                  <c:v>1.9948999999999999</c:v>
                </c:pt>
                <c:pt idx="863">
                  <c:v>1.9944</c:v>
                </c:pt>
                <c:pt idx="864">
                  <c:v>1.9944</c:v>
                </c:pt>
                <c:pt idx="865">
                  <c:v>1.9944999999999999</c:v>
                </c:pt>
                <c:pt idx="866">
                  <c:v>1.994</c:v>
                </c:pt>
                <c:pt idx="867">
                  <c:v>1.994</c:v>
                </c:pt>
                <c:pt idx="868">
                  <c:v>1.9944</c:v>
                </c:pt>
                <c:pt idx="869">
                  <c:v>1.9941</c:v>
                </c:pt>
                <c:pt idx="870">
                  <c:v>1.9939</c:v>
                </c:pt>
                <c:pt idx="871">
                  <c:v>1.9938</c:v>
                </c:pt>
                <c:pt idx="872">
                  <c:v>1.9931000000000001</c:v>
                </c:pt>
                <c:pt idx="873">
                  <c:v>1.9931000000000001</c:v>
                </c:pt>
                <c:pt idx="874">
                  <c:v>1.9934000000000001</c:v>
                </c:pt>
                <c:pt idx="875">
                  <c:v>1.9932000000000001</c:v>
                </c:pt>
                <c:pt idx="876">
                  <c:v>1.9935</c:v>
                </c:pt>
                <c:pt idx="877">
                  <c:v>1.9941</c:v>
                </c:pt>
                <c:pt idx="878">
                  <c:v>1.9939</c:v>
                </c:pt>
                <c:pt idx="879">
                  <c:v>1.9938</c:v>
                </c:pt>
                <c:pt idx="880">
                  <c:v>1.9937</c:v>
                </c:pt>
                <c:pt idx="881">
                  <c:v>1.9927999999999999</c:v>
                </c:pt>
                <c:pt idx="882">
                  <c:v>1.9924999999999999</c:v>
                </c:pt>
                <c:pt idx="883">
                  <c:v>1.9927999999999999</c:v>
                </c:pt>
                <c:pt idx="884">
                  <c:v>1.9924999999999999</c:v>
                </c:pt>
                <c:pt idx="885">
                  <c:v>1.9925999999999999</c:v>
                </c:pt>
                <c:pt idx="886">
                  <c:v>1.9931000000000001</c:v>
                </c:pt>
                <c:pt idx="887">
                  <c:v>1.9926999999999999</c:v>
                </c:pt>
                <c:pt idx="888">
                  <c:v>1.9923999999999999</c:v>
                </c:pt>
                <c:pt idx="889">
                  <c:v>1.9921</c:v>
                </c:pt>
                <c:pt idx="890">
                  <c:v>1.9912000000000001</c:v>
                </c:pt>
                <c:pt idx="891">
                  <c:v>1.9910000000000001</c:v>
                </c:pt>
                <c:pt idx="892">
                  <c:v>1.9914000000000001</c:v>
                </c:pt>
                <c:pt idx="893">
                  <c:v>1.9910000000000001</c:v>
                </c:pt>
                <c:pt idx="894">
                  <c:v>1.9904999999999999</c:v>
                </c:pt>
                <c:pt idx="895">
                  <c:v>1.9901</c:v>
                </c:pt>
                <c:pt idx="896">
                  <c:v>1.9888999999999999</c:v>
                </c:pt>
                <c:pt idx="897">
                  <c:v>1.9882</c:v>
                </c:pt>
                <c:pt idx="898">
                  <c:v>1.9877</c:v>
                </c:pt>
                <c:pt idx="899">
                  <c:v>1.9866999999999999</c:v>
                </c:pt>
                <c:pt idx="900">
                  <c:v>1.9859</c:v>
                </c:pt>
                <c:pt idx="901">
                  <c:v>1.9856</c:v>
                </c:pt>
                <c:pt idx="902">
                  <c:v>1.9845999999999999</c:v>
                </c:pt>
                <c:pt idx="903">
                  <c:v>1.9837</c:v>
                </c:pt>
                <c:pt idx="904">
                  <c:v>1.9831000000000001</c:v>
                </c:pt>
                <c:pt idx="905">
                  <c:v>1.982</c:v>
                </c:pt>
                <c:pt idx="906">
                  <c:v>1.9815</c:v>
                </c:pt>
                <c:pt idx="907">
                  <c:v>1.9813000000000001</c:v>
                </c:pt>
                <c:pt idx="908">
                  <c:v>1.9803999999999999</c:v>
                </c:pt>
                <c:pt idx="909">
                  <c:v>1.9797</c:v>
                </c:pt>
                <c:pt idx="910">
                  <c:v>1.9794</c:v>
                </c:pt>
                <c:pt idx="911">
                  <c:v>1.9783999999999999</c:v>
                </c:pt>
                <c:pt idx="912">
                  <c:v>1.9777</c:v>
                </c:pt>
                <c:pt idx="913">
                  <c:v>1.9775</c:v>
                </c:pt>
                <c:pt idx="914">
                  <c:v>1.9766999999999999</c:v>
                </c:pt>
                <c:pt idx="915">
                  <c:v>1.9761</c:v>
                </c:pt>
                <c:pt idx="916">
                  <c:v>1.9758</c:v>
                </c:pt>
                <c:pt idx="917">
                  <c:v>1.9748000000000001</c:v>
                </c:pt>
                <c:pt idx="918">
                  <c:v>1.9743999999999999</c:v>
                </c:pt>
                <c:pt idx="919">
                  <c:v>1.9742999999999999</c:v>
                </c:pt>
                <c:pt idx="920">
                  <c:v>1.9735</c:v>
                </c:pt>
                <c:pt idx="921">
                  <c:v>1.9730000000000001</c:v>
                </c:pt>
                <c:pt idx="922">
                  <c:v>1.9728000000000001</c:v>
                </c:pt>
                <c:pt idx="923">
                  <c:v>1.9718</c:v>
                </c:pt>
                <c:pt idx="924">
                  <c:v>1.9712000000000001</c:v>
                </c:pt>
                <c:pt idx="925">
                  <c:v>1.9709000000000001</c:v>
                </c:pt>
                <c:pt idx="926">
                  <c:v>1.9701</c:v>
                </c:pt>
                <c:pt idx="927">
                  <c:v>1.9697</c:v>
                </c:pt>
                <c:pt idx="928">
                  <c:v>1.9696</c:v>
                </c:pt>
                <c:pt idx="929">
                  <c:v>1.9690000000000001</c:v>
                </c:pt>
                <c:pt idx="930">
                  <c:v>1.9684999999999999</c:v>
                </c:pt>
                <c:pt idx="931">
                  <c:v>1.9681</c:v>
                </c:pt>
                <c:pt idx="932">
                  <c:v>1.9670000000000001</c:v>
                </c:pt>
                <c:pt idx="933">
                  <c:v>1.9663999999999999</c:v>
                </c:pt>
                <c:pt idx="934">
                  <c:v>1.9661999999999999</c:v>
                </c:pt>
                <c:pt idx="935">
                  <c:v>1.9656</c:v>
                </c:pt>
                <c:pt idx="936">
                  <c:v>1.9653</c:v>
                </c:pt>
                <c:pt idx="937">
                  <c:v>1.9652000000000001</c:v>
                </c:pt>
                <c:pt idx="938">
                  <c:v>1.9643999999999999</c:v>
                </c:pt>
                <c:pt idx="939">
                  <c:v>1.9637</c:v>
                </c:pt>
                <c:pt idx="940">
                  <c:v>1.9633</c:v>
                </c:pt>
                <c:pt idx="941">
                  <c:v>1.9623999999999999</c:v>
                </c:pt>
                <c:pt idx="942">
                  <c:v>1.9621</c:v>
                </c:pt>
                <c:pt idx="943">
                  <c:v>1.962</c:v>
                </c:pt>
                <c:pt idx="944">
                  <c:v>1.9613</c:v>
                </c:pt>
                <c:pt idx="945">
                  <c:v>1.9608000000000001</c:v>
                </c:pt>
                <c:pt idx="946">
                  <c:v>1.9604999999999999</c:v>
                </c:pt>
                <c:pt idx="947">
                  <c:v>1.9596</c:v>
                </c:pt>
                <c:pt idx="948">
                  <c:v>1.9590000000000001</c:v>
                </c:pt>
                <c:pt idx="949">
                  <c:v>1.9588000000000001</c:v>
                </c:pt>
                <c:pt idx="950">
                  <c:v>1.958</c:v>
                </c:pt>
                <c:pt idx="951">
                  <c:v>1.9577</c:v>
                </c:pt>
                <c:pt idx="952">
                  <c:v>1.9576</c:v>
                </c:pt>
                <c:pt idx="953">
                  <c:v>1.9567000000000001</c:v>
                </c:pt>
                <c:pt idx="954">
                  <c:v>1.956</c:v>
                </c:pt>
                <c:pt idx="955">
                  <c:v>1.9557</c:v>
                </c:pt>
                <c:pt idx="956">
                  <c:v>1.9549000000000001</c:v>
                </c:pt>
                <c:pt idx="957">
                  <c:v>1.9544999999999999</c:v>
                </c:pt>
                <c:pt idx="958">
                  <c:v>1.9544999999999999</c:v>
                </c:pt>
                <c:pt idx="959">
                  <c:v>1.9538</c:v>
                </c:pt>
                <c:pt idx="960">
                  <c:v>1.9532</c:v>
                </c:pt>
                <c:pt idx="961">
                  <c:v>1.9529000000000001</c:v>
                </c:pt>
                <c:pt idx="962">
                  <c:v>1.952</c:v>
                </c:pt>
                <c:pt idx="963">
                  <c:v>1.9514</c:v>
                </c:pt>
                <c:pt idx="964">
                  <c:v>1.9512</c:v>
                </c:pt>
                <c:pt idx="965">
                  <c:v>1.9503999999999999</c:v>
                </c:pt>
                <c:pt idx="966">
                  <c:v>1.9499</c:v>
                </c:pt>
                <c:pt idx="967">
                  <c:v>1.9499</c:v>
                </c:pt>
                <c:pt idx="968">
                  <c:v>1.9491000000000001</c:v>
                </c:pt>
                <c:pt idx="969">
                  <c:v>1.9486000000000001</c:v>
                </c:pt>
                <c:pt idx="970">
                  <c:v>1.9482999999999999</c:v>
                </c:pt>
                <c:pt idx="971">
                  <c:v>1.9473</c:v>
                </c:pt>
                <c:pt idx="972">
                  <c:v>1.9467000000000001</c:v>
                </c:pt>
                <c:pt idx="973">
                  <c:v>1.9464999999999999</c:v>
                </c:pt>
                <c:pt idx="974">
                  <c:v>1.9458</c:v>
                </c:pt>
                <c:pt idx="975">
                  <c:v>1.9454</c:v>
                </c:pt>
                <c:pt idx="976">
                  <c:v>1.9452</c:v>
                </c:pt>
                <c:pt idx="977">
                  <c:v>1.9442999999999999</c:v>
                </c:pt>
                <c:pt idx="978">
                  <c:v>1.9438</c:v>
                </c:pt>
                <c:pt idx="979">
                  <c:v>1.9437</c:v>
                </c:pt>
                <c:pt idx="980">
                  <c:v>1.9428000000000001</c:v>
                </c:pt>
                <c:pt idx="981">
                  <c:v>1.9421999999999999</c:v>
                </c:pt>
                <c:pt idx="982">
                  <c:v>1.9418</c:v>
                </c:pt>
                <c:pt idx="983">
                  <c:v>1.9409000000000001</c:v>
                </c:pt>
                <c:pt idx="984">
                  <c:v>1.9406000000000001</c:v>
                </c:pt>
                <c:pt idx="985">
                  <c:v>1.9404999999999999</c:v>
                </c:pt>
                <c:pt idx="986">
                  <c:v>1.9396</c:v>
                </c:pt>
                <c:pt idx="987">
                  <c:v>1.9389000000000001</c:v>
                </c:pt>
                <c:pt idx="988">
                  <c:v>1.9386000000000001</c:v>
                </c:pt>
                <c:pt idx="989">
                  <c:v>1.9378</c:v>
                </c:pt>
                <c:pt idx="990">
                  <c:v>1.9375</c:v>
                </c:pt>
                <c:pt idx="991">
                  <c:v>1.9374</c:v>
                </c:pt>
                <c:pt idx="992">
                  <c:v>1.9366000000000001</c:v>
                </c:pt>
                <c:pt idx="993">
                  <c:v>1.9359</c:v>
                </c:pt>
                <c:pt idx="994">
                  <c:v>1.9355</c:v>
                </c:pt>
                <c:pt idx="995">
                  <c:v>1.9346000000000001</c:v>
                </c:pt>
                <c:pt idx="996">
                  <c:v>1.9339999999999999</c:v>
                </c:pt>
                <c:pt idx="997">
                  <c:v>1.9339</c:v>
                </c:pt>
                <c:pt idx="998">
                  <c:v>1.9331</c:v>
                </c:pt>
                <c:pt idx="999">
                  <c:v>1.9326000000000001</c:v>
                </c:pt>
                <c:pt idx="1000">
                  <c:v>1.9322999999999999</c:v>
                </c:pt>
                <c:pt idx="1001">
                  <c:v>1.9314</c:v>
                </c:pt>
                <c:pt idx="1002">
                  <c:v>1.9308000000000001</c:v>
                </c:pt>
                <c:pt idx="1003">
                  <c:v>1.9306000000000001</c:v>
                </c:pt>
                <c:pt idx="1004">
                  <c:v>1.9298</c:v>
                </c:pt>
                <c:pt idx="1005">
                  <c:v>1.9292</c:v>
                </c:pt>
                <c:pt idx="1006">
                  <c:v>1.929</c:v>
                </c:pt>
                <c:pt idx="1007">
                  <c:v>1.9281999999999999</c:v>
                </c:pt>
                <c:pt idx="1008">
                  <c:v>1.9277</c:v>
                </c:pt>
                <c:pt idx="1009">
                  <c:v>1.9274</c:v>
                </c:pt>
                <c:pt idx="1010">
                  <c:v>1.9263999999999999</c:v>
                </c:pt>
                <c:pt idx="1011">
                  <c:v>1.9258999999999999</c:v>
                </c:pt>
                <c:pt idx="1012">
                  <c:v>1.9257</c:v>
                </c:pt>
                <c:pt idx="1013">
                  <c:v>1.9249000000000001</c:v>
                </c:pt>
                <c:pt idx="1014">
                  <c:v>1.9244000000000001</c:v>
                </c:pt>
                <c:pt idx="1015">
                  <c:v>1.9239999999999999</c:v>
                </c:pt>
                <c:pt idx="1016">
                  <c:v>1.923</c:v>
                </c:pt>
                <c:pt idx="1017">
                  <c:v>1.9222999999999999</c:v>
                </c:pt>
                <c:pt idx="1018">
                  <c:v>1.9220999999999999</c:v>
                </c:pt>
                <c:pt idx="1019">
                  <c:v>1.9213</c:v>
                </c:pt>
                <c:pt idx="1020">
                  <c:v>1.9209000000000001</c:v>
                </c:pt>
                <c:pt idx="1021">
                  <c:v>1.9207000000000001</c:v>
                </c:pt>
                <c:pt idx="1022">
                  <c:v>1.9198</c:v>
                </c:pt>
                <c:pt idx="1023">
                  <c:v>1.9191</c:v>
                </c:pt>
                <c:pt idx="1024">
                  <c:v>1.9188000000000001</c:v>
                </c:pt>
                <c:pt idx="1025">
                  <c:v>1.9179999999999999</c:v>
                </c:pt>
                <c:pt idx="1026">
                  <c:v>1.9175</c:v>
                </c:pt>
                <c:pt idx="1027">
                  <c:v>1.9173</c:v>
                </c:pt>
                <c:pt idx="1028">
                  <c:v>1.9162999999999999</c:v>
                </c:pt>
                <c:pt idx="1029">
                  <c:v>1.9156</c:v>
                </c:pt>
                <c:pt idx="1030">
                  <c:v>1.9153</c:v>
                </c:pt>
                <c:pt idx="1031">
                  <c:v>1.9144000000000001</c:v>
                </c:pt>
                <c:pt idx="1032">
                  <c:v>1.9139999999999999</c:v>
                </c:pt>
                <c:pt idx="1033">
                  <c:v>1.9137999999999999</c:v>
                </c:pt>
                <c:pt idx="1034">
                  <c:v>1.9128000000000001</c:v>
                </c:pt>
                <c:pt idx="1035">
                  <c:v>1.9120999999999999</c:v>
                </c:pt>
                <c:pt idx="1036">
                  <c:v>1.9117</c:v>
                </c:pt>
                <c:pt idx="1037">
                  <c:v>1.9109</c:v>
                </c:pt>
                <c:pt idx="1038">
                  <c:v>1.9105000000000001</c:v>
                </c:pt>
                <c:pt idx="1039">
                  <c:v>1.9104000000000001</c:v>
                </c:pt>
                <c:pt idx="1040">
                  <c:v>1.9094</c:v>
                </c:pt>
                <c:pt idx="1041">
                  <c:v>1.9085000000000001</c:v>
                </c:pt>
                <c:pt idx="1042">
                  <c:v>1.9080999999999999</c:v>
                </c:pt>
                <c:pt idx="1043">
                  <c:v>1.9072</c:v>
                </c:pt>
                <c:pt idx="1044">
                  <c:v>1.9068000000000001</c:v>
                </c:pt>
                <c:pt idx="1045">
                  <c:v>1.9067000000000001</c:v>
                </c:pt>
                <c:pt idx="1046">
                  <c:v>1.9057999999999999</c:v>
                </c:pt>
                <c:pt idx="1047">
                  <c:v>1.9053</c:v>
                </c:pt>
                <c:pt idx="1048">
                  <c:v>1.9049</c:v>
                </c:pt>
                <c:pt idx="1049">
                  <c:v>1.9037999999999999</c:v>
                </c:pt>
                <c:pt idx="1050">
                  <c:v>1.903</c:v>
                </c:pt>
                <c:pt idx="1051">
                  <c:v>1.9027000000000001</c:v>
                </c:pt>
                <c:pt idx="1052">
                  <c:v>1.9019999999999999</c:v>
                </c:pt>
                <c:pt idx="1053">
                  <c:v>1.9016</c:v>
                </c:pt>
                <c:pt idx="1054">
                  <c:v>1.9013</c:v>
                </c:pt>
                <c:pt idx="1055">
                  <c:v>1.9001999999999999</c:v>
                </c:pt>
                <c:pt idx="1056">
                  <c:v>1.8995</c:v>
                </c:pt>
                <c:pt idx="1057">
                  <c:v>1.8992</c:v>
                </c:pt>
                <c:pt idx="1058">
                  <c:v>1.8983000000000001</c:v>
                </c:pt>
                <c:pt idx="1059">
                  <c:v>1.8977999999999999</c:v>
                </c:pt>
                <c:pt idx="1060">
                  <c:v>1.8974</c:v>
                </c:pt>
                <c:pt idx="1061">
                  <c:v>1.8965000000000001</c:v>
                </c:pt>
                <c:pt idx="1062">
                  <c:v>1.8957999999999999</c:v>
                </c:pt>
                <c:pt idx="1063">
                  <c:v>1.8956</c:v>
                </c:pt>
                <c:pt idx="1064">
                  <c:v>1.8947000000000001</c:v>
                </c:pt>
                <c:pt idx="1065">
                  <c:v>1.8940999999999999</c:v>
                </c:pt>
                <c:pt idx="1066">
                  <c:v>1.8936999999999999</c:v>
                </c:pt>
                <c:pt idx="1067">
                  <c:v>1.8926000000000001</c:v>
                </c:pt>
                <c:pt idx="1068">
                  <c:v>1.8918999999999999</c:v>
                </c:pt>
                <c:pt idx="1069">
                  <c:v>1.8915999999999999</c:v>
                </c:pt>
                <c:pt idx="1070">
                  <c:v>1.8908</c:v>
                </c:pt>
                <c:pt idx="1071">
                  <c:v>1.8902000000000001</c:v>
                </c:pt>
                <c:pt idx="1072">
                  <c:v>1.8898999999999999</c:v>
                </c:pt>
                <c:pt idx="1073">
                  <c:v>1.889</c:v>
                </c:pt>
                <c:pt idx="1074">
                  <c:v>1.8885000000000001</c:v>
                </c:pt>
                <c:pt idx="1075">
                  <c:v>1.8882000000000001</c:v>
                </c:pt>
                <c:pt idx="1076">
                  <c:v>1.8872</c:v>
                </c:pt>
                <c:pt idx="1077">
                  <c:v>1.8864000000000001</c:v>
                </c:pt>
                <c:pt idx="1078">
                  <c:v>1.8858999999999999</c:v>
                </c:pt>
                <c:pt idx="1079">
                  <c:v>1.8848</c:v>
                </c:pt>
                <c:pt idx="1080">
                  <c:v>1.8842000000000001</c:v>
                </c:pt>
                <c:pt idx="1081">
                  <c:v>1.8839999999999999</c:v>
                </c:pt>
                <c:pt idx="1082">
                  <c:v>1.8832</c:v>
                </c:pt>
                <c:pt idx="1083">
                  <c:v>1.8826000000000001</c:v>
                </c:pt>
                <c:pt idx="1084">
                  <c:v>1.8822000000000001</c:v>
                </c:pt>
                <c:pt idx="1085">
                  <c:v>1.8811</c:v>
                </c:pt>
                <c:pt idx="1086">
                  <c:v>1.8804000000000001</c:v>
                </c:pt>
                <c:pt idx="1087">
                  <c:v>1.8801000000000001</c:v>
                </c:pt>
                <c:pt idx="1088">
                  <c:v>1.8793</c:v>
                </c:pt>
                <c:pt idx="1089">
                  <c:v>1.8787</c:v>
                </c:pt>
                <c:pt idx="1090">
                  <c:v>1.8784000000000001</c:v>
                </c:pt>
                <c:pt idx="1091">
                  <c:v>1.8772</c:v>
                </c:pt>
                <c:pt idx="1092">
                  <c:v>1.8764000000000001</c:v>
                </c:pt>
                <c:pt idx="1093">
                  <c:v>1.8759999999999999</c:v>
                </c:pt>
                <c:pt idx="1094">
                  <c:v>1.8751</c:v>
                </c:pt>
                <c:pt idx="1095">
                  <c:v>1.8745000000000001</c:v>
                </c:pt>
                <c:pt idx="1096">
                  <c:v>1.8741000000000001</c:v>
                </c:pt>
                <c:pt idx="1097">
                  <c:v>1.8731</c:v>
                </c:pt>
                <c:pt idx="1098">
                  <c:v>1.8725000000000001</c:v>
                </c:pt>
                <c:pt idx="1099">
                  <c:v>1.8722000000000001</c:v>
                </c:pt>
                <c:pt idx="1100">
                  <c:v>1.8712</c:v>
                </c:pt>
                <c:pt idx="1101">
                  <c:v>1.8705000000000001</c:v>
                </c:pt>
                <c:pt idx="1102">
                  <c:v>1.8702000000000001</c:v>
                </c:pt>
                <c:pt idx="1103">
                  <c:v>1.8692</c:v>
                </c:pt>
                <c:pt idx="1104">
                  <c:v>1.8684000000000001</c:v>
                </c:pt>
                <c:pt idx="1105">
                  <c:v>1.8678999999999999</c:v>
                </c:pt>
                <c:pt idx="1106">
                  <c:v>1.8668</c:v>
                </c:pt>
                <c:pt idx="1107">
                  <c:v>1.8662000000000001</c:v>
                </c:pt>
                <c:pt idx="1108">
                  <c:v>1.8660000000000001</c:v>
                </c:pt>
                <c:pt idx="1109">
                  <c:v>1.865</c:v>
                </c:pt>
                <c:pt idx="1110">
                  <c:v>1.8642000000000001</c:v>
                </c:pt>
                <c:pt idx="1111">
                  <c:v>1.8636999999999999</c:v>
                </c:pt>
                <c:pt idx="1112">
                  <c:v>1.8627</c:v>
                </c:pt>
                <c:pt idx="1113">
                  <c:v>1.8622000000000001</c:v>
                </c:pt>
                <c:pt idx="1114">
                  <c:v>1.8620000000000001</c:v>
                </c:pt>
                <c:pt idx="1115">
                  <c:v>1.8609</c:v>
                </c:pt>
                <c:pt idx="1116">
                  <c:v>1.8599000000000001</c:v>
                </c:pt>
                <c:pt idx="1117">
                  <c:v>1.8593</c:v>
                </c:pt>
                <c:pt idx="1118">
                  <c:v>1.8583000000000001</c:v>
                </c:pt>
                <c:pt idx="1119">
                  <c:v>1.8577999999999999</c:v>
                </c:pt>
                <c:pt idx="1120">
                  <c:v>1.8576999999999999</c:v>
                </c:pt>
                <c:pt idx="1121">
                  <c:v>1.8567</c:v>
                </c:pt>
                <c:pt idx="1122">
                  <c:v>1.8559000000000001</c:v>
                </c:pt>
                <c:pt idx="1123">
                  <c:v>1.8552999999999999</c:v>
                </c:pt>
                <c:pt idx="1124">
                  <c:v>1.8541000000000001</c:v>
                </c:pt>
                <c:pt idx="1125">
                  <c:v>1.8532999999999999</c:v>
                </c:pt>
                <c:pt idx="1126">
                  <c:v>1.8529</c:v>
                </c:pt>
                <c:pt idx="1127">
                  <c:v>1.8521000000000001</c:v>
                </c:pt>
                <c:pt idx="1128">
                  <c:v>1.8514999999999999</c:v>
                </c:pt>
                <c:pt idx="1129">
                  <c:v>1.8511</c:v>
                </c:pt>
                <c:pt idx="1130">
                  <c:v>1.8499000000000001</c:v>
                </c:pt>
                <c:pt idx="1131">
                  <c:v>1.849</c:v>
                </c:pt>
                <c:pt idx="1132">
                  <c:v>1.8486</c:v>
                </c:pt>
                <c:pt idx="1133">
                  <c:v>1.8475999999999999</c:v>
                </c:pt>
                <c:pt idx="1134">
                  <c:v>1.847</c:v>
                </c:pt>
                <c:pt idx="1135">
                  <c:v>1.8466</c:v>
                </c:pt>
                <c:pt idx="1136">
                  <c:v>1.8454999999999999</c:v>
                </c:pt>
                <c:pt idx="1137">
                  <c:v>1.8446</c:v>
                </c:pt>
                <c:pt idx="1138">
                  <c:v>1.8441000000000001</c:v>
                </c:pt>
                <c:pt idx="1139">
                  <c:v>1.843</c:v>
                </c:pt>
                <c:pt idx="1140">
                  <c:v>1.8423</c:v>
                </c:pt>
                <c:pt idx="1141">
                  <c:v>1.8419000000000001</c:v>
                </c:pt>
                <c:pt idx="1142">
                  <c:v>1.841</c:v>
                </c:pt>
                <c:pt idx="1143">
                  <c:v>1.8404</c:v>
                </c:pt>
                <c:pt idx="1144">
                  <c:v>1.8399000000000001</c:v>
                </c:pt>
                <c:pt idx="1145">
                  <c:v>1.8387</c:v>
                </c:pt>
                <c:pt idx="1146">
                  <c:v>1.8379000000000001</c:v>
                </c:pt>
                <c:pt idx="1147">
                  <c:v>1.8373999999999999</c:v>
                </c:pt>
                <c:pt idx="1148">
                  <c:v>1.8363</c:v>
                </c:pt>
                <c:pt idx="1149">
                  <c:v>1.8353999999999999</c:v>
                </c:pt>
                <c:pt idx="1150">
                  <c:v>1.8349</c:v>
                </c:pt>
                <c:pt idx="1151">
                  <c:v>1.8339000000000001</c:v>
                </c:pt>
                <c:pt idx="1152">
                  <c:v>1.8331999999999999</c:v>
                </c:pt>
                <c:pt idx="1153">
                  <c:v>1.8328</c:v>
                </c:pt>
                <c:pt idx="1154">
                  <c:v>1.8317000000000001</c:v>
                </c:pt>
                <c:pt idx="1155">
                  <c:v>1.8308</c:v>
                </c:pt>
                <c:pt idx="1156">
                  <c:v>1.8304</c:v>
                </c:pt>
                <c:pt idx="1157">
                  <c:v>1.8293999999999999</c:v>
                </c:pt>
                <c:pt idx="1158">
                  <c:v>1.8288</c:v>
                </c:pt>
                <c:pt idx="1159">
                  <c:v>1.8283</c:v>
                </c:pt>
                <c:pt idx="1160">
                  <c:v>1.827</c:v>
                </c:pt>
                <c:pt idx="1161">
                  <c:v>1.8260000000000001</c:v>
                </c:pt>
                <c:pt idx="1162">
                  <c:v>1.8253999999999999</c:v>
                </c:pt>
                <c:pt idx="1163">
                  <c:v>1.8242</c:v>
                </c:pt>
                <c:pt idx="1164">
                  <c:v>1.8236000000000001</c:v>
                </c:pt>
                <c:pt idx="1165">
                  <c:v>1.8232999999999999</c:v>
                </c:pt>
                <c:pt idx="1166">
                  <c:v>1.8222</c:v>
                </c:pt>
                <c:pt idx="1167">
                  <c:v>1.8213999999999999</c:v>
                </c:pt>
                <c:pt idx="1168">
                  <c:v>1.8207</c:v>
                </c:pt>
                <c:pt idx="1169">
                  <c:v>1.8193999999999999</c:v>
                </c:pt>
                <c:pt idx="1170">
                  <c:v>1.8185</c:v>
                </c:pt>
                <c:pt idx="1171">
                  <c:v>1.8180000000000001</c:v>
                </c:pt>
                <c:pt idx="1172">
                  <c:v>1.8169999999999999</c:v>
                </c:pt>
                <c:pt idx="1173">
                  <c:v>1.8164</c:v>
                </c:pt>
                <c:pt idx="1174">
                  <c:v>1.8161</c:v>
                </c:pt>
                <c:pt idx="1175">
                  <c:v>1.8150999999999999</c:v>
                </c:pt>
                <c:pt idx="1176">
                  <c:v>1.8143</c:v>
                </c:pt>
                <c:pt idx="1177">
                  <c:v>1.8136000000000001</c:v>
                </c:pt>
                <c:pt idx="1178">
                  <c:v>1.8123</c:v>
                </c:pt>
                <c:pt idx="1179">
                  <c:v>1.8111999999999999</c:v>
                </c:pt>
                <c:pt idx="1180">
                  <c:v>1.8105</c:v>
                </c:pt>
                <c:pt idx="1181">
                  <c:v>1.8091999999999999</c:v>
                </c:pt>
                <c:pt idx="1182">
                  <c:v>1.8085</c:v>
                </c:pt>
                <c:pt idx="1183">
                  <c:v>1.8081</c:v>
                </c:pt>
                <c:pt idx="1184">
                  <c:v>1.8070999999999999</c:v>
                </c:pt>
                <c:pt idx="1185">
                  <c:v>1.8064</c:v>
                </c:pt>
                <c:pt idx="1186">
                  <c:v>1.8059000000000001</c:v>
                </c:pt>
                <c:pt idx="1187">
                  <c:v>1.8047</c:v>
                </c:pt>
                <c:pt idx="1188">
                  <c:v>1.8038000000000001</c:v>
                </c:pt>
                <c:pt idx="1189">
                  <c:v>1.8031999999999999</c:v>
                </c:pt>
                <c:pt idx="1190">
                  <c:v>1.802</c:v>
                </c:pt>
                <c:pt idx="1191">
                  <c:v>1.8010999999999999</c:v>
                </c:pt>
                <c:pt idx="1192">
                  <c:v>1.8005</c:v>
                </c:pt>
                <c:pt idx="1193">
                  <c:v>1.7992999999999999</c:v>
                </c:pt>
                <c:pt idx="1194">
                  <c:v>1.7984</c:v>
                </c:pt>
                <c:pt idx="1195">
                  <c:v>1.7978000000000001</c:v>
                </c:pt>
                <c:pt idx="1196">
                  <c:v>1.7966</c:v>
                </c:pt>
                <c:pt idx="1197">
                  <c:v>1.7957000000000001</c:v>
                </c:pt>
                <c:pt idx="1198">
                  <c:v>1.7949999999999999</c:v>
                </c:pt>
                <c:pt idx="1199">
                  <c:v>1.7936000000000001</c:v>
                </c:pt>
                <c:pt idx="1200">
                  <c:v>1.7927</c:v>
                </c:pt>
                <c:pt idx="1201">
                  <c:v>1.7923</c:v>
                </c:pt>
                <c:pt idx="1202">
                  <c:v>1.7912999999999999</c:v>
                </c:pt>
                <c:pt idx="1203">
                  <c:v>1.7905</c:v>
                </c:pt>
                <c:pt idx="1204">
                  <c:v>1.79</c:v>
                </c:pt>
                <c:pt idx="1205">
                  <c:v>1.7887999999999999</c:v>
                </c:pt>
                <c:pt idx="1206">
                  <c:v>1.7879</c:v>
                </c:pt>
                <c:pt idx="1207">
                  <c:v>1.7871999999999999</c:v>
                </c:pt>
                <c:pt idx="1208">
                  <c:v>1.786</c:v>
                </c:pt>
                <c:pt idx="1209">
                  <c:v>1.7851999999999999</c:v>
                </c:pt>
                <c:pt idx="1210">
                  <c:v>1.7845</c:v>
                </c:pt>
                <c:pt idx="1211">
                  <c:v>1.7830999999999999</c:v>
                </c:pt>
                <c:pt idx="1212">
                  <c:v>1.7819</c:v>
                </c:pt>
                <c:pt idx="1213">
                  <c:v>1.7809999999999999</c:v>
                </c:pt>
                <c:pt idx="1214">
                  <c:v>1.7796000000000001</c:v>
                </c:pt>
                <c:pt idx="1215">
                  <c:v>1.7786999999999999</c:v>
                </c:pt>
                <c:pt idx="1216">
                  <c:v>1.7781</c:v>
                </c:pt>
                <c:pt idx="1217">
                  <c:v>1.7771999999999999</c:v>
                </c:pt>
                <c:pt idx="1218">
                  <c:v>1.7766999999999999</c:v>
                </c:pt>
                <c:pt idx="1219">
                  <c:v>1.7763</c:v>
                </c:pt>
                <c:pt idx="1220">
                  <c:v>1.7749999999999999</c:v>
                </c:pt>
                <c:pt idx="1221">
                  <c:v>1.7738</c:v>
                </c:pt>
                <c:pt idx="1222">
                  <c:v>1.7729999999999999</c:v>
                </c:pt>
                <c:pt idx="1223">
                  <c:v>1.7718</c:v>
                </c:pt>
                <c:pt idx="1224">
                  <c:v>1.7707999999999999</c:v>
                </c:pt>
                <c:pt idx="1225">
                  <c:v>1.7702</c:v>
                </c:pt>
                <c:pt idx="1226">
                  <c:v>1.7688999999999999</c:v>
                </c:pt>
                <c:pt idx="1227">
                  <c:v>1.7679</c:v>
                </c:pt>
                <c:pt idx="1228">
                  <c:v>1.7669999999999999</c:v>
                </c:pt>
                <c:pt idx="1229">
                  <c:v>1.7654000000000001</c:v>
                </c:pt>
                <c:pt idx="1230">
                  <c:v>1.7643</c:v>
                </c:pt>
                <c:pt idx="1231">
                  <c:v>1.7638</c:v>
                </c:pt>
                <c:pt idx="1232">
                  <c:v>1.7628999999999999</c:v>
                </c:pt>
                <c:pt idx="1233">
                  <c:v>1.7624</c:v>
                </c:pt>
                <c:pt idx="1234">
                  <c:v>1.762</c:v>
                </c:pt>
                <c:pt idx="1235">
                  <c:v>1.7605999999999999</c:v>
                </c:pt>
                <c:pt idx="1236">
                  <c:v>1.7593000000000001</c:v>
                </c:pt>
                <c:pt idx="1237">
                  <c:v>1.7581</c:v>
                </c:pt>
                <c:pt idx="1238">
                  <c:v>1.7564</c:v>
                </c:pt>
                <c:pt idx="1239">
                  <c:v>1.7552000000000001</c:v>
                </c:pt>
                <c:pt idx="1240">
                  <c:v>1.7545999999999999</c:v>
                </c:pt>
                <c:pt idx="1241">
                  <c:v>1.7537</c:v>
                </c:pt>
                <c:pt idx="1242">
                  <c:v>1.7529999999999999</c:v>
                </c:pt>
                <c:pt idx="1243">
                  <c:v>1.7525999999999999</c:v>
                </c:pt>
                <c:pt idx="1244">
                  <c:v>1.7515000000000001</c:v>
                </c:pt>
                <c:pt idx="1245">
                  <c:v>1.7504999999999999</c:v>
                </c:pt>
                <c:pt idx="1246">
                  <c:v>1.7496</c:v>
                </c:pt>
                <c:pt idx="1247">
                  <c:v>1.7479</c:v>
                </c:pt>
                <c:pt idx="1248">
                  <c:v>1.7464999999999999</c:v>
                </c:pt>
                <c:pt idx="1249">
                  <c:v>1.7456</c:v>
                </c:pt>
                <c:pt idx="1250">
                  <c:v>1.7444</c:v>
                </c:pt>
                <c:pt idx="1251">
                  <c:v>1.7436</c:v>
                </c:pt>
                <c:pt idx="1252">
                  <c:v>1.7431000000000001</c:v>
                </c:pt>
                <c:pt idx="1253">
                  <c:v>1.742</c:v>
                </c:pt>
                <c:pt idx="1254">
                  <c:v>1.7410000000000001</c:v>
                </c:pt>
                <c:pt idx="1255">
                  <c:v>1.7401</c:v>
                </c:pt>
                <c:pt idx="1256">
                  <c:v>1.7385999999999999</c:v>
                </c:pt>
                <c:pt idx="1257">
                  <c:v>1.7375</c:v>
                </c:pt>
                <c:pt idx="1258">
                  <c:v>1.7366999999999999</c:v>
                </c:pt>
                <c:pt idx="1259">
                  <c:v>1.7353000000000001</c:v>
                </c:pt>
                <c:pt idx="1260">
                  <c:v>1.7341</c:v>
                </c:pt>
                <c:pt idx="1261">
                  <c:v>1.7331000000000001</c:v>
                </c:pt>
                <c:pt idx="1262">
                  <c:v>1.7316</c:v>
                </c:pt>
                <c:pt idx="1263">
                  <c:v>1.7304999999999999</c:v>
                </c:pt>
                <c:pt idx="1264">
                  <c:v>1.7298</c:v>
                </c:pt>
                <c:pt idx="1265">
                  <c:v>1.7286999999999999</c:v>
                </c:pt>
                <c:pt idx="1266">
                  <c:v>1.7278</c:v>
                </c:pt>
                <c:pt idx="1267">
                  <c:v>1.7271000000000001</c:v>
                </c:pt>
                <c:pt idx="1268">
                  <c:v>1.7255</c:v>
                </c:pt>
                <c:pt idx="1269">
                  <c:v>1.7241</c:v>
                </c:pt>
                <c:pt idx="1270">
                  <c:v>1.7229000000000001</c:v>
                </c:pt>
                <c:pt idx="1271">
                  <c:v>1.7213000000000001</c:v>
                </c:pt>
                <c:pt idx="1272">
                  <c:v>1.7201</c:v>
                </c:pt>
                <c:pt idx="1273">
                  <c:v>1.7193000000000001</c:v>
                </c:pt>
                <c:pt idx="1274">
                  <c:v>1.7179</c:v>
                </c:pt>
                <c:pt idx="1275">
                  <c:v>1.7166999999999999</c:v>
                </c:pt>
                <c:pt idx="1276">
                  <c:v>1.7157</c:v>
                </c:pt>
                <c:pt idx="1277">
                  <c:v>1.714</c:v>
                </c:pt>
                <c:pt idx="1278">
                  <c:v>1.7124999999999999</c:v>
                </c:pt>
                <c:pt idx="1279">
                  <c:v>1.7112000000000001</c:v>
                </c:pt>
                <c:pt idx="1280">
                  <c:v>1.7094</c:v>
                </c:pt>
                <c:pt idx="1281">
                  <c:v>1.7079</c:v>
                </c:pt>
                <c:pt idx="1282">
                  <c:v>1.7068000000000001</c:v>
                </c:pt>
                <c:pt idx="1283">
                  <c:v>1.7052</c:v>
                </c:pt>
                <c:pt idx="1284">
                  <c:v>1.704</c:v>
                </c:pt>
                <c:pt idx="1285">
                  <c:v>1.7029000000000001</c:v>
                </c:pt>
                <c:pt idx="1286">
                  <c:v>1.7010000000000001</c:v>
                </c:pt>
                <c:pt idx="1287">
                  <c:v>1.6993</c:v>
                </c:pt>
                <c:pt idx="1288">
                  <c:v>1.6978</c:v>
                </c:pt>
                <c:pt idx="1289">
                  <c:v>1.6956</c:v>
                </c:pt>
                <c:pt idx="1290">
                  <c:v>1.6939</c:v>
                </c:pt>
                <c:pt idx="1291">
                  <c:v>1.6924999999999999</c:v>
                </c:pt>
                <c:pt idx="1292">
                  <c:v>1.6907000000000001</c:v>
                </c:pt>
                <c:pt idx="1293">
                  <c:v>1.6891</c:v>
                </c:pt>
                <c:pt idx="1294">
                  <c:v>1.6877</c:v>
                </c:pt>
                <c:pt idx="1295">
                  <c:v>1.6857</c:v>
                </c:pt>
                <c:pt idx="1296">
                  <c:v>1.6840999999999999</c:v>
                </c:pt>
                <c:pt idx="1297">
                  <c:v>1.6827000000000001</c:v>
                </c:pt>
                <c:pt idx="1298">
                  <c:v>1.6807000000000001</c:v>
                </c:pt>
                <c:pt idx="1299">
                  <c:v>1.6787000000000001</c:v>
                </c:pt>
                <c:pt idx="1300">
                  <c:v>1.6767000000000001</c:v>
                </c:pt>
                <c:pt idx="1301">
                  <c:v>1.6742999999999999</c:v>
                </c:pt>
                <c:pt idx="1302">
                  <c:v>1.6722999999999999</c:v>
                </c:pt>
                <c:pt idx="1303">
                  <c:v>1.6709000000000001</c:v>
                </c:pt>
                <c:pt idx="1304">
                  <c:v>1.6691</c:v>
                </c:pt>
                <c:pt idx="1305">
                  <c:v>1.6674</c:v>
                </c:pt>
                <c:pt idx="1306">
                  <c:v>1.6656</c:v>
                </c:pt>
                <c:pt idx="1307">
                  <c:v>1.6629</c:v>
                </c:pt>
                <c:pt idx="1308">
                  <c:v>1.6605000000000001</c:v>
                </c:pt>
                <c:pt idx="1309">
                  <c:v>1.6586000000000001</c:v>
                </c:pt>
                <c:pt idx="1310">
                  <c:v>1.6563000000000001</c:v>
                </c:pt>
                <c:pt idx="1311">
                  <c:v>1.6545000000000001</c:v>
                </c:pt>
                <c:pt idx="1312">
                  <c:v>1.6528</c:v>
                </c:pt>
                <c:pt idx="1313">
                  <c:v>1.6503000000000001</c:v>
                </c:pt>
                <c:pt idx="1314">
                  <c:v>1.6479999999999999</c:v>
                </c:pt>
                <c:pt idx="1315">
                  <c:v>1.6458999999999999</c:v>
                </c:pt>
                <c:pt idx="1316">
                  <c:v>1.6432</c:v>
                </c:pt>
                <c:pt idx="1317">
                  <c:v>1.6408</c:v>
                </c:pt>
                <c:pt idx="1318">
                  <c:v>1.6388</c:v>
                </c:pt>
                <c:pt idx="1319">
                  <c:v>1.6364000000000001</c:v>
                </c:pt>
                <c:pt idx="1320">
                  <c:v>1.6342000000000001</c:v>
                </c:pt>
                <c:pt idx="1321">
                  <c:v>1.6323000000000001</c:v>
                </c:pt>
                <c:pt idx="1322">
                  <c:v>1.6298999999999999</c:v>
                </c:pt>
                <c:pt idx="1323">
                  <c:v>1.6274999999999999</c:v>
                </c:pt>
                <c:pt idx="1324">
                  <c:v>1.6253</c:v>
                </c:pt>
                <c:pt idx="1325">
                  <c:v>1.6223000000000001</c:v>
                </c:pt>
                <c:pt idx="1326">
                  <c:v>1.6195999999999999</c:v>
                </c:pt>
                <c:pt idx="1327">
                  <c:v>1.6173999999999999</c:v>
                </c:pt>
                <c:pt idx="1328">
                  <c:v>1.615</c:v>
                </c:pt>
                <c:pt idx="1329">
                  <c:v>1.6129</c:v>
                </c:pt>
                <c:pt idx="1330">
                  <c:v>1.6111</c:v>
                </c:pt>
                <c:pt idx="1331">
                  <c:v>1.6087</c:v>
                </c:pt>
                <c:pt idx="1332">
                  <c:v>1.6063000000000001</c:v>
                </c:pt>
                <c:pt idx="1333">
                  <c:v>1.6040000000000001</c:v>
                </c:pt>
                <c:pt idx="1334">
                  <c:v>1.601</c:v>
                </c:pt>
                <c:pt idx="1335">
                  <c:v>1.5982000000000001</c:v>
                </c:pt>
                <c:pt idx="1336">
                  <c:v>1.5958000000000001</c:v>
                </c:pt>
                <c:pt idx="1337">
                  <c:v>1.5932999999999999</c:v>
                </c:pt>
                <c:pt idx="1338">
                  <c:v>1.5913999999999999</c:v>
                </c:pt>
                <c:pt idx="1339">
                  <c:v>1.5898000000000001</c:v>
                </c:pt>
                <c:pt idx="1340">
                  <c:v>1.5874999999999999</c:v>
                </c:pt>
                <c:pt idx="1341">
                  <c:v>1.5851999999999999</c:v>
                </c:pt>
                <c:pt idx="1342">
                  <c:v>1.5828</c:v>
                </c:pt>
                <c:pt idx="1343">
                  <c:v>1.5795999999999999</c:v>
                </c:pt>
                <c:pt idx="1344">
                  <c:v>1.5766</c:v>
                </c:pt>
                <c:pt idx="1345">
                  <c:v>1.5740000000000001</c:v>
                </c:pt>
                <c:pt idx="1346">
                  <c:v>1.5712999999999999</c:v>
                </c:pt>
                <c:pt idx="1347">
                  <c:v>1.5690999999999999</c:v>
                </c:pt>
                <c:pt idx="1348">
                  <c:v>1.5672999999999999</c:v>
                </c:pt>
                <c:pt idx="1349">
                  <c:v>1.5649999999999999</c:v>
                </c:pt>
                <c:pt idx="1350">
                  <c:v>1.5629</c:v>
                </c:pt>
                <c:pt idx="1351">
                  <c:v>1.5608</c:v>
                </c:pt>
                <c:pt idx="1352">
                  <c:v>1.5578000000000001</c:v>
                </c:pt>
                <c:pt idx="1353">
                  <c:v>1.5548999999999999</c:v>
                </c:pt>
                <c:pt idx="1354">
                  <c:v>1.5521</c:v>
                </c:pt>
                <c:pt idx="1355">
                  <c:v>1.5488999999999999</c:v>
                </c:pt>
                <c:pt idx="1356">
                  <c:v>1.5459000000000001</c:v>
                </c:pt>
                <c:pt idx="1357">
                  <c:v>1.5435000000000001</c:v>
                </c:pt>
                <c:pt idx="1358">
                  <c:v>1.5409999999999999</c:v>
                </c:pt>
                <c:pt idx="1359">
                  <c:v>1.5390999999999999</c:v>
                </c:pt>
                <c:pt idx="1360">
                  <c:v>1.5377000000000001</c:v>
                </c:pt>
                <c:pt idx="1361">
                  <c:v>1.5356000000000001</c:v>
                </c:pt>
                <c:pt idx="1362">
                  <c:v>1.5334000000000001</c:v>
                </c:pt>
                <c:pt idx="1363">
                  <c:v>1.5307999999999999</c:v>
                </c:pt>
                <c:pt idx="1364">
                  <c:v>1.5271999999999999</c:v>
                </c:pt>
                <c:pt idx="1365">
                  <c:v>1.5230999999999999</c:v>
                </c:pt>
                <c:pt idx="1366">
                  <c:v>1.5185</c:v>
                </c:pt>
                <c:pt idx="1367">
                  <c:v>1.5129999999999999</c:v>
                </c:pt>
                <c:pt idx="1368">
                  <c:v>1.508</c:v>
                </c:pt>
                <c:pt idx="1369">
                  <c:v>1.5047999999999999</c:v>
                </c:pt>
                <c:pt idx="1370">
                  <c:v>1.5037</c:v>
                </c:pt>
                <c:pt idx="1371">
                  <c:v>1.5053000000000001</c:v>
                </c:pt>
                <c:pt idx="1372">
                  <c:v>1.5087999999999999</c:v>
                </c:pt>
                <c:pt idx="1373">
                  <c:v>1.5116000000000001</c:v>
                </c:pt>
                <c:pt idx="1374">
                  <c:v>1.512</c:v>
                </c:pt>
                <c:pt idx="1375">
                  <c:v>1.5065</c:v>
                </c:pt>
                <c:pt idx="1376">
                  <c:v>1.4924999999999999</c:v>
                </c:pt>
                <c:pt idx="1377">
                  <c:v>1.4723999999999999</c:v>
                </c:pt>
                <c:pt idx="1378">
                  <c:v>1.4502999999999999</c:v>
                </c:pt>
                <c:pt idx="1379">
                  <c:v>1.4298999999999999</c:v>
                </c:pt>
                <c:pt idx="1380">
                  <c:v>1.4179999999999999</c:v>
                </c:pt>
                <c:pt idx="1381">
                  <c:v>1.4218999999999999</c:v>
                </c:pt>
                <c:pt idx="1382">
                  <c:v>1.4450000000000001</c:v>
                </c:pt>
                <c:pt idx="1383">
                  <c:v>1.4823999999999999</c:v>
                </c:pt>
                <c:pt idx="1384">
                  <c:v>1.5206</c:v>
                </c:pt>
                <c:pt idx="1385">
                  <c:v>1.5445</c:v>
                </c:pt>
                <c:pt idx="1386">
                  <c:v>1.5428999999999999</c:v>
                </c:pt>
                <c:pt idx="1387">
                  <c:v>1.5056</c:v>
                </c:pt>
                <c:pt idx="1388">
                  <c:v>1.4315</c:v>
                </c:pt>
                <c:pt idx="1389">
                  <c:v>1.3407</c:v>
                </c:pt>
                <c:pt idx="1390">
                  <c:v>1.2639</c:v>
                </c:pt>
                <c:pt idx="1391">
                  <c:v>1.2209000000000001</c:v>
                </c:pt>
                <c:pt idx="1392">
                  <c:v>1.2176</c:v>
                </c:pt>
                <c:pt idx="1393">
                  <c:v>1.2569999999999999</c:v>
                </c:pt>
                <c:pt idx="1394">
                  <c:v>1.3366</c:v>
                </c:pt>
                <c:pt idx="1395">
                  <c:v>1.4348000000000001</c:v>
                </c:pt>
                <c:pt idx="1396">
                  <c:v>1.5127999999999999</c:v>
                </c:pt>
                <c:pt idx="1397">
                  <c:v>1.5422</c:v>
                </c:pt>
                <c:pt idx="1398">
                  <c:v>1.5201</c:v>
                </c:pt>
                <c:pt idx="1399">
                  <c:v>1.4541999999999999</c:v>
                </c:pt>
                <c:pt idx="1400">
                  <c:v>1.3567</c:v>
                </c:pt>
                <c:pt idx="1401">
                  <c:v>1.2523</c:v>
                </c:pt>
                <c:pt idx="1402">
                  <c:v>1.1708000000000001</c:v>
                </c:pt>
                <c:pt idx="1403">
                  <c:v>1.1234999999999999</c:v>
                </c:pt>
                <c:pt idx="1404">
                  <c:v>1.1015999999999999</c:v>
                </c:pt>
                <c:pt idx="1405">
                  <c:v>1.0903</c:v>
                </c:pt>
                <c:pt idx="1406">
                  <c:v>1.0803</c:v>
                </c:pt>
                <c:pt idx="1407">
                  <c:v>1.0688</c:v>
                </c:pt>
                <c:pt idx="1408">
                  <c:v>1.0561</c:v>
                </c:pt>
                <c:pt idx="1409">
                  <c:v>1.0431999999999999</c:v>
                </c:pt>
                <c:pt idx="1410">
                  <c:v>1.0310999999999999</c:v>
                </c:pt>
                <c:pt idx="1411">
                  <c:v>1.0197000000000001</c:v>
                </c:pt>
                <c:pt idx="1412">
                  <c:v>1.0095000000000001</c:v>
                </c:pt>
                <c:pt idx="1413">
                  <c:v>1.0013000000000001</c:v>
                </c:pt>
                <c:pt idx="1414">
                  <c:v>0.99385999999999997</c:v>
                </c:pt>
                <c:pt idx="1415">
                  <c:v>0.98165000000000002</c:v>
                </c:pt>
                <c:pt idx="1416">
                  <c:v>0.95299</c:v>
                </c:pt>
                <c:pt idx="1417">
                  <c:v>0.89034999999999997</c:v>
                </c:pt>
                <c:pt idx="1418">
                  <c:v>0.78049000000000002</c:v>
                </c:pt>
                <c:pt idx="1419">
                  <c:v>0.62585999999999997</c:v>
                </c:pt>
                <c:pt idx="1420">
                  <c:v>0.44608999999999999</c:v>
                </c:pt>
                <c:pt idx="1421">
                  <c:v>0.27307999999999999</c:v>
                </c:pt>
                <c:pt idx="1422">
                  <c:v>0.13864000000000001</c:v>
                </c:pt>
                <c:pt idx="1423">
                  <c:v>5.6777000000000001E-2</c:v>
                </c:pt>
                <c:pt idx="1424">
                  <c:v>1.8425E-2</c:v>
                </c:pt>
                <c:pt idx="1425">
                  <c:v>4.6943999999999996E-3</c:v>
                </c:pt>
                <c:pt idx="1426">
                  <c:v>9.3492E-4</c:v>
                </c:pt>
                <c:pt idx="1427">
                  <c:v>1.4520000000000001E-4</c:v>
                </c:pt>
                <c:pt idx="1428">
                  <c:v>1.7546000000000001E-5</c:v>
                </c:pt>
                <c:pt idx="1429">
                  <c:v>1.6446000000000001E-6</c:v>
                </c:pt>
                <c:pt idx="1430">
                  <c:v>1.1901E-7</c:v>
                </c:pt>
                <c:pt idx="1431">
                  <c:v>6.6091999999999999E-9</c:v>
                </c:pt>
                <c:pt idx="1432">
                  <c:v>2.8475000000000002E-10</c:v>
                </c:pt>
                <c:pt idx="1433">
                  <c:v>1.4362999999999999E-11</c:v>
                </c:pt>
                <c:pt idx="1434">
                  <c:v>4.0971000000000004E-12</c:v>
                </c:pt>
                <c:pt idx="1435">
                  <c:v>1.4964999999999999E-12</c:v>
                </c:pt>
                <c:pt idx="1436">
                  <c:v>2.5266000000000001E-13</c:v>
                </c:pt>
                <c:pt idx="1437">
                  <c:v>4.615E-13</c:v>
                </c:pt>
                <c:pt idx="1438">
                  <c:v>9.2379999999999996E-13</c:v>
                </c:pt>
                <c:pt idx="1439">
                  <c:v>2.1437999999999999E-13</c:v>
                </c:pt>
                <c:pt idx="1440">
                  <c:v>1.8528000000000001E-14</c:v>
                </c:pt>
                <c:pt idx="1441">
                  <c:v>9.1784999999999992E-16</c:v>
                </c:pt>
                <c:pt idx="1442">
                  <c:v>4.6896000000000001E-17</c:v>
                </c:pt>
                <c:pt idx="1443">
                  <c:v>3.2915000000000001E-17</c:v>
                </c:pt>
                <c:pt idx="1444">
                  <c:v>2.8719000000000003E-17</c:v>
                </c:pt>
                <c:pt idx="1445">
                  <c:v>9.3080000000000006E-16</c:v>
                </c:pt>
                <c:pt idx="1446">
                  <c:v>1.6587999999999999E-14</c:v>
                </c:pt>
                <c:pt idx="1447">
                  <c:v>1.2298999999999999E-13</c:v>
                </c:pt>
                <c:pt idx="1448">
                  <c:v>2.2261E-13</c:v>
                </c:pt>
                <c:pt idx="1449">
                  <c:v>9.4371999999999994E-13</c:v>
                </c:pt>
                <c:pt idx="1450">
                  <c:v>8.1424999999999993E-12</c:v>
                </c:pt>
                <c:pt idx="1451">
                  <c:v>1.3788999999999999E-12</c:v>
                </c:pt>
                <c:pt idx="1452">
                  <c:v>1.6181999999999999E-12</c:v>
                </c:pt>
                <c:pt idx="1453">
                  <c:v>8.0673000000000004E-13</c:v>
                </c:pt>
                <c:pt idx="1454">
                  <c:v>2.7525999999999998E-12</c:v>
                </c:pt>
                <c:pt idx="1455">
                  <c:v>2.6942999999999999E-12</c:v>
                </c:pt>
                <c:pt idx="1456">
                  <c:v>5.4315999999999998E-13</c:v>
                </c:pt>
                <c:pt idx="1457">
                  <c:v>2.3633999999999998E-13</c:v>
                </c:pt>
                <c:pt idx="1458">
                  <c:v>4.7147000000000001E-13</c:v>
                </c:pt>
                <c:pt idx="1459">
                  <c:v>6.1993E-12</c:v>
                </c:pt>
                <c:pt idx="1460">
                  <c:v>5.8229999999999995E-13</c:v>
                </c:pt>
                <c:pt idx="1461">
                  <c:v>1.1068000000000001E-14</c:v>
                </c:pt>
                <c:pt idx="1462">
                  <c:v>5.4188000000000004E-16</c:v>
                </c:pt>
                <c:pt idx="1463">
                  <c:v>8.8524E-15</c:v>
                </c:pt>
                <c:pt idx="1464">
                  <c:v>2.0154E-15</c:v>
                </c:pt>
                <c:pt idx="1465">
                  <c:v>5.5678000000000005E-16</c:v>
                </c:pt>
                <c:pt idx="1466">
                  <c:v>1.2598E-16</c:v>
                </c:pt>
                <c:pt idx="1467">
                  <c:v>3.9767000000000001E-15</c:v>
                </c:pt>
                <c:pt idx="1468">
                  <c:v>1.0791E-13</c:v>
                </c:pt>
                <c:pt idx="1469">
                  <c:v>1.5940000000000001E-12</c:v>
                </c:pt>
                <c:pt idx="1470">
                  <c:v>9.0143000000000005E-12</c:v>
                </c:pt>
                <c:pt idx="1471">
                  <c:v>1.1145999999999999E-12</c:v>
                </c:pt>
                <c:pt idx="1472">
                  <c:v>9.3593999999999995E-14</c:v>
                </c:pt>
                <c:pt idx="1473">
                  <c:v>4.6190000000000003E-15</c:v>
                </c:pt>
                <c:pt idx="1474">
                  <c:v>1.5986999999999999E-15</c:v>
                </c:pt>
                <c:pt idx="1475">
                  <c:v>1.0538E-14</c:v>
                </c:pt>
                <c:pt idx="1476">
                  <c:v>6.8691000000000005E-14</c:v>
                </c:pt>
                <c:pt idx="1477">
                  <c:v>4.6671000000000001E-14</c:v>
                </c:pt>
                <c:pt idx="1478">
                  <c:v>6.4668000000000001E-15</c:v>
                </c:pt>
                <c:pt idx="1479">
                  <c:v>5.1306999999999997E-16</c:v>
                </c:pt>
                <c:pt idx="1480">
                  <c:v>2.9620999999999999E-16</c:v>
                </c:pt>
                <c:pt idx="1481">
                  <c:v>2.0556000000000001E-15</c:v>
                </c:pt>
                <c:pt idx="1482">
                  <c:v>1.8729999999999999E-14</c:v>
                </c:pt>
                <c:pt idx="1483">
                  <c:v>3.8815999999999998E-15</c:v>
                </c:pt>
                <c:pt idx="1484">
                  <c:v>2.5155E-15</c:v>
                </c:pt>
                <c:pt idx="1485">
                  <c:v>1.2201E-15</c:v>
                </c:pt>
                <c:pt idx="1486">
                  <c:v>1.6761E-15</c:v>
                </c:pt>
                <c:pt idx="1487">
                  <c:v>2.1550999999999999E-15</c:v>
                </c:pt>
                <c:pt idx="1488">
                  <c:v>8.143E-15</c:v>
                </c:pt>
                <c:pt idx="1489">
                  <c:v>4.3547999999999997E-15</c:v>
                </c:pt>
                <c:pt idx="1490">
                  <c:v>2.8548999999999999E-14</c:v>
                </c:pt>
                <c:pt idx="1491">
                  <c:v>1.1138E-13</c:v>
                </c:pt>
                <c:pt idx="1492">
                  <c:v>2.1804E-13</c:v>
                </c:pt>
                <c:pt idx="1493">
                  <c:v>2.2902999999999998E-13</c:v>
                </c:pt>
                <c:pt idx="1494">
                  <c:v>4.1494E-13</c:v>
                </c:pt>
                <c:pt idx="1495">
                  <c:v>5.8368000000000002E-14</c:v>
                </c:pt>
                <c:pt idx="1496">
                  <c:v>1.8415E-13</c:v>
                </c:pt>
                <c:pt idx="1497">
                  <c:v>6.2134999999999997E-13</c:v>
                </c:pt>
                <c:pt idx="1498">
                  <c:v>4.3564000000000003E-12</c:v>
                </c:pt>
                <c:pt idx="1499">
                  <c:v>6.0015000000000002E-13</c:v>
                </c:pt>
                <c:pt idx="1500">
                  <c:v>4.0329999999999997E-14</c:v>
                </c:pt>
                <c:pt idx="1501">
                  <c:v>1.8279999999999999E-14</c:v>
                </c:pt>
                <c:pt idx="1502">
                  <c:v>8.3916999999999995E-14</c:v>
                </c:pt>
                <c:pt idx="1503">
                  <c:v>2.3020000000000002E-13</c:v>
                </c:pt>
                <c:pt idx="1504">
                  <c:v>5.1269999999999999E-14</c:v>
                </c:pt>
                <c:pt idx="1505">
                  <c:v>3.6538999999999998E-14</c:v>
                </c:pt>
                <c:pt idx="1506">
                  <c:v>5.2113000000000001E-14</c:v>
                </c:pt>
                <c:pt idx="1507">
                  <c:v>8.2179999999999997E-14</c:v>
                </c:pt>
                <c:pt idx="1508">
                  <c:v>2.1878000000000001E-14</c:v>
                </c:pt>
                <c:pt idx="1509">
                  <c:v>1.9427E-14</c:v>
                </c:pt>
                <c:pt idx="1510">
                  <c:v>5.0131E-14</c:v>
                </c:pt>
                <c:pt idx="1511">
                  <c:v>4.3930000000000001E-13</c:v>
                </c:pt>
                <c:pt idx="1512">
                  <c:v>1.7487E-12</c:v>
                </c:pt>
                <c:pt idx="1513">
                  <c:v>4.5363000000000001E-13</c:v>
                </c:pt>
                <c:pt idx="1514">
                  <c:v>9.0776000000000006E-14</c:v>
                </c:pt>
                <c:pt idx="1515">
                  <c:v>1.1977E-14</c:v>
                </c:pt>
                <c:pt idx="1516">
                  <c:v>4.2784999999999998E-14</c:v>
                </c:pt>
                <c:pt idx="1517">
                  <c:v>3.6852E-15</c:v>
                </c:pt>
                <c:pt idx="1518">
                  <c:v>7.3465999999999999E-15</c:v>
                </c:pt>
                <c:pt idx="1519">
                  <c:v>3.5475000000000002E-15</c:v>
                </c:pt>
                <c:pt idx="1520">
                  <c:v>1.6471000000000001E-13</c:v>
                </c:pt>
              </c:numCache>
            </c:numRef>
          </c:yVal>
          <c:smooth val="0"/>
          <c:extLst xmlns:c16r2="http://schemas.microsoft.com/office/drawing/2015/06/chart">
            <c:ext xmlns:c16="http://schemas.microsoft.com/office/drawing/2014/chart" uri="{C3380CC4-5D6E-409C-BE32-E72D297353CC}">
              <c16:uniqueId val="{00000000-90D5-44FF-8C07-412A8ADE86C9}"/>
            </c:ext>
          </c:extLst>
        </c:ser>
        <c:dLbls>
          <c:showLegendKey val="0"/>
          <c:showVal val="0"/>
          <c:showCatName val="0"/>
          <c:showSerName val="0"/>
          <c:showPercent val="0"/>
          <c:showBubbleSize val="0"/>
        </c:dLbls>
        <c:axId val="9551488"/>
        <c:axId val="9554232"/>
      </c:scatterChart>
      <c:valAx>
        <c:axId val="9551488"/>
        <c:scaling>
          <c:orientation val="minMax"/>
          <c:max val="5"/>
          <c:min val="0"/>
        </c:scaling>
        <c:delete val="0"/>
        <c:axPos val="b"/>
        <c:numFmt formatCode="#,##0.0_);[Red]\(#,##0.0\)"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ja-JP"/>
          </a:p>
        </c:txPr>
        <c:crossAx val="9554232"/>
        <c:crosses val="autoZero"/>
        <c:crossBetween val="midCat"/>
        <c:majorUnit val="1"/>
      </c:valAx>
      <c:valAx>
        <c:axId val="9554232"/>
        <c:scaling>
          <c:orientation val="minMax"/>
        </c:scaling>
        <c:delete val="0"/>
        <c:axPos val="l"/>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ja-JP"/>
          </a:p>
        </c:txPr>
        <c:crossAx val="9551488"/>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5" Type="http://schemas.openxmlformats.org/officeDocument/2006/relationships/image" Target="../media/image107.wmf"/><Relationship Id="rId10" Type="http://schemas.openxmlformats.org/officeDocument/2006/relationships/image" Target="../media/image112.wmf"/><Relationship Id="rId4" Type="http://schemas.openxmlformats.org/officeDocument/2006/relationships/image" Target="../media/image106.wmf"/><Relationship Id="rId9" Type="http://schemas.openxmlformats.org/officeDocument/2006/relationships/image" Target="../media/image1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4276255" cy="337059"/>
          </a:xfrm>
          <a:prstGeom prst="rect">
            <a:avLst/>
          </a:prstGeom>
        </p:spPr>
        <p:txBody>
          <a:bodyPr vert="horz" lIns="91440" tIns="45720" rIns="91440" bIns="4572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atin typeface="Arial" charset="0"/>
                <a:ea typeface="ＭＳ Ｐゴシック" pitchFamily="50" charset="-128"/>
              </a:defRPr>
            </a:lvl1pPr>
          </a:lstStyle>
          <a:p>
            <a:pPr>
              <a:defRPr/>
            </a:pPr>
            <a:fld id="{A36861D8-7915-448F-8012-5EAD6BE8ABAA}" type="datetimeFigureOut">
              <a:rPr lang="ja-JP" altLang="en-US"/>
              <a:pPr>
                <a:defRPr/>
              </a:pPr>
              <a:t>2018/9/4</a:t>
            </a:fld>
            <a:endParaRPr lang="ja-JP" altLang="en-US"/>
          </a:p>
        </p:txBody>
      </p:sp>
      <p:sp>
        <p:nvSpPr>
          <p:cNvPr id="4" name="フッター プレースホルダ 3"/>
          <p:cNvSpPr>
            <a:spLocks noGrp="1"/>
          </p:cNvSpPr>
          <p:nvPr>
            <p:ph type="ftr" sz="quarter" idx="2"/>
          </p:nvPr>
        </p:nvSpPr>
        <p:spPr>
          <a:xfrm>
            <a:off x="2" y="6397621"/>
            <a:ext cx="4276255" cy="337059"/>
          </a:xfrm>
          <a:prstGeom prst="rect">
            <a:avLst/>
          </a:prstGeom>
        </p:spPr>
        <p:txBody>
          <a:bodyPr vert="horz" lIns="91440" tIns="45720" rIns="91440" bIns="45720"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5587733" y="6397621"/>
            <a:ext cx="4276254" cy="337059"/>
          </a:xfrm>
          <a:prstGeom prst="rect">
            <a:avLst/>
          </a:prstGeom>
        </p:spPr>
        <p:txBody>
          <a:bodyPr vert="horz" lIns="91440" tIns="45720" rIns="91440" bIns="45720" rtlCol="0" anchor="b"/>
          <a:lstStyle>
            <a:lvl1pPr algn="r">
              <a:defRPr sz="1200">
                <a:latin typeface="Arial" charset="0"/>
                <a:ea typeface="ＭＳ Ｐゴシック" pitchFamily="50" charset="-128"/>
              </a:defRPr>
            </a:lvl1pPr>
          </a:lstStyle>
          <a:p>
            <a:pPr>
              <a:defRPr/>
            </a:pPr>
            <a:fld id="{DE1F947A-1A38-48FE-97F4-E4EC30709F81}" type="slidenum">
              <a:rPr lang="ja-JP" altLang="en-US"/>
              <a:pPr>
                <a:defRPr/>
              </a:pPr>
              <a:t>‹#›</a:t>
            </a:fld>
            <a:endParaRPr lang="ja-JP" altLang="en-US"/>
          </a:p>
        </p:txBody>
      </p:sp>
    </p:spTree>
    <p:extLst>
      <p:ext uri="{BB962C8B-B14F-4D97-AF65-F5344CB8AC3E}">
        <p14:creationId xmlns:p14="http://schemas.microsoft.com/office/powerpoint/2010/main" val="565607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4276255" cy="337059"/>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5587733" y="1"/>
            <a:ext cx="4276254" cy="337059"/>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8A1159E-F483-4D3B-BB6E-1C048A03A185}" type="datetimeFigureOut">
              <a:rPr lang="ja-JP" altLang="en-US"/>
              <a:pPr>
                <a:defRPr/>
              </a:pPr>
              <a:t>2018/9/4</a:t>
            </a:fld>
            <a:endParaRPr lang="ja-JP" altLang="en-US"/>
          </a:p>
        </p:txBody>
      </p:sp>
      <p:sp>
        <p:nvSpPr>
          <p:cNvPr id="4" name="スライド イメージ プレースホルダ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985934" y="3199352"/>
            <a:ext cx="7894446" cy="3031364"/>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2" y="6397621"/>
            <a:ext cx="4276255" cy="337059"/>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5587733" y="6397621"/>
            <a:ext cx="4276254" cy="337059"/>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D512021-AEA9-4610-9B7B-9940D51E0ADC}" type="slidenum">
              <a:rPr lang="ja-JP" altLang="en-US"/>
              <a:pPr>
                <a:defRPr/>
              </a:pPr>
              <a:t>‹#›</a:t>
            </a:fld>
            <a:endParaRPr lang="ja-JP" altLang="en-US"/>
          </a:p>
        </p:txBody>
      </p:sp>
    </p:spTree>
    <p:extLst>
      <p:ext uri="{BB962C8B-B14F-4D97-AF65-F5344CB8AC3E}">
        <p14:creationId xmlns:p14="http://schemas.microsoft.com/office/powerpoint/2010/main" val="3092928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24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37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32B236-2788-44A4-9FC6-4DFFB1267189}" type="slidenum">
              <a:rPr lang="ja-JP" altLang="en-US" smtClean="0"/>
              <a:pPr fontAlgn="base">
                <a:spcBef>
                  <a:spcPct val="0"/>
                </a:spcBef>
                <a:spcAft>
                  <a:spcPct val="0"/>
                </a:spcAft>
                <a:defRPr/>
              </a:pPr>
              <a:t>1</a:t>
            </a:fld>
            <a:endParaRPr lang="en-US" altLang="ja-JP" smtClean="0"/>
          </a:p>
        </p:txBody>
      </p:sp>
    </p:spTree>
    <p:extLst>
      <p:ext uri="{BB962C8B-B14F-4D97-AF65-F5344CB8AC3E}">
        <p14:creationId xmlns:p14="http://schemas.microsoft.com/office/powerpoint/2010/main" val="196350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attribute</a:t>
            </a:r>
            <a:r>
              <a:rPr kumimoji="1" lang="en-US" altLang="ja-JP" baseline="0" dirty="0" smtClean="0"/>
              <a:t> the line pattern to innermost incompressible strip in higher chemical potential side.</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14</a:t>
            </a:fld>
            <a:endParaRPr lang="ja-JP" altLang="en-US"/>
          </a:p>
        </p:txBody>
      </p:sp>
    </p:spTree>
    <p:extLst>
      <p:ext uri="{BB962C8B-B14F-4D97-AF65-F5344CB8AC3E}">
        <p14:creationId xmlns:p14="http://schemas.microsoft.com/office/powerpoint/2010/main" val="313779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clarify</a:t>
            </a:r>
            <a:r>
              <a:rPr kumimoji="1" lang="en-US" altLang="ja-JP" baseline="0" dirty="0" smtClean="0"/>
              <a:t> the evolution of incompressible strip, we did mapping in wider region. </a:t>
            </a:r>
            <a:r>
              <a:rPr kumimoji="1" lang="en-US" altLang="ja-JP" dirty="0" smtClean="0"/>
              <a:t>We</a:t>
            </a:r>
            <a:r>
              <a:rPr kumimoji="1" lang="en-US" altLang="ja-JP" baseline="0" dirty="0" smtClean="0"/>
              <a:t> attribute the pattern to the localized states. We infer that there are the potential minima at positions marked by crosses, and therefore the additional electron acuminate and create compressible paddle which is encircled by incompressible region. These results clearly demonstrate the evolution of incompressible phase from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17</a:t>
            </a:fld>
            <a:endParaRPr lang="ja-JP" altLang="en-US"/>
          </a:p>
        </p:txBody>
      </p:sp>
    </p:spTree>
    <p:extLst>
      <p:ext uri="{BB962C8B-B14F-4D97-AF65-F5344CB8AC3E}">
        <p14:creationId xmlns:p14="http://schemas.microsoft.com/office/powerpoint/2010/main" val="44991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We used</a:t>
            </a:r>
            <a:r>
              <a:rPr kumimoji="1" lang="en-US" altLang="ja-JP" baseline="0" dirty="0" smtClean="0"/>
              <a:t> almost same condition as the SGM measurements shown in first part</a:t>
            </a:r>
            <a:endParaRPr kumimoji="1" lang="en-US" altLang="ja-JP" dirty="0" smtClean="0"/>
          </a:p>
          <a:p>
            <a:r>
              <a:rPr kumimoji="1" lang="en-US" altLang="ja-JP" dirty="0" smtClean="0"/>
              <a:t>Schematic shows our setup</a:t>
            </a:r>
          </a:p>
          <a:p>
            <a:r>
              <a:rPr kumimoji="1" lang="en-US" altLang="ja-JP" dirty="0" smtClean="0"/>
              <a:t>To</a:t>
            </a:r>
            <a:r>
              <a:rPr kumimoji="1" lang="en-US" altLang="ja-JP" baseline="0" dirty="0" smtClean="0"/>
              <a:t> induce DNP and detect nuclear polarization, I used QH breakdown as a model system . The breakdown region is marked in IV curve where resistance abruptly increases</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6600F54-1CE8-4337-B0DC-1A33248B3CCD}" type="slidenum">
              <a:rPr lang="ja-JP" altLang="en-US" smtClean="0"/>
              <a:pPr>
                <a:defRPr/>
              </a:pPr>
              <a:t>19</a:t>
            </a:fld>
            <a:endParaRPr lang="ja-JP" altLang="en-US"/>
          </a:p>
        </p:txBody>
      </p:sp>
    </p:spTree>
    <p:extLst>
      <p:ext uri="{BB962C8B-B14F-4D97-AF65-F5344CB8AC3E}">
        <p14:creationId xmlns:p14="http://schemas.microsoft.com/office/powerpoint/2010/main" val="34779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trend</a:t>
            </a:r>
            <a:r>
              <a:rPr kumimoji="1" lang="en-US" altLang="ja-JP" baseline="0" dirty="0" smtClean="0"/>
              <a:t> is strikingly obvious on the Ks image. </a:t>
            </a:r>
            <a:r>
              <a:rPr kumimoji="1" lang="en-US" altLang="ja-JP" dirty="0" smtClean="0"/>
              <a:t>The observed spatial variation of electron</a:t>
            </a:r>
            <a:r>
              <a:rPr kumimoji="1" lang="en-US" altLang="ja-JP" baseline="0" dirty="0" smtClean="0"/>
              <a:t> depolarization can be explained by a reduction in the population in the lowest LL0 spin up state due to the excitation of a </a:t>
            </a:r>
            <a:r>
              <a:rPr kumimoji="1" lang="en-US" altLang="ja-JP" baseline="0" dirty="0" err="1" smtClean="0"/>
              <a:t>nonequilibrium</a:t>
            </a:r>
            <a:r>
              <a:rPr kumimoji="1" lang="en-US" altLang="ja-JP" baseline="0" dirty="0" smtClean="0"/>
              <a:t> electron from LL0up to LL0down.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23</a:t>
            </a:fld>
            <a:endParaRPr lang="ja-JP" altLang="en-US"/>
          </a:p>
        </p:txBody>
      </p:sp>
    </p:spTree>
    <p:extLst>
      <p:ext uri="{BB962C8B-B14F-4D97-AF65-F5344CB8AC3E}">
        <p14:creationId xmlns:p14="http://schemas.microsoft.com/office/powerpoint/2010/main" val="390761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l"/>
            <a:r>
              <a:rPr lang="en-US" altLang="ja-JP" b="0" i="0" dirty="0" smtClean="0">
                <a:solidFill>
                  <a:srgbClr val="000000"/>
                </a:solidFill>
                <a:effectLst/>
                <a:latin typeface="Arial" panose="020B0604020202020204" pitchFamily="34" charset="0"/>
              </a:rPr>
              <a:t>highlight the ability of our technique to reveal the microscopic aspects of electron/nuclear spin </a:t>
            </a:r>
            <a:r>
              <a:rPr lang="en-US" altLang="ja-JP" b="0" i="0" dirty="0" err="1" smtClean="0">
                <a:solidFill>
                  <a:srgbClr val="000000"/>
                </a:solidFill>
                <a:effectLst/>
                <a:latin typeface="Arial" panose="020B0604020202020204" pitchFamily="34" charset="0"/>
              </a:rPr>
              <a:t>polarisation</a:t>
            </a:r>
            <a:r>
              <a:rPr lang="en-US" altLang="ja-JP" b="0" i="0" dirty="0" smtClean="0">
                <a:solidFill>
                  <a:srgbClr val="000000"/>
                </a:solidFill>
                <a:effectLst/>
                <a:latin typeface="Arial" panose="020B0604020202020204" pitchFamily="34" charset="0"/>
              </a:rPr>
              <a:t>. This powerful technique can be utilized for direct microscopic examination of various hyperfine coupled quantum systems, e.g. integer and fractional QH </a:t>
            </a:r>
            <a:r>
              <a:rPr lang="en-US" altLang="ja-JP" b="0" i="0" dirty="0" err="1" smtClean="0">
                <a:solidFill>
                  <a:srgbClr val="000000"/>
                </a:solidFill>
                <a:effectLst/>
                <a:latin typeface="Arial" panose="020B0604020202020204" pitchFamily="34" charset="0"/>
              </a:rPr>
              <a:t>ferromagnets</a:t>
            </a:r>
            <a:r>
              <a:rPr lang="en-US" altLang="ja-JP" b="0" i="0" dirty="0" smtClean="0">
                <a:solidFill>
                  <a:srgbClr val="000000"/>
                </a:solidFill>
                <a:effectLst/>
                <a:latin typeface="Arial" panose="020B0604020202020204" pitchFamily="34" charset="0"/>
              </a:rPr>
              <a:t> where </a:t>
            </a:r>
            <a:r>
              <a:rPr lang="en-US" altLang="ja-JP" b="0" i="0" dirty="0" err="1" smtClean="0">
                <a:solidFill>
                  <a:srgbClr val="000000"/>
                </a:solidFill>
                <a:effectLst/>
                <a:latin typeface="Arial" panose="020B0604020202020204" pitchFamily="34" charset="0"/>
              </a:rPr>
              <a:t>Skyrmions</a:t>
            </a:r>
            <a:r>
              <a:rPr lang="en-US" altLang="ja-JP" b="0" i="0" dirty="0" smtClean="0">
                <a:solidFill>
                  <a:srgbClr val="000000"/>
                </a:solidFill>
                <a:effectLst/>
                <a:latin typeface="Arial" panose="020B0604020202020204" pitchFamily="34" charset="0"/>
              </a:rPr>
              <a:t> and the electronic spin domains</a:t>
            </a:r>
            <a:r>
              <a:rPr lang="en-US" altLang="ja-JP" b="0" i="0" baseline="0" dirty="0" smtClean="0">
                <a:solidFill>
                  <a:srgbClr val="000000"/>
                </a:solidFill>
                <a:effectLst/>
                <a:latin typeface="Arial" panose="020B0604020202020204" pitchFamily="34" charset="0"/>
              </a:rPr>
              <a:t> </a:t>
            </a:r>
            <a:r>
              <a:rPr lang="en-US" altLang="ja-JP" b="0" i="0" dirty="0" smtClean="0">
                <a:solidFill>
                  <a:srgbClr val="000000"/>
                </a:solidFill>
                <a:effectLst/>
                <a:latin typeface="Arial" panose="020B0604020202020204" pitchFamily="34" charset="0"/>
              </a:rPr>
              <a:t>emerge, the 0.7 anomaly in the quasi-1D system such as in quantum point contacts , and the helical nuclear magnetism theoretically predicted in 1D conductors, including 13C nanotubes</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24</a:t>
            </a:fld>
            <a:endParaRPr lang="ja-JP" altLang="en-US"/>
          </a:p>
        </p:txBody>
      </p:sp>
    </p:spTree>
    <p:extLst>
      <p:ext uri="{BB962C8B-B14F-4D97-AF65-F5344CB8AC3E}">
        <p14:creationId xmlns:p14="http://schemas.microsoft.com/office/powerpoint/2010/main" val="1750293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found experimental</a:t>
            </a:r>
            <a:r>
              <a:rPr kumimoji="1" lang="en-US" altLang="ja-JP" baseline="0" dirty="0" smtClean="0"/>
              <a:t> results</a:t>
            </a:r>
            <a:r>
              <a:rPr kumimoji="1" lang="en-US" altLang="ja-JP" dirty="0" smtClean="0"/>
              <a:t> agree with region of QH</a:t>
            </a:r>
            <a:r>
              <a:rPr kumimoji="1" lang="en-US" altLang="ja-JP" baseline="0" dirty="0" smtClean="0"/>
              <a:t> ….. We concludes observed SGM pattern is QH incompressible </a:t>
            </a:r>
            <a:r>
              <a:rPr kumimoji="1" lang="en-US" altLang="ja-JP" baseline="0" dirty="0" err="1" smtClean="0"/>
              <a:t>pahse</a:t>
            </a:r>
            <a:r>
              <a:rPr kumimoji="1" lang="en-US" altLang="ja-JP" baseline="0" dirty="0" smtClean="0"/>
              <a:t>.</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27</a:t>
            </a:fld>
            <a:endParaRPr lang="ja-JP" altLang="en-US"/>
          </a:p>
        </p:txBody>
      </p:sp>
    </p:spTree>
    <p:extLst>
      <p:ext uri="{BB962C8B-B14F-4D97-AF65-F5344CB8AC3E}">
        <p14:creationId xmlns:p14="http://schemas.microsoft.com/office/powerpoint/2010/main" val="171617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a:t>
            </a:r>
            <a:r>
              <a:rPr kumimoji="1" lang="en-US" altLang="ja-JP" baseline="0" dirty="0" smtClean="0"/>
              <a:t> instance, in QH electrons are fully polarized at nu =1. Knight field shifts nuclear resonance spectrum peak to </a:t>
            </a:r>
          </a:p>
          <a:p>
            <a:r>
              <a:rPr kumimoji="1" lang="en-US" altLang="ja-JP" dirty="0" smtClean="0"/>
              <a:t>Detail RD NR spectroscopic</a:t>
            </a:r>
            <a:r>
              <a:rPr kumimoji="1" lang="en-US" altLang="ja-JP" baseline="0" dirty="0" smtClean="0"/>
              <a:t> measurements highlighted crucial characteristics of non uniform spin polarization</a:t>
            </a:r>
          </a:p>
          <a:p>
            <a:r>
              <a:rPr kumimoji="1" lang="en-US" altLang="ja-JP" baseline="0" dirty="0" smtClean="0"/>
              <a:t>Fundamental frequency of host nuclei</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28</a:t>
            </a:fld>
            <a:endParaRPr lang="ja-JP" altLang="en-US"/>
          </a:p>
        </p:txBody>
      </p:sp>
    </p:spTree>
    <p:extLst>
      <p:ext uri="{BB962C8B-B14F-4D97-AF65-F5344CB8AC3E}">
        <p14:creationId xmlns:p14="http://schemas.microsoft.com/office/powerpoint/2010/main" val="16323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we address microscopic observation of electron</a:t>
            </a:r>
            <a:r>
              <a:rPr kumimoji="1" lang="en-US" altLang="ja-JP" baseline="0" dirty="0" smtClean="0"/>
              <a:t> spin polarization by mapping Knight shift.</a:t>
            </a:r>
          </a:p>
          <a:p>
            <a:r>
              <a:rPr kumimoji="1" lang="en-US" altLang="ja-JP" baseline="0" dirty="0" err="1" smtClean="0"/>
              <a:t>Pe</a:t>
            </a:r>
            <a:r>
              <a:rPr kumimoji="1" lang="en-US" altLang="ja-JP" baseline="0" dirty="0" smtClean="0"/>
              <a:t> reduced as electron drifts from top to bottom by a distance of 30 micro</a:t>
            </a:r>
          </a:p>
          <a:p>
            <a:endParaRPr kumimoji="1" lang="en-US" altLang="ja-JP" dirty="0" smtClean="0"/>
          </a:p>
          <a:p>
            <a:r>
              <a:rPr kumimoji="1" lang="en-US" altLang="ja-JP" dirty="0" smtClean="0"/>
              <a:t>Figure 2e depicts the representative spectra (circles) with the fitting curves (red curve) at spatial points marked by crosses along the expected path of electron drift within the bulk-dominant pattern observed in the intensity image. The spectrum peak shift, from 115.74 MHz up to 115.76MHz between point ‘</a:t>
            </a:r>
            <a:r>
              <a:rPr kumimoji="1" lang="en-US" altLang="ja-JP" dirty="0" err="1" smtClean="0"/>
              <a:t>i</a:t>
            </a:r>
            <a:r>
              <a:rPr kumimoji="1" lang="en-US" altLang="ja-JP" dirty="0" smtClean="0"/>
              <a:t>’ on the electron injection side (the upper-left voltage probe) and point ‘</a:t>
            </a:r>
            <a:r>
              <a:rPr kumimoji="1" lang="en-US" altLang="ja-JP" dirty="0" err="1" smtClean="0"/>
              <a:t>v’on</a:t>
            </a:r>
            <a:r>
              <a:rPr kumimoji="1" lang="en-US" altLang="ja-JP" dirty="0" smtClean="0"/>
              <a:t> the lower side of the Hall bar, demonstrates that Ks  spatially decreases from 71 KHz to 55kHz.  This trend is strikingly obvious on the Ks image (Fig.  2c), indicating spatial reduction in electron spin </a:t>
            </a:r>
            <a:r>
              <a:rPr kumimoji="1" lang="en-US" altLang="ja-JP" dirty="0" err="1" smtClean="0"/>
              <a:t>polarisation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29</a:t>
            </a:fld>
            <a:endParaRPr lang="ja-JP" altLang="en-US"/>
          </a:p>
        </p:txBody>
      </p:sp>
    </p:spTree>
    <p:extLst>
      <p:ext uri="{BB962C8B-B14F-4D97-AF65-F5344CB8AC3E}">
        <p14:creationId xmlns:p14="http://schemas.microsoft.com/office/powerpoint/2010/main" val="1850940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It is obvious in</a:t>
            </a:r>
            <a:r>
              <a:rPr kumimoji="1" lang="en-US" altLang="ja-JP" baseline="0" dirty="0" smtClean="0"/>
              <a:t> cross sectional carves along the path of electron drift.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30</a:t>
            </a:fld>
            <a:endParaRPr lang="ja-JP" altLang="en-US"/>
          </a:p>
        </p:txBody>
      </p:sp>
    </p:spTree>
    <p:extLst>
      <p:ext uri="{BB962C8B-B14F-4D97-AF65-F5344CB8AC3E}">
        <p14:creationId xmlns:p14="http://schemas.microsoft.com/office/powerpoint/2010/main" val="152688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Additionally, we address how the incompressible patterns </a:t>
            </a:r>
            <a:r>
              <a:rPr kumimoji="1" lang="en-US" altLang="ja-JP" baseline="0" dirty="0" smtClean="0"/>
              <a:t> deformed at a large imposed current. At low current, pattern clearly shows nu dependence as shown in previous slide</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31</a:t>
            </a:fld>
            <a:endParaRPr lang="ja-JP" altLang="en-US"/>
          </a:p>
        </p:txBody>
      </p:sp>
    </p:spTree>
    <p:extLst>
      <p:ext uri="{BB962C8B-B14F-4D97-AF65-F5344CB8AC3E}">
        <p14:creationId xmlns:p14="http://schemas.microsoft.com/office/powerpoint/2010/main" val="107458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will show results obtained by two different</a:t>
            </a:r>
            <a:r>
              <a:rPr kumimoji="1" lang="en-US" altLang="ja-JP" baseline="0" dirty="0" smtClean="0"/>
              <a:t> scanning probe </a:t>
            </a:r>
            <a:r>
              <a:rPr kumimoji="1" lang="en-US" altLang="ja-JP" baseline="0" dirty="0" err="1" smtClean="0"/>
              <a:t>tehniques</a:t>
            </a:r>
            <a:r>
              <a:rPr kumimoji="1" lang="en-US" altLang="ja-JP" baseline="0" dirty="0" smtClean="0"/>
              <a:t>.</a:t>
            </a:r>
          </a:p>
          <a:p>
            <a:r>
              <a:rPr kumimoji="1" lang="en-US" altLang="ja-JP" baseline="0" dirty="0" smtClean="0"/>
              <a:t>First one is recent work:</a:t>
            </a:r>
          </a:p>
          <a:p>
            <a:r>
              <a:rPr kumimoji="1" lang="en-US" altLang="ja-JP" baseline="0" dirty="0" smtClean="0"/>
              <a:t>Second one is recently published work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2</a:t>
            </a:fld>
            <a:endParaRPr lang="ja-JP" altLang="en-US"/>
          </a:p>
        </p:txBody>
      </p:sp>
    </p:spTree>
    <p:extLst>
      <p:ext uri="{BB962C8B-B14F-4D97-AF65-F5344CB8AC3E}">
        <p14:creationId xmlns:p14="http://schemas.microsoft.com/office/powerpoint/2010/main" val="3704447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mn-lt"/>
                <a:ea typeface="+mn-ea"/>
                <a:cs typeface="+mn-cs"/>
              </a:rPr>
              <a:t>Since the imposed current could affect position of the incompressible strip, we check the current dependence. To minimizing </a:t>
            </a:r>
            <a:r>
              <a:rPr kumimoji="1" lang="en-US" altLang="ja-JP" sz="1200" b="0" i="0" u="none" strike="noStrike" kern="1200" baseline="0" dirty="0" err="1" smtClean="0">
                <a:solidFill>
                  <a:schemeClr val="tx1"/>
                </a:solidFill>
                <a:latin typeface="+mn-lt"/>
                <a:ea typeface="+mn-ea"/>
                <a:cs typeface="+mn-cs"/>
              </a:rPr>
              <a:t>Isd</a:t>
            </a:r>
            <a:r>
              <a:rPr kumimoji="1" lang="en-US" altLang="ja-JP" sz="1200" b="0" i="0" u="none" strike="noStrike" kern="1200" baseline="0" dirty="0" smtClean="0">
                <a:solidFill>
                  <a:schemeClr val="tx1"/>
                </a:solidFill>
                <a:latin typeface="+mn-lt"/>
                <a:ea typeface="+mn-ea"/>
                <a:cs typeface="+mn-cs"/>
              </a:rPr>
              <a:t> influence on the incompressible strip patterns, we carefully limit the </a:t>
            </a:r>
            <a:r>
              <a:rPr kumimoji="1" lang="en-US" altLang="ja-JP" sz="1200" b="0" i="0" u="none" strike="noStrike" kern="1200" baseline="0" dirty="0" err="1" smtClean="0">
                <a:solidFill>
                  <a:schemeClr val="tx1"/>
                </a:solidFill>
                <a:latin typeface="+mn-lt"/>
                <a:ea typeface="+mn-ea"/>
                <a:cs typeface="+mn-cs"/>
              </a:rPr>
              <a:t>Isd</a:t>
            </a:r>
            <a:r>
              <a:rPr kumimoji="1" lang="en-US" altLang="ja-JP" sz="1200" b="0" i="0" u="none" strike="noStrike" kern="1200" baseline="0" dirty="0" smtClean="0">
                <a:solidFill>
                  <a:schemeClr val="tx1"/>
                </a:solidFill>
                <a:latin typeface="+mn-lt"/>
                <a:ea typeface="+mn-ea"/>
                <a:cs typeface="+mn-cs"/>
              </a:rPr>
              <a:t> below 4 A at which position of the strip shows no significant </a:t>
            </a:r>
            <a:r>
              <a:rPr kumimoji="1" lang="en-US" altLang="ja-JP" sz="1200" b="0" i="0" u="none" strike="noStrike" kern="1200" baseline="0" dirty="0" err="1" smtClean="0">
                <a:solidFill>
                  <a:schemeClr val="tx1"/>
                </a:solidFill>
                <a:latin typeface="+mn-lt"/>
                <a:ea typeface="+mn-ea"/>
                <a:cs typeface="+mn-cs"/>
              </a:rPr>
              <a:t>Isd</a:t>
            </a:r>
            <a:r>
              <a:rPr kumimoji="1" lang="en-US" altLang="ja-JP" sz="1200" b="0" i="0" u="none" strike="noStrike" kern="1200" baseline="0" dirty="0" smtClean="0">
                <a:solidFill>
                  <a:schemeClr val="tx1"/>
                </a:solidFill>
                <a:latin typeface="+mn-lt"/>
                <a:ea typeface="+mn-ea"/>
                <a:cs typeface="+mn-cs"/>
              </a:rPr>
              <a:t> dependence.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35</a:t>
            </a:fld>
            <a:endParaRPr lang="ja-JP" altLang="en-US"/>
          </a:p>
        </p:txBody>
      </p:sp>
    </p:spTree>
    <p:extLst>
      <p:ext uri="{BB962C8B-B14F-4D97-AF65-F5344CB8AC3E}">
        <p14:creationId xmlns:p14="http://schemas.microsoft.com/office/powerpoint/2010/main" val="4158486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Non-spherical positive charge distribution interacts asymmetrically with electric field gradients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38</a:t>
            </a:fld>
            <a:endParaRPr lang="ja-JP" altLang="en-US"/>
          </a:p>
        </p:txBody>
      </p:sp>
    </p:spTree>
    <p:extLst>
      <p:ext uri="{BB962C8B-B14F-4D97-AF65-F5344CB8AC3E}">
        <p14:creationId xmlns:p14="http://schemas.microsoft.com/office/powerpoint/2010/main" val="4206816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40</a:t>
            </a:fld>
            <a:endParaRPr lang="ja-JP" altLang="en-US"/>
          </a:p>
        </p:txBody>
      </p:sp>
    </p:spTree>
    <p:extLst>
      <p:ext uri="{BB962C8B-B14F-4D97-AF65-F5344CB8AC3E}">
        <p14:creationId xmlns:p14="http://schemas.microsoft.com/office/powerpoint/2010/main" val="190173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Interaction</a:t>
            </a:r>
            <a:r>
              <a:rPr kumimoji="1" lang="en-US" altLang="ja-JP" baseline="0" dirty="0" smtClean="0"/>
              <a:t> between conductive electron and nuclear spin is normally very weak since Zeeman energy of nuclear is 2000 times less than electron. As a result, to obtain 1% nuclear polarization  at 1K we need 100T. Even though hyperfine interaction can transfer angular momentum from electron to nuclear, energy  conservation is hard to fulfill. Consequently, it is difficult to polarize nuclear spin and </a:t>
            </a:r>
            <a:r>
              <a:rPr kumimoji="1" lang="en-US" altLang="ja-JP" baseline="0" dirty="0" err="1" smtClean="0"/>
              <a:t>conducutive</a:t>
            </a:r>
            <a:r>
              <a:rPr kumimoji="1" lang="en-US" altLang="ja-JP" baseline="0" dirty="0" smtClean="0"/>
              <a:t> transport is not affected by nuclear spin.</a:t>
            </a:r>
          </a:p>
          <a:p>
            <a:r>
              <a:rPr kumimoji="1" lang="en-US" altLang="ja-JP" baseline="0" dirty="0" smtClean="0"/>
              <a:t>On the other hand, it has been found that </a:t>
            </a:r>
            <a:r>
              <a:rPr kumimoji="1" lang="en-US" altLang="ja-JP" baseline="0" dirty="0" err="1" smtClean="0"/>
              <a:t>toransport</a:t>
            </a:r>
            <a:r>
              <a:rPr kumimoji="1" lang="en-US" altLang="ja-JP" baseline="0" dirty="0" smtClean="0"/>
              <a:t> is largely affected by nuclear spins in wide variety of the systems or </a:t>
            </a:r>
            <a:r>
              <a:rPr kumimoji="1" lang="en-US" altLang="ja-JP" baseline="0" dirty="0" err="1" smtClean="0"/>
              <a:t>matterials</a:t>
            </a:r>
            <a:r>
              <a:rPr kumimoji="1" lang="en-US" altLang="ja-JP" baseline="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45</a:t>
            </a:fld>
            <a:endParaRPr lang="ja-JP" altLang="en-US"/>
          </a:p>
        </p:txBody>
      </p:sp>
    </p:spTree>
    <p:extLst>
      <p:ext uri="{BB962C8B-B14F-4D97-AF65-F5344CB8AC3E}">
        <p14:creationId xmlns:p14="http://schemas.microsoft.com/office/powerpoint/2010/main" val="40549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Under</a:t>
            </a:r>
            <a:r>
              <a:rPr kumimoji="1" lang="en-US" altLang="ja-JP" baseline="0" dirty="0" smtClean="0"/>
              <a:t> high B, kinetic energy of 2DEG is quantized and QHE arises as shown in the graph. </a:t>
            </a:r>
            <a:r>
              <a:rPr kumimoji="1" lang="en-US" altLang="ja-JP" baseline="0" dirty="0" err="1" smtClean="0"/>
              <a:t>Rxy</a:t>
            </a:r>
            <a:r>
              <a:rPr kumimoji="1" lang="en-US" altLang="ja-JP" baseline="0" dirty="0" smtClean="0"/>
              <a:t> shows plateau and </a:t>
            </a:r>
            <a:r>
              <a:rPr kumimoji="1" lang="en-US" altLang="ja-JP" baseline="0" dirty="0" err="1" smtClean="0"/>
              <a:t>Rxx</a:t>
            </a:r>
            <a:r>
              <a:rPr kumimoji="1" lang="en-US" altLang="ja-JP" baseline="0" dirty="0" smtClean="0"/>
              <a:t> shows 0 resistances at particular state integer LL filling factors. The QH states are one of the topological phase and integer number I included quantized Hall resistance indeed corresponds to topological number. When the topological phase has boundary such as QHS in the Hall bar, the boundary states so called edge states are formed. The edge state comprises alternate compressible and incompressible strips. Compressible phase is metallic and so potential slop is screened. On the other </a:t>
            </a:r>
            <a:r>
              <a:rPr kumimoji="1" lang="en-US" altLang="ja-JP" baseline="0" dirty="0" err="1" smtClean="0"/>
              <a:t>hads</a:t>
            </a:r>
            <a:r>
              <a:rPr kumimoji="1" lang="en-US" altLang="ja-JP" baseline="0" dirty="0" smtClean="0"/>
              <a:t>, incompressible phase is insulator, and so it can not screen the potential gradient and eventually quantized LL is tilted. </a:t>
            </a:r>
            <a:endParaRPr kumimoji="1" lang="en-US" altLang="ja-JP" dirty="0" smtClean="0"/>
          </a:p>
          <a:p>
            <a:r>
              <a:rPr kumimoji="1" lang="en-US" altLang="ja-JP" baseline="0" dirty="0" smtClean="0"/>
              <a:t>In particular incompressible strip plays an important role for non-dissipative transport observed as zero </a:t>
            </a:r>
            <a:r>
              <a:rPr kumimoji="1" lang="en-US" altLang="ja-JP" baseline="0" dirty="0" err="1" smtClean="0"/>
              <a:t>Rxx</a:t>
            </a:r>
            <a:r>
              <a:rPr kumimoji="1" lang="en-US" altLang="ja-JP" baseline="0" dirty="0" smtClean="0"/>
              <a:t>. incompressible strip which prevents backscattering between the chiral compressible edge channels.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3</a:t>
            </a:fld>
            <a:endParaRPr lang="ja-JP" altLang="en-US"/>
          </a:p>
        </p:txBody>
      </p:sp>
    </p:spTree>
    <p:extLst>
      <p:ext uri="{BB962C8B-B14F-4D97-AF65-F5344CB8AC3E}">
        <p14:creationId xmlns:p14="http://schemas.microsoft.com/office/powerpoint/2010/main" val="259563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schematic shows expecting evolution from edge incompressible strip to bulk localized states.</a:t>
            </a:r>
          </a:p>
          <a:p>
            <a:r>
              <a:rPr kumimoji="1" lang="en-US" altLang="ja-JP" baseline="0" dirty="0" smtClean="0"/>
              <a:t>But such a comprehensive evolution of incompressible phase have not been experimentally demonstrated yet.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6</a:t>
            </a:fld>
            <a:endParaRPr lang="ja-JP" altLang="en-US"/>
          </a:p>
        </p:txBody>
      </p:sp>
    </p:spTree>
    <p:extLst>
      <p:ext uri="{BB962C8B-B14F-4D97-AF65-F5344CB8AC3E}">
        <p14:creationId xmlns:p14="http://schemas.microsoft.com/office/powerpoint/2010/main" val="288041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One more interesting role of t</a:t>
            </a:r>
            <a:r>
              <a:rPr kumimoji="1" lang="en-US" altLang="ja-JP" dirty="0" smtClean="0"/>
              <a:t>he incompressible</a:t>
            </a:r>
            <a:r>
              <a:rPr kumimoji="1" lang="en-US" altLang="ja-JP" baseline="0" dirty="0" smtClean="0"/>
              <a:t> state is to provide a place for hyperfine coupling. Near odd filling factor, the Fermi level locates in between spin un and down LL. Due to inter LL scattering, electron spin flips and the spin is transferred to nuclear spin, consequently induces non uniform nuclear spin polarization near the incompressible region</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7</a:t>
            </a:fld>
            <a:endParaRPr lang="ja-JP" altLang="en-US"/>
          </a:p>
        </p:txBody>
      </p:sp>
    </p:spTree>
    <p:extLst>
      <p:ext uri="{BB962C8B-B14F-4D97-AF65-F5344CB8AC3E}">
        <p14:creationId xmlns:p14="http://schemas.microsoft.com/office/powerpoint/2010/main" val="258090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When a strong magnetic</a:t>
            </a:r>
            <a:r>
              <a:rPr kumimoji="1" lang="en-US" altLang="ja-JP" baseline="0" dirty="0" smtClean="0"/>
              <a:t> field is applied to </a:t>
            </a:r>
            <a:r>
              <a:rPr kumimoji="1" lang="en-US" altLang="ja-JP" dirty="0" smtClean="0"/>
              <a:t>2D</a:t>
            </a:r>
            <a:r>
              <a:rPr kumimoji="1" lang="en-US" altLang="ja-JP" baseline="0" dirty="0" smtClean="0"/>
              <a:t> electron gas, so called quantum Hall effect emerges.</a:t>
            </a:r>
          </a:p>
          <a:p>
            <a:r>
              <a:rPr kumimoji="1" lang="en-US" altLang="ja-JP" baseline="0" dirty="0" smtClean="0"/>
              <a:t>Such QH systems comprise wide variety of electronic spin states that often couple with nuclear spins of host material through hyperfine interaction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8</a:t>
            </a:fld>
            <a:endParaRPr lang="ja-JP" altLang="en-US"/>
          </a:p>
        </p:txBody>
      </p:sp>
    </p:spTree>
    <p:extLst>
      <p:ext uri="{BB962C8B-B14F-4D97-AF65-F5344CB8AC3E}">
        <p14:creationId xmlns:p14="http://schemas.microsoft.com/office/powerpoint/2010/main" val="160860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Recently detailed resistive</a:t>
            </a:r>
            <a:r>
              <a:rPr kumimoji="1" lang="en-US" altLang="ja-JP" baseline="0" dirty="0" smtClean="0"/>
              <a:t> detected NR have suggested crucial characteristics of non-uniform distributions, including those of the current-induced DNP in the QH ferromagnet and electron spin polarization</a:t>
            </a:r>
            <a:endParaRPr kumimoji="1" lang="en-US" altLang="ja-JP" dirty="0" smtClean="0"/>
          </a:p>
          <a:p>
            <a:r>
              <a:rPr kumimoji="1" lang="en-US" altLang="ja-JP" dirty="0" smtClean="0"/>
              <a:t>The optical measurement involves the influence</a:t>
            </a:r>
            <a:r>
              <a:rPr kumimoji="1" lang="en-US" altLang="ja-JP" baseline="0" dirty="0" smtClean="0"/>
              <a:t> of photo-excited carriers and a limited spatial resolution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9</a:t>
            </a:fld>
            <a:endParaRPr lang="ja-JP" altLang="en-US"/>
          </a:p>
        </p:txBody>
      </p:sp>
    </p:spTree>
    <p:extLst>
      <p:ext uri="{BB962C8B-B14F-4D97-AF65-F5344CB8AC3E}">
        <p14:creationId xmlns:p14="http://schemas.microsoft.com/office/powerpoint/2010/main" val="271252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probe</a:t>
            </a:r>
            <a:r>
              <a:rPr kumimoji="1" lang="en-US" altLang="ja-JP" baseline="0" dirty="0" smtClean="0"/>
              <a:t> electronic states, and nuclear/electron spin polarization, we used scanning gate imaging technique which was originally developed by Wester-</a:t>
            </a:r>
            <a:r>
              <a:rPr kumimoji="1" lang="en-US" altLang="ja-JP" baseline="0" dirty="0" err="1" smtClean="0"/>
              <a:t>velt</a:t>
            </a:r>
            <a:r>
              <a:rPr kumimoji="1" lang="en-US" altLang="ja-JP" baseline="0" dirty="0" smtClean="0"/>
              <a:t> group. Appling the technique we developed new two different techniques. First one is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D512021-AEA9-4610-9B7B-9940D51E0ADC}" type="slidenum">
              <a:rPr lang="ja-JP" altLang="en-US" smtClean="0"/>
              <a:pPr>
                <a:defRPr/>
              </a:pPr>
              <a:t>10</a:t>
            </a:fld>
            <a:endParaRPr lang="ja-JP" altLang="en-US"/>
          </a:p>
        </p:txBody>
      </p:sp>
    </p:spTree>
    <p:extLst>
      <p:ext uri="{BB962C8B-B14F-4D97-AF65-F5344CB8AC3E}">
        <p14:creationId xmlns:p14="http://schemas.microsoft.com/office/powerpoint/2010/main" val="181119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We fabricated</a:t>
            </a:r>
            <a:r>
              <a:rPr kumimoji="1" lang="en-US" altLang="ja-JP" baseline="0" dirty="0" smtClean="0"/>
              <a:t> t</a:t>
            </a:r>
            <a:r>
              <a:rPr kumimoji="1" lang="en-US" altLang="ja-JP" dirty="0" smtClean="0"/>
              <a:t>he 10μm-wide Hall bar samples from this wafer</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6600F54-1CE8-4337-B0DC-1A33248B3CCD}" type="slidenum">
              <a:rPr lang="ja-JP" altLang="en-US" smtClean="0"/>
              <a:pPr>
                <a:defRPr/>
              </a:pPr>
              <a:t>11</a:t>
            </a:fld>
            <a:endParaRPr lang="ja-JP" altLang="en-US"/>
          </a:p>
        </p:txBody>
      </p:sp>
    </p:spTree>
    <p:extLst>
      <p:ext uri="{BB962C8B-B14F-4D97-AF65-F5344CB8AC3E}">
        <p14:creationId xmlns:p14="http://schemas.microsoft.com/office/powerpoint/2010/main" val="367223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863F200-355A-4CBC-AD94-42E28DEEB548}" type="datetimeFigureOut">
              <a:rPr lang="ja-JP" altLang="en-US"/>
              <a:pPr>
                <a:defRPr/>
              </a:pPr>
              <a:t>2018/9/4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6673D40-78B8-49A1-B990-4161529AAD68}"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C50AFD6-62AF-48B5-8FDF-0594F458FD09}" type="datetimeFigureOut">
              <a:rPr lang="ja-JP" altLang="en-US"/>
              <a:pPr>
                <a:defRPr/>
              </a:pPr>
              <a:t>2018/9/4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DE671AD-1AD4-4F8D-AB7E-D7A67712FA28}"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1D3D360-BA69-459F-AABC-8FCD250AB97F}" type="datetimeFigureOut">
              <a:rPr lang="ja-JP" altLang="en-US"/>
              <a:pPr>
                <a:defRPr/>
              </a:pPr>
              <a:t>2018/9/4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F412D3B-E34F-452C-9227-52C5376EE6A6}"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003B5662-30C3-4390-8FEA-19E8793ED000}" type="datetimeFigureOut">
              <a:rPr lang="ja-JP" altLang="en-US"/>
              <a:pPr>
                <a:defRPr/>
              </a:pPr>
              <a:t>2018/9/4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03F6189-D36D-483A-AC71-49792B2374E4}" type="slidenum">
              <a:rPr lang="ja-JP" altLang="en-US"/>
              <a:pPr>
                <a:defRPr/>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32203FF2-FAD9-4418-AE13-3F6A7826DB1C}" type="datetimeFigureOut">
              <a:rPr lang="ja-JP" altLang="en-US"/>
              <a:pPr>
                <a:defRPr/>
              </a:pPr>
              <a:t>2018/9/4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B06A090-7CD5-4B50-8FDE-59112B07166D}"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FAFE91A-95E8-421B-B8C3-FBAF5FE0125A}" type="datetimeFigureOut">
              <a:rPr lang="ja-JP" altLang="en-US"/>
              <a:pPr>
                <a:defRPr/>
              </a:pPr>
              <a:t>2018/9/4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A5DDFCF-91F0-4F47-B6CA-FE72FECAC038}"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15527D2-7197-470A-931C-6BB8E59DF7E2}" type="datetimeFigureOut">
              <a:rPr lang="ja-JP" altLang="en-US"/>
              <a:pPr>
                <a:defRPr/>
              </a:pPr>
              <a:t>2018/9/4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C29E19E-FAD6-48AD-9ED6-26B04D8C9B88}"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EE34DAE8-9B3D-4291-82FE-76A62472FCDA}" type="datetimeFigureOut">
              <a:rPr lang="ja-JP" altLang="en-US"/>
              <a:pPr>
                <a:defRPr/>
              </a:pPr>
              <a:t>2018/9/4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F3F9517-25C9-4689-A639-11F9B6D4CA87}"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FC783D1-4BB4-4A10-8512-96084B80EAEC}" type="datetimeFigureOut">
              <a:rPr lang="ja-JP" altLang="en-US"/>
              <a:pPr>
                <a:defRPr/>
              </a:pPr>
              <a:t>2018/9/4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C6B65C25-F2B1-4551-B3A2-BD46D2EB843E}"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E7805E3-251D-4C45-B38D-B25E8A6DB91D}" type="datetimeFigureOut">
              <a:rPr lang="ja-JP" altLang="en-US"/>
              <a:pPr>
                <a:defRPr/>
              </a:pPr>
              <a:t>2018/9/4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BC2E1A0D-8E65-4700-8063-0A0262536A5C}"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F945915-D5A0-4163-AFA5-D15D05A3892F}" type="datetimeFigureOut">
              <a:rPr lang="ja-JP" altLang="en-US"/>
              <a:pPr>
                <a:defRPr/>
              </a:pPr>
              <a:t>2018/9/4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06D24C5-CDB9-4FD7-BECA-7DD9A923E24D}"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E43F453-8321-4B5E-BB9F-A9EFA20814CF}" type="datetimeFigureOut">
              <a:rPr lang="ja-JP" altLang="en-US"/>
              <a:pPr>
                <a:defRPr/>
              </a:pPr>
              <a:t>2018/9/4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B1B3537-55B6-4205-B1C2-BFCD55112749}"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93EECF3-E52E-48B8-A3FA-4162CCD628B7}" type="datetimeFigureOut">
              <a:rPr lang="ja-JP" altLang="en-US"/>
              <a:pPr>
                <a:defRPr/>
              </a:pPr>
              <a:t>2018/9/4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8D3C633-759A-445D-9A64-FCD88F5FE93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3554"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3555"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49C8F22-A46B-4F8C-A7C2-F4C6006CFF0C}" type="datetimeFigureOut">
              <a:rPr lang="ja-JP" altLang="en-US"/>
              <a:pPr>
                <a:defRPr/>
              </a:pPr>
              <a:t>2018/9/4</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07E4B4F-D16D-4B14-893D-61D672015A03}" type="slidenum">
              <a:rPr lang="ja-JP" altLang="en-US"/>
              <a:pPr>
                <a:defRPr/>
              </a:pPr>
              <a:t>‹#›</a:t>
            </a:fld>
            <a:endParaRPr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0.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image" Target="../media/image25.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3.emf"/><Relationship Id="rId4"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44.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3.tif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1.wmf"/><Relationship Id="rId5" Type="http://schemas.openxmlformats.org/officeDocument/2006/relationships/oleObject" Target="../embeddings/oleObject3.bin"/><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3.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50.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30.jpg"/><Relationship Id="rId7" Type="http://schemas.openxmlformats.org/officeDocument/2006/relationships/image" Target="../media/image55.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32.emf"/><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57.emf"/><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8.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0.wmf"/><Relationship Id="rId4" Type="http://schemas.openxmlformats.org/officeDocument/2006/relationships/oleObject" Target="../embeddings/oleObject4.bin"/><Relationship Id="rId9" Type="http://schemas.openxmlformats.org/officeDocument/2006/relationships/image" Target="../media/image62.wmf"/></Relationships>
</file>

<file path=ppt/slides/_rels/slide31.xml.rels><?xml version="1.0" encoding="UTF-8" standalone="yes"?>
<Relationships xmlns="http://schemas.openxmlformats.org/package/2006/relationships"><Relationship Id="rId8" Type="http://schemas.openxmlformats.org/officeDocument/2006/relationships/image" Target="../media/image67.jpg"/><Relationship Id="rId13" Type="http://schemas.openxmlformats.org/officeDocument/2006/relationships/image" Target="../media/image72.png"/><Relationship Id="rId18" Type="http://schemas.openxmlformats.org/officeDocument/2006/relationships/image" Target="../media/image75.png"/><Relationship Id="rId3" Type="http://schemas.openxmlformats.org/officeDocument/2006/relationships/notesSlide" Target="../notesSlides/notesSlide19.xml"/><Relationship Id="rId21" Type="http://schemas.openxmlformats.org/officeDocument/2006/relationships/image" Target="../media/image78.png"/><Relationship Id="rId7" Type="http://schemas.openxmlformats.org/officeDocument/2006/relationships/image" Target="../media/image66.jpg"/><Relationship Id="rId12" Type="http://schemas.openxmlformats.org/officeDocument/2006/relationships/image" Target="../media/image71.jpg"/><Relationship Id="rId17" Type="http://schemas.openxmlformats.org/officeDocument/2006/relationships/image" Target="../media/image74.png"/><Relationship Id="rId2" Type="http://schemas.openxmlformats.org/officeDocument/2006/relationships/slideLayout" Target="../slideLayouts/slideLayout7.xml"/><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tags" Target="../tags/tag3.xml"/><Relationship Id="rId6" Type="http://schemas.openxmlformats.org/officeDocument/2006/relationships/image" Target="../media/image65.jpg"/><Relationship Id="rId11" Type="http://schemas.openxmlformats.org/officeDocument/2006/relationships/image" Target="../media/image70.jpg"/><Relationship Id="rId5" Type="http://schemas.openxmlformats.org/officeDocument/2006/relationships/image" Target="../media/image64.jpg"/><Relationship Id="rId15" Type="http://schemas.openxmlformats.org/officeDocument/2006/relationships/image" Target="../media/image720.png"/><Relationship Id="rId23" Type="http://schemas.openxmlformats.org/officeDocument/2006/relationships/image" Target="../media/image80.png"/><Relationship Id="rId10" Type="http://schemas.openxmlformats.org/officeDocument/2006/relationships/image" Target="../media/image69.jpg"/><Relationship Id="rId19" Type="http://schemas.openxmlformats.org/officeDocument/2006/relationships/image" Target="../media/image76.png"/><Relationship Id="rId4" Type="http://schemas.openxmlformats.org/officeDocument/2006/relationships/image" Target="../media/image63.jpg"/><Relationship Id="rId9" Type="http://schemas.openxmlformats.org/officeDocument/2006/relationships/image" Target="../media/image68.jpg"/><Relationship Id="rId14" Type="http://schemas.openxmlformats.org/officeDocument/2006/relationships/image" Target="../media/image71.png"/><Relationship Id="rId22"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81.emf"/><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jpg"/><Relationship Id="rId5" Type="http://schemas.openxmlformats.org/officeDocument/2006/relationships/image" Target="../media/image85.w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39.xml.rels><?xml version="1.0" encoding="UTF-8" standalone="yes"?>
<Relationships xmlns="http://schemas.openxmlformats.org/package/2006/relationships"><Relationship Id="rId3" Type="http://schemas.openxmlformats.org/officeDocument/2006/relationships/image" Target="../media/image89.emf"/><Relationship Id="rId7" Type="http://schemas.openxmlformats.org/officeDocument/2006/relationships/image" Target="../media/image290.png"/><Relationship Id="rId2" Type="http://schemas.openxmlformats.org/officeDocument/2006/relationships/image" Target="../media/image88.emf"/><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image" Target="../media/image280.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2.xml"/><Relationship Id="rId7"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2.emf"/><Relationship Id="rId9" Type="http://schemas.openxmlformats.org/officeDocument/2006/relationships/image" Target="../media/image91.wmf"/></Relationships>
</file>

<file path=ppt/slides/_rels/slide41.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5.w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9.emf"/><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94.emf"/><Relationship Id="rId5" Type="http://schemas.openxmlformats.org/officeDocument/2006/relationships/image" Target="../media/image98.wmf"/><Relationship Id="rId4" Type="http://schemas.openxmlformats.org/officeDocument/2006/relationships/oleObject" Target="../embeddings/oleObject10.bin"/></Relationships>
</file>

<file path=ppt/slides/_rels/slide44.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tif"/><Relationship Id="rId1" Type="http://schemas.openxmlformats.org/officeDocument/2006/relationships/slideLayout" Target="../slideLayouts/slideLayout2.xml"/><Relationship Id="rId4" Type="http://schemas.openxmlformats.org/officeDocument/2006/relationships/image" Target="../media/image102.emf"/></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6.bin"/><Relationship Id="rId18" Type="http://schemas.openxmlformats.org/officeDocument/2006/relationships/image" Target="../media/image110.wmf"/><Relationship Id="rId3" Type="http://schemas.openxmlformats.org/officeDocument/2006/relationships/oleObject" Target="../embeddings/oleObject11.bin"/><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107.wmf"/><Relationship Id="rId17" Type="http://schemas.openxmlformats.org/officeDocument/2006/relationships/oleObject" Target="../embeddings/oleObject18.bin"/><Relationship Id="rId2" Type="http://schemas.openxmlformats.org/officeDocument/2006/relationships/slideLayout" Target="../slideLayouts/slideLayout7.xml"/><Relationship Id="rId16" Type="http://schemas.openxmlformats.org/officeDocument/2006/relationships/image" Target="../media/image109.wmf"/><Relationship Id="rId20" Type="http://schemas.openxmlformats.org/officeDocument/2006/relationships/image" Target="../media/image111.wmf"/><Relationship Id="rId1" Type="http://schemas.openxmlformats.org/officeDocument/2006/relationships/vmlDrawing" Target="../drawings/vmlDrawing9.vml"/><Relationship Id="rId6" Type="http://schemas.openxmlformats.org/officeDocument/2006/relationships/image" Target="../media/image104.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06.wmf"/><Relationship Id="rId19" Type="http://schemas.openxmlformats.org/officeDocument/2006/relationships/oleObject" Target="../embeddings/oleObject19.bin"/><Relationship Id="rId4" Type="http://schemas.openxmlformats.org/officeDocument/2006/relationships/image" Target="../media/image103.wmf"/><Relationship Id="rId9" Type="http://schemas.openxmlformats.org/officeDocument/2006/relationships/oleObject" Target="../embeddings/oleObject14.bin"/><Relationship Id="rId14" Type="http://schemas.openxmlformats.org/officeDocument/2006/relationships/image" Target="../media/image108.wmf"/><Relationship Id="rId22" Type="http://schemas.openxmlformats.org/officeDocument/2006/relationships/image" Target="../media/image112.w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ctrTitle"/>
          </p:nvPr>
        </p:nvSpPr>
        <p:spPr>
          <a:xfrm>
            <a:off x="142648" y="969434"/>
            <a:ext cx="8748971" cy="1470025"/>
          </a:xfrm>
        </p:spPr>
        <p:txBody>
          <a:bodyPr/>
          <a:lstStyle/>
          <a:p>
            <a:pPr marL="382270" indent="-382270">
              <a:spcAft>
                <a:spcPts val="0"/>
              </a:spcAft>
            </a:pPr>
            <a:r>
              <a:rPr lang="en-US" altLang="ja-JP" sz="3600" dirty="0" smtClean="0"/>
              <a:t> </a:t>
            </a:r>
            <a:r>
              <a:rPr lang="en-US" altLang="ja-JP" sz="4000" dirty="0">
                <a:latin typeface="Times New Roman" panose="02020603050405020304" pitchFamily="18" charset="0"/>
                <a:ea typeface="SimSun" panose="02010600030101010101" pitchFamily="2" charset="-122"/>
                <a:cs typeface="+mn-cs"/>
              </a:rPr>
              <a:t>Scanning gate imaging of quantum-Hall electronic, spin, and nuclear spin states</a:t>
            </a:r>
            <a:endParaRPr lang="ja-JP" altLang="ja-JP" sz="4000" dirty="0">
              <a:latin typeface="Times New Roman" panose="02020603050405020304" pitchFamily="18" charset="0"/>
              <a:ea typeface="SimSun" panose="02010600030101010101" pitchFamily="2" charset="-122"/>
              <a:cs typeface="+mn-cs"/>
            </a:endParaRPr>
          </a:p>
        </p:txBody>
      </p:sp>
      <p:pic>
        <p:nvPicPr>
          <p:cNvPr id="18" name="Picture 4"/>
          <p:cNvPicPr>
            <a:picLocks noChangeAspect="1" noChangeArrowheads="1"/>
          </p:cNvPicPr>
          <p:nvPr/>
        </p:nvPicPr>
        <p:blipFill>
          <a:blip r:embed="rId3"/>
          <a:srcRect/>
          <a:stretch>
            <a:fillRect/>
          </a:stretch>
        </p:blipFill>
        <p:spPr bwMode="auto">
          <a:xfrm>
            <a:off x="1843106" y="5512372"/>
            <a:ext cx="1168974" cy="1168974"/>
          </a:xfrm>
          <a:prstGeom prst="rect">
            <a:avLst/>
          </a:prstGeom>
          <a:noFill/>
          <a:ln w="9525">
            <a:noFill/>
            <a:miter lim="800000"/>
            <a:headEnd/>
            <a:tailEnd/>
          </a:ln>
        </p:spPr>
      </p:pic>
      <p:pic>
        <p:nvPicPr>
          <p:cNvPr id="440322" name="Picture 2" descr="科研費ロゴタイプMサイ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3942" y="5539568"/>
            <a:ext cx="1562334" cy="664271"/>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777188" y="2403723"/>
            <a:ext cx="1479892" cy="369332"/>
          </a:xfrm>
          <a:prstGeom prst="rect">
            <a:avLst/>
          </a:prstGeom>
        </p:spPr>
        <p:txBody>
          <a:bodyPr wrap="none">
            <a:spAutoFit/>
          </a:bodyPr>
          <a:lstStyle/>
          <a:p>
            <a:r>
              <a:rPr lang="en-US" altLang="ja-JP" dirty="0" smtClean="0">
                <a:latin typeface="Times New Roman" panose="02020603050405020304" pitchFamily="18" charset="0"/>
                <a:ea typeface="SimSun" panose="02010600030101010101" pitchFamily="2" charset="-122"/>
              </a:rPr>
              <a:t>K. Hashimoto</a:t>
            </a:r>
            <a:endParaRPr lang="ja-JP" altLang="en-US" dirty="0"/>
          </a:p>
        </p:txBody>
      </p:sp>
      <p:sp>
        <p:nvSpPr>
          <p:cNvPr id="4" name="正方形/長方形 3"/>
          <p:cNvSpPr/>
          <p:nvPr/>
        </p:nvSpPr>
        <p:spPr>
          <a:xfrm>
            <a:off x="1891581" y="2811377"/>
            <a:ext cx="6511334" cy="923330"/>
          </a:xfrm>
          <a:prstGeom prst="rect">
            <a:avLst/>
          </a:prstGeom>
        </p:spPr>
        <p:txBody>
          <a:bodyPr wrap="none">
            <a:spAutoFit/>
          </a:bodyPr>
          <a:lstStyle/>
          <a:p>
            <a:r>
              <a:rPr lang="en-US" altLang="ja-JP" i="1" dirty="0">
                <a:latin typeface="Times New Roman" panose="02020603050405020304" pitchFamily="18" charset="0"/>
                <a:ea typeface="SimSun" panose="02010600030101010101" pitchFamily="2" charset="-122"/>
              </a:rPr>
              <a:t>Department of Physics, Tohoku </a:t>
            </a:r>
            <a:r>
              <a:rPr lang="en-US" altLang="ja-JP" i="1" dirty="0" smtClean="0">
                <a:latin typeface="Times New Roman" panose="02020603050405020304" pitchFamily="18" charset="0"/>
                <a:ea typeface="SimSun" panose="02010600030101010101" pitchFamily="2" charset="-122"/>
              </a:rPr>
              <a:t>University, Japan</a:t>
            </a:r>
          </a:p>
          <a:p>
            <a:r>
              <a:rPr lang="en-US" altLang="ja-JP" i="1" dirty="0">
                <a:latin typeface="Times New Roman" panose="02020603050405020304" pitchFamily="18" charset="0"/>
                <a:ea typeface="SimSun" panose="02010600030101010101" pitchFamily="2" charset="-122"/>
              </a:rPr>
              <a:t>Centre for Spintronics Research Network, Tohoku </a:t>
            </a:r>
            <a:r>
              <a:rPr lang="en-US" altLang="ja-JP" i="1" dirty="0" smtClean="0">
                <a:latin typeface="Times New Roman" panose="02020603050405020304" pitchFamily="18" charset="0"/>
                <a:ea typeface="SimSun" panose="02010600030101010101" pitchFamily="2" charset="-122"/>
              </a:rPr>
              <a:t>University, Japan </a:t>
            </a:r>
            <a:endParaRPr lang="en-US" altLang="ja-JP" i="1" dirty="0">
              <a:latin typeface="Times New Roman" panose="02020603050405020304" pitchFamily="18" charset="0"/>
              <a:ea typeface="SimSun" panose="02010600030101010101" pitchFamily="2" charset="-122"/>
            </a:endParaRPr>
          </a:p>
          <a:p>
            <a:r>
              <a:rPr lang="en-US" altLang="ja-JP" i="1" dirty="0" smtClean="0">
                <a:latin typeface="Times New Roman" panose="02020603050405020304" pitchFamily="18" charset="0"/>
                <a:ea typeface="SimSun" panose="02010600030101010101" pitchFamily="2" charset="-122"/>
              </a:rPr>
              <a:t> </a:t>
            </a:r>
            <a:endParaRPr lang="ja-JP" altLang="en-US" dirty="0"/>
          </a:p>
        </p:txBody>
      </p:sp>
      <p:sp>
        <p:nvSpPr>
          <p:cNvPr id="77" name="正方形/長方形 76"/>
          <p:cNvSpPr/>
          <p:nvPr/>
        </p:nvSpPr>
        <p:spPr>
          <a:xfrm>
            <a:off x="791580" y="4207344"/>
            <a:ext cx="7075398" cy="646331"/>
          </a:xfrm>
          <a:prstGeom prst="rect">
            <a:avLst/>
          </a:prstGeom>
        </p:spPr>
        <p:txBody>
          <a:bodyPr wrap="none">
            <a:spAutoFit/>
          </a:bodyPr>
          <a:lstStyle/>
          <a:p>
            <a:r>
              <a:rPr lang="en-US" altLang="ja-JP" dirty="0" smtClean="0">
                <a:latin typeface="Times New Roman" panose="02020603050405020304" pitchFamily="18" charset="0"/>
                <a:ea typeface="SimSun" panose="02010600030101010101" pitchFamily="2" charset="-122"/>
              </a:rPr>
              <a:t>Corroborators: T. </a:t>
            </a:r>
            <a:r>
              <a:rPr lang="en-US" altLang="ja-JP" dirty="0" err="1" smtClean="0">
                <a:latin typeface="Times New Roman" panose="02020603050405020304" pitchFamily="18" charset="0"/>
                <a:ea typeface="SimSun" panose="02010600030101010101" pitchFamily="2" charset="-122"/>
              </a:rPr>
              <a:t>Tomimatsu</a:t>
            </a:r>
            <a:r>
              <a:rPr lang="en-US" altLang="ja-JP" dirty="0" smtClean="0">
                <a:latin typeface="Times New Roman" panose="02020603050405020304" pitchFamily="18" charset="0"/>
                <a:ea typeface="SimSun" panose="02010600030101010101" pitchFamily="2" charset="-122"/>
              </a:rPr>
              <a:t> (Tohoku Univ.), S</a:t>
            </a:r>
            <a:r>
              <a:rPr lang="en-US" altLang="ja-JP" dirty="0">
                <a:latin typeface="Times New Roman" panose="02020603050405020304" pitchFamily="18" charset="0"/>
                <a:ea typeface="SimSun" panose="02010600030101010101" pitchFamily="2" charset="-122"/>
              </a:rPr>
              <a:t>. </a:t>
            </a:r>
            <a:r>
              <a:rPr lang="en-US" altLang="ja-JP" dirty="0" err="1">
                <a:latin typeface="Times New Roman" panose="02020603050405020304" pitchFamily="18" charset="0"/>
                <a:ea typeface="SimSun" panose="02010600030101010101" pitchFamily="2" charset="-122"/>
              </a:rPr>
              <a:t>Taninaka</a:t>
            </a:r>
            <a:r>
              <a:rPr lang="en-US" altLang="ja-JP" dirty="0">
                <a:latin typeface="Times New Roman" panose="02020603050405020304" pitchFamily="18" charset="0"/>
                <a:ea typeface="SimSun" panose="02010600030101010101" pitchFamily="2" charset="-122"/>
              </a:rPr>
              <a:t> </a:t>
            </a:r>
            <a:r>
              <a:rPr lang="en-US" altLang="ja-JP" dirty="0" smtClean="0">
                <a:latin typeface="Times New Roman" panose="02020603050405020304" pitchFamily="18" charset="0"/>
                <a:ea typeface="SimSun" panose="02010600030101010101" pitchFamily="2" charset="-122"/>
              </a:rPr>
              <a:t>(</a:t>
            </a:r>
            <a:r>
              <a:rPr lang="en-US" altLang="ja-JP" dirty="0">
                <a:latin typeface="Times New Roman" panose="02020603050405020304" pitchFamily="18" charset="0"/>
                <a:ea typeface="SimSun" panose="02010600030101010101" pitchFamily="2" charset="-122"/>
              </a:rPr>
              <a:t>Tohoku Univ</a:t>
            </a:r>
            <a:r>
              <a:rPr lang="en-US" altLang="ja-JP" dirty="0" smtClean="0">
                <a:latin typeface="Times New Roman" panose="02020603050405020304" pitchFamily="18" charset="0"/>
                <a:ea typeface="SimSun" panose="02010600030101010101" pitchFamily="2" charset="-122"/>
              </a:rPr>
              <a:t>.),</a:t>
            </a:r>
          </a:p>
          <a:p>
            <a:r>
              <a:rPr lang="en-US" altLang="ja-JP" dirty="0" smtClean="0">
                <a:latin typeface="Times New Roman" panose="02020603050405020304" pitchFamily="18" charset="0"/>
                <a:ea typeface="SimSun" panose="02010600030101010101" pitchFamily="2" charset="-122"/>
              </a:rPr>
              <a:t>S. Nomura </a:t>
            </a:r>
            <a:r>
              <a:rPr lang="en-US" altLang="ja-JP" dirty="0">
                <a:latin typeface="Times New Roman" panose="02020603050405020304" pitchFamily="18" charset="0"/>
                <a:ea typeface="SimSun" panose="02010600030101010101" pitchFamily="2" charset="-122"/>
              </a:rPr>
              <a:t>(</a:t>
            </a:r>
            <a:r>
              <a:rPr lang="en-US" altLang="ja-JP" dirty="0" smtClean="0">
                <a:latin typeface="Times New Roman" panose="02020603050405020304" pitchFamily="18" charset="0"/>
                <a:ea typeface="SimSun" panose="02010600030101010101" pitchFamily="2" charset="-122"/>
              </a:rPr>
              <a:t>Tsukuba </a:t>
            </a:r>
            <a:r>
              <a:rPr lang="en-US" altLang="ja-JP" dirty="0">
                <a:latin typeface="Times New Roman" panose="02020603050405020304" pitchFamily="18" charset="0"/>
                <a:ea typeface="SimSun" panose="02010600030101010101" pitchFamily="2" charset="-122"/>
              </a:rPr>
              <a:t>Univ</a:t>
            </a:r>
            <a:r>
              <a:rPr lang="en-US" altLang="ja-JP" dirty="0" smtClean="0">
                <a:latin typeface="Times New Roman" panose="02020603050405020304" pitchFamily="18" charset="0"/>
                <a:ea typeface="SimSun" panose="02010600030101010101" pitchFamily="2" charset="-122"/>
              </a:rPr>
              <a:t>.), Y. Hirayama </a:t>
            </a:r>
            <a:r>
              <a:rPr lang="en-US" altLang="ja-JP" dirty="0">
                <a:latin typeface="Times New Roman" panose="02020603050405020304" pitchFamily="18" charset="0"/>
                <a:ea typeface="SimSun" panose="02010600030101010101" pitchFamily="2" charset="-122"/>
              </a:rPr>
              <a:t>(Tohoku Univ.),</a:t>
            </a:r>
            <a:r>
              <a:rPr lang="en-US" altLang="ja-JP" dirty="0" smtClean="0">
                <a:latin typeface="Times New Roman" panose="02020603050405020304" pitchFamily="18" charset="0"/>
                <a:ea typeface="SimSun" panose="02010600030101010101" pitchFamily="2" charset="-122"/>
              </a:rPr>
              <a:t> </a:t>
            </a:r>
            <a:endParaRPr lang="ja-JP" altLang="en-US" dirty="0"/>
          </a:p>
        </p:txBody>
      </p:sp>
      <p:pic>
        <p:nvPicPr>
          <p:cNvPr id="475138" name="Picture 2" descr="Center for Spintronics Research Network, Tohoku Univer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8138" y="5539568"/>
            <a:ext cx="2257425" cy="390526"/>
          </a:xfrm>
          <a:prstGeom prst="rect">
            <a:avLst/>
          </a:prstGeom>
          <a:solidFill>
            <a:schemeClr val="tx1"/>
          </a:solidFill>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9090" y="5965061"/>
            <a:ext cx="2771304" cy="9246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91494" y="-135396"/>
            <a:ext cx="8784468" cy="1143000"/>
          </a:xfrm>
        </p:spPr>
        <p:txBody>
          <a:bodyPr/>
          <a:lstStyle/>
          <a:p>
            <a:r>
              <a:rPr kumimoji="1" lang="en-US" altLang="ja-JP" sz="4000" dirty="0" smtClean="0"/>
              <a:t>Scanning gate </a:t>
            </a:r>
            <a:r>
              <a:rPr lang="en-US" altLang="ja-JP" sz="4000" dirty="0" smtClean="0"/>
              <a:t>imaging</a:t>
            </a:r>
            <a:endParaRPr kumimoji="1" lang="ja-JP" altLang="en-US" sz="4000" dirty="0"/>
          </a:p>
        </p:txBody>
      </p:sp>
      <p:sp>
        <p:nvSpPr>
          <p:cNvPr id="3" name="テキスト ボックス 2"/>
          <p:cNvSpPr txBox="1"/>
          <p:nvPr/>
        </p:nvSpPr>
        <p:spPr>
          <a:xfrm>
            <a:off x="518233" y="4053562"/>
            <a:ext cx="3560774" cy="646331"/>
          </a:xfrm>
          <a:prstGeom prst="rect">
            <a:avLst/>
          </a:prstGeom>
          <a:noFill/>
        </p:spPr>
        <p:txBody>
          <a:bodyPr wrap="square" rtlCol="0">
            <a:spAutoFit/>
          </a:bodyPr>
          <a:lstStyle/>
          <a:p>
            <a:r>
              <a:rPr kumimoji="1" lang="en-US" altLang="ja-JP" dirty="0" smtClean="0"/>
              <a:t>Evolution of incompressible states from edge to bulk </a:t>
            </a:r>
            <a:r>
              <a:rPr lang="en-US" altLang="ja-JP" dirty="0" smtClean="0"/>
              <a:t>states</a:t>
            </a:r>
            <a:endParaRPr kumimoji="1" lang="ja-JP" altLang="en-US" dirty="0"/>
          </a:p>
        </p:txBody>
      </p:sp>
      <p:sp>
        <p:nvSpPr>
          <p:cNvPr id="5" name="テキスト ボックス 4"/>
          <p:cNvSpPr txBox="1"/>
          <p:nvPr/>
        </p:nvSpPr>
        <p:spPr>
          <a:xfrm>
            <a:off x="4481969" y="4091491"/>
            <a:ext cx="3788650" cy="923330"/>
          </a:xfrm>
          <a:prstGeom prst="rect">
            <a:avLst/>
          </a:prstGeom>
          <a:noFill/>
        </p:spPr>
        <p:txBody>
          <a:bodyPr wrap="square" rtlCol="0">
            <a:spAutoFit/>
          </a:bodyPr>
          <a:lstStyle/>
          <a:p>
            <a:r>
              <a:rPr lang="en-US" altLang="ja-JP" dirty="0" smtClean="0"/>
              <a:t>Spatial distribution of </a:t>
            </a:r>
          </a:p>
          <a:p>
            <a:r>
              <a:rPr lang="en-US" altLang="ja-JP" dirty="0" smtClean="0"/>
              <a:t>dynamic nuclear spin polarization</a:t>
            </a:r>
          </a:p>
          <a:p>
            <a:r>
              <a:rPr kumimoji="1" lang="en-US" altLang="ja-JP" dirty="0" smtClean="0"/>
              <a:t>QH electronic spin polarization</a:t>
            </a:r>
            <a:endParaRPr kumimoji="1" lang="ja-JP" altLang="en-US" dirty="0"/>
          </a:p>
        </p:txBody>
      </p:sp>
      <p:pic>
        <p:nvPicPr>
          <p:cNvPr id="56" name="図 55"/>
          <p:cNvPicPr>
            <a:picLocks noChangeAspect="1"/>
          </p:cNvPicPr>
          <p:nvPr/>
        </p:nvPicPr>
        <p:blipFill rotWithShape="1">
          <a:blip r:embed="rId3"/>
          <a:srcRect l="22786" t="53898" r="38822" b="8556"/>
          <a:stretch/>
        </p:blipFill>
        <p:spPr>
          <a:xfrm>
            <a:off x="780646" y="4866294"/>
            <a:ext cx="1908212" cy="1656184"/>
          </a:xfrm>
          <a:prstGeom prst="rect">
            <a:avLst/>
          </a:prstGeom>
        </p:spPr>
      </p:pic>
      <p:grpSp>
        <p:nvGrpSpPr>
          <p:cNvPr id="95" name="グループ化 94"/>
          <p:cNvGrpSpPr/>
          <p:nvPr/>
        </p:nvGrpSpPr>
        <p:grpSpPr>
          <a:xfrm>
            <a:off x="1655676" y="922695"/>
            <a:ext cx="5669004" cy="2274416"/>
            <a:chOff x="1655676" y="922695"/>
            <a:chExt cx="5669004" cy="2274416"/>
          </a:xfrm>
        </p:grpSpPr>
        <p:grpSp>
          <p:nvGrpSpPr>
            <p:cNvPr id="54" name="グループ化 53"/>
            <p:cNvGrpSpPr/>
            <p:nvPr/>
          </p:nvGrpSpPr>
          <p:grpSpPr>
            <a:xfrm>
              <a:off x="3743908" y="922695"/>
              <a:ext cx="3580772" cy="2274416"/>
              <a:chOff x="5138742" y="433266"/>
              <a:chExt cx="3580772" cy="2274416"/>
            </a:xfrm>
          </p:grpSpPr>
          <p:sp>
            <p:nvSpPr>
              <p:cNvPr id="6" name="楕円 5"/>
              <p:cNvSpPr/>
              <p:nvPr/>
            </p:nvSpPr>
            <p:spPr>
              <a:xfrm>
                <a:off x="5472100" y="764704"/>
                <a:ext cx="410996" cy="4408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a:spLocks noChangeAspect="1"/>
              </p:cNvSpPr>
              <p:nvPr/>
            </p:nvSpPr>
            <p:spPr bwMode="auto">
              <a:xfrm rot="10800000">
                <a:off x="5250233" y="877945"/>
                <a:ext cx="1300201" cy="688754"/>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8" name="グループ化 14"/>
              <p:cNvGrpSpPr>
                <a:grpSpLocks/>
              </p:cNvGrpSpPr>
              <p:nvPr/>
            </p:nvGrpSpPr>
            <p:grpSpPr bwMode="auto">
              <a:xfrm>
                <a:off x="5139491" y="854963"/>
                <a:ext cx="3170098" cy="1655805"/>
                <a:chOff x="1353065" y="1736124"/>
                <a:chExt cx="4022124" cy="2100649"/>
              </a:xfrm>
            </p:grpSpPr>
            <p:sp>
              <p:nvSpPr>
                <p:cNvPr id="9" name="フリーフォーム 8"/>
                <p:cNvSpPr/>
                <p:nvPr/>
              </p:nvSpPr>
              <p:spPr>
                <a:xfrm>
                  <a:off x="1353899" y="1736701"/>
                  <a:ext cx="4021588" cy="2100670"/>
                </a:xfrm>
                <a:custGeom>
                  <a:avLst/>
                  <a:gdLst>
                    <a:gd name="connsiteX0" fmla="*/ 0 w 4022124"/>
                    <a:gd name="connsiteY0" fmla="*/ 1377779 h 2100649"/>
                    <a:gd name="connsiteX1" fmla="*/ 2631989 w 4022124"/>
                    <a:gd name="connsiteY1" fmla="*/ 0 h 2100649"/>
                    <a:gd name="connsiteX2" fmla="*/ 4022124 w 4022124"/>
                    <a:gd name="connsiteY2" fmla="*/ 735227 h 2100649"/>
                    <a:gd name="connsiteX3" fmla="*/ 1383957 w 4022124"/>
                    <a:gd name="connsiteY3" fmla="*/ 2100649 h 2100649"/>
                    <a:gd name="connsiteX4" fmla="*/ 0 w 4022124"/>
                    <a:gd name="connsiteY4" fmla="*/ 1377779 h 210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124" h="2100649">
                      <a:moveTo>
                        <a:pt x="0" y="1377779"/>
                      </a:moveTo>
                      <a:lnTo>
                        <a:pt x="2631989" y="0"/>
                      </a:lnTo>
                      <a:lnTo>
                        <a:pt x="4022124" y="735227"/>
                      </a:lnTo>
                      <a:lnTo>
                        <a:pt x="1383957" y="2100649"/>
                      </a:lnTo>
                      <a:lnTo>
                        <a:pt x="0" y="1377779"/>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フリーフォーム 9"/>
                <p:cNvSpPr/>
                <p:nvPr/>
              </p:nvSpPr>
              <p:spPr>
                <a:xfrm>
                  <a:off x="3256797" y="3277431"/>
                  <a:ext cx="907755" cy="472562"/>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フリーフォーム 10"/>
                <p:cNvSpPr/>
                <p:nvPr/>
              </p:nvSpPr>
              <p:spPr>
                <a:xfrm>
                  <a:off x="4328625" y="2726407"/>
                  <a:ext cx="909539" cy="472561"/>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フリーフォーム 11"/>
                <p:cNvSpPr/>
                <p:nvPr/>
              </p:nvSpPr>
              <p:spPr>
                <a:xfrm>
                  <a:off x="1505489" y="2380456"/>
                  <a:ext cx="909539" cy="472561"/>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フリーフォーム 12"/>
                <p:cNvSpPr/>
                <p:nvPr/>
              </p:nvSpPr>
              <p:spPr>
                <a:xfrm>
                  <a:off x="2621903" y="1802682"/>
                  <a:ext cx="907755" cy="474345"/>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4" name="フリーフォーム 13"/>
              <p:cNvSpPr>
                <a:spLocks noChangeAspect="1"/>
              </p:cNvSpPr>
              <p:nvPr/>
            </p:nvSpPr>
            <p:spPr bwMode="auto">
              <a:xfrm>
                <a:off x="5138742" y="1583528"/>
                <a:ext cx="414658" cy="352811"/>
              </a:xfrm>
              <a:custGeom>
                <a:avLst/>
                <a:gdLst>
                  <a:gd name="connsiteX0" fmla="*/ 0 w 525293"/>
                  <a:gd name="connsiteY0" fmla="*/ 447472 h 447472"/>
                  <a:gd name="connsiteX1" fmla="*/ 525293 w 525293"/>
                  <a:gd name="connsiteY1" fmla="*/ 184825 h 447472"/>
                  <a:gd name="connsiteX2" fmla="*/ 165370 w 525293"/>
                  <a:gd name="connsiteY2" fmla="*/ 0 h 447472"/>
                </a:gdLst>
                <a:ahLst/>
                <a:cxnLst>
                  <a:cxn ang="0">
                    <a:pos x="connsiteX0" y="connsiteY0"/>
                  </a:cxn>
                  <a:cxn ang="0">
                    <a:pos x="connsiteX1" y="connsiteY1"/>
                  </a:cxn>
                  <a:cxn ang="0">
                    <a:pos x="connsiteX2" y="connsiteY2"/>
                  </a:cxn>
                </a:cxnLst>
                <a:rect l="l" t="t" r="r" b="b"/>
                <a:pathLst>
                  <a:path w="525293" h="447472">
                    <a:moveTo>
                      <a:pt x="0" y="447472"/>
                    </a:moveTo>
                    <a:lnTo>
                      <a:pt x="525293" y="184825"/>
                    </a:lnTo>
                    <a:lnTo>
                      <a:pt x="165370"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 name="フリーフォーム 14"/>
              <p:cNvSpPr>
                <a:spLocks noChangeAspect="1"/>
              </p:cNvSpPr>
              <p:nvPr/>
            </p:nvSpPr>
            <p:spPr bwMode="auto">
              <a:xfrm>
                <a:off x="5693964" y="1123892"/>
                <a:ext cx="725301" cy="382329"/>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 name="フリーフォーム 15"/>
              <p:cNvSpPr>
                <a:spLocks noChangeAspect="1"/>
              </p:cNvSpPr>
              <p:nvPr/>
            </p:nvSpPr>
            <p:spPr bwMode="auto">
              <a:xfrm>
                <a:off x="6565449" y="859635"/>
                <a:ext cx="650802" cy="198192"/>
              </a:xfrm>
              <a:custGeom>
                <a:avLst/>
                <a:gdLst>
                  <a:gd name="connsiteX0" fmla="*/ 0 w 826851"/>
                  <a:gd name="connsiteY0" fmla="*/ 63230 h 252919"/>
                  <a:gd name="connsiteX1" fmla="*/ 355060 w 826851"/>
                  <a:gd name="connsiteY1" fmla="*/ 252919 h 252919"/>
                  <a:gd name="connsiteX2" fmla="*/ 826851 w 826851"/>
                  <a:gd name="connsiteY2" fmla="*/ 0 h 252919"/>
                </a:gdLst>
                <a:ahLst/>
                <a:cxnLst>
                  <a:cxn ang="0">
                    <a:pos x="connsiteX0" y="connsiteY0"/>
                  </a:cxn>
                  <a:cxn ang="0">
                    <a:pos x="connsiteX1" y="connsiteY1"/>
                  </a:cxn>
                  <a:cxn ang="0">
                    <a:pos x="connsiteX2" y="connsiteY2"/>
                  </a:cxn>
                </a:cxnLst>
                <a:rect l="l" t="t" r="r" b="b"/>
                <a:pathLst>
                  <a:path w="826851" h="252919">
                    <a:moveTo>
                      <a:pt x="0" y="63230"/>
                    </a:moveTo>
                    <a:lnTo>
                      <a:pt x="355060" y="252919"/>
                    </a:lnTo>
                    <a:lnTo>
                      <a:pt x="826851"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フリーフォーム 16"/>
              <p:cNvSpPr>
                <a:spLocks noChangeAspect="1"/>
              </p:cNvSpPr>
              <p:nvPr/>
            </p:nvSpPr>
            <p:spPr bwMode="auto">
              <a:xfrm>
                <a:off x="6235128" y="2293370"/>
                <a:ext cx="697188" cy="213655"/>
              </a:xfrm>
              <a:custGeom>
                <a:avLst/>
                <a:gdLst>
                  <a:gd name="connsiteX0" fmla="*/ 0 w 885217"/>
                  <a:gd name="connsiteY0" fmla="*/ 272375 h 272375"/>
                  <a:gd name="connsiteX1" fmla="*/ 525294 w 885217"/>
                  <a:gd name="connsiteY1" fmla="*/ 0 h 272375"/>
                  <a:gd name="connsiteX2" fmla="*/ 885217 w 885217"/>
                  <a:gd name="connsiteY2" fmla="*/ 184826 h 272375"/>
                </a:gdLst>
                <a:ahLst/>
                <a:cxnLst>
                  <a:cxn ang="0">
                    <a:pos x="connsiteX0" y="connsiteY0"/>
                  </a:cxn>
                  <a:cxn ang="0">
                    <a:pos x="connsiteX1" y="connsiteY1"/>
                  </a:cxn>
                  <a:cxn ang="0">
                    <a:pos x="connsiteX2" y="connsiteY2"/>
                  </a:cxn>
                </a:cxnLst>
                <a:rect l="l" t="t" r="r" b="b"/>
                <a:pathLst>
                  <a:path w="885217" h="272375">
                    <a:moveTo>
                      <a:pt x="0" y="272375"/>
                    </a:moveTo>
                    <a:lnTo>
                      <a:pt x="525294" y="0"/>
                    </a:lnTo>
                    <a:lnTo>
                      <a:pt x="885217" y="184826"/>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フリーフォーム 17"/>
              <p:cNvSpPr>
                <a:spLocks noChangeAspect="1"/>
              </p:cNvSpPr>
              <p:nvPr/>
            </p:nvSpPr>
            <p:spPr bwMode="auto">
              <a:xfrm>
                <a:off x="7071471" y="1856220"/>
                <a:ext cx="704217" cy="359839"/>
              </a:xfrm>
              <a:custGeom>
                <a:avLst/>
                <a:gdLst>
                  <a:gd name="connsiteX0" fmla="*/ 359923 w 894945"/>
                  <a:gd name="connsiteY0" fmla="*/ 457200 h 457200"/>
                  <a:gd name="connsiteX1" fmla="*/ 0 w 894945"/>
                  <a:gd name="connsiteY1" fmla="*/ 277238 h 457200"/>
                  <a:gd name="connsiteX2" fmla="*/ 525294 w 894945"/>
                  <a:gd name="connsiteY2" fmla="*/ 0 h 457200"/>
                  <a:gd name="connsiteX3" fmla="*/ 894945 w 894945"/>
                  <a:gd name="connsiteY3" fmla="*/ 184825 h 457200"/>
                </a:gdLst>
                <a:ahLst/>
                <a:cxnLst>
                  <a:cxn ang="0">
                    <a:pos x="connsiteX0" y="connsiteY0"/>
                  </a:cxn>
                  <a:cxn ang="0">
                    <a:pos x="connsiteX1" y="connsiteY1"/>
                  </a:cxn>
                  <a:cxn ang="0">
                    <a:pos x="connsiteX2" y="connsiteY2"/>
                  </a:cxn>
                  <a:cxn ang="0">
                    <a:pos x="connsiteX3" y="connsiteY3"/>
                  </a:cxn>
                </a:cxnLst>
                <a:rect l="l" t="t" r="r" b="b"/>
                <a:pathLst>
                  <a:path w="894945" h="457200">
                    <a:moveTo>
                      <a:pt x="359923" y="457200"/>
                    </a:moveTo>
                    <a:lnTo>
                      <a:pt x="0" y="277238"/>
                    </a:lnTo>
                    <a:lnTo>
                      <a:pt x="525294" y="0"/>
                    </a:lnTo>
                    <a:lnTo>
                      <a:pt x="894945" y="184825"/>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フリーフォーム 18"/>
              <p:cNvSpPr>
                <a:spLocks noChangeAspect="1"/>
              </p:cNvSpPr>
              <p:nvPr/>
            </p:nvSpPr>
            <p:spPr bwMode="auto">
              <a:xfrm>
                <a:off x="7921874" y="1437345"/>
                <a:ext cx="379518" cy="341567"/>
              </a:xfrm>
              <a:custGeom>
                <a:avLst/>
                <a:gdLst>
                  <a:gd name="connsiteX0" fmla="*/ 355060 w 481519"/>
                  <a:gd name="connsiteY0" fmla="*/ 432881 h 432881"/>
                  <a:gd name="connsiteX1" fmla="*/ 0 w 481519"/>
                  <a:gd name="connsiteY1" fmla="*/ 248056 h 432881"/>
                  <a:gd name="connsiteX2" fmla="*/ 481519 w 481519"/>
                  <a:gd name="connsiteY2" fmla="*/ 0 h 432881"/>
                </a:gdLst>
                <a:ahLst/>
                <a:cxnLst>
                  <a:cxn ang="0">
                    <a:pos x="connsiteX0" y="connsiteY0"/>
                  </a:cxn>
                  <a:cxn ang="0">
                    <a:pos x="connsiteX1" y="connsiteY1"/>
                  </a:cxn>
                  <a:cxn ang="0">
                    <a:pos x="connsiteX2" y="connsiteY2"/>
                  </a:cxn>
                </a:cxnLst>
                <a:rect l="l" t="t" r="r" b="b"/>
                <a:pathLst>
                  <a:path w="481519" h="432881">
                    <a:moveTo>
                      <a:pt x="355060" y="432881"/>
                    </a:moveTo>
                    <a:lnTo>
                      <a:pt x="0" y="248056"/>
                    </a:lnTo>
                    <a:lnTo>
                      <a:pt x="481519"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 name="フリーフォーム 19"/>
              <p:cNvSpPr>
                <a:spLocks noChangeAspect="1"/>
              </p:cNvSpPr>
              <p:nvPr/>
            </p:nvSpPr>
            <p:spPr bwMode="auto">
              <a:xfrm>
                <a:off x="5183441" y="1538830"/>
                <a:ext cx="491855" cy="432650"/>
              </a:xfrm>
              <a:custGeom>
                <a:avLst/>
                <a:gdLst>
                  <a:gd name="connsiteX0" fmla="*/ 0 w 525293"/>
                  <a:gd name="connsiteY0" fmla="*/ 447472 h 447472"/>
                  <a:gd name="connsiteX1" fmla="*/ 525293 w 525293"/>
                  <a:gd name="connsiteY1" fmla="*/ 184825 h 447472"/>
                  <a:gd name="connsiteX2" fmla="*/ 165370 w 525293"/>
                  <a:gd name="connsiteY2" fmla="*/ 0 h 447472"/>
                </a:gdLst>
                <a:ahLst/>
                <a:cxnLst>
                  <a:cxn ang="0">
                    <a:pos x="connsiteX0" y="connsiteY0"/>
                  </a:cxn>
                  <a:cxn ang="0">
                    <a:pos x="connsiteX1" y="connsiteY1"/>
                  </a:cxn>
                  <a:cxn ang="0">
                    <a:pos x="connsiteX2" y="connsiteY2"/>
                  </a:cxn>
                </a:cxnLst>
                <a:rect l="l" t="t" r="r" b="b"/>
                <a:pathLst>
                  <a:path w="525293" h="447472">
                    <a:moveTo>
                      <a:pt x="0" y="447472"/>
                    </a:moveTo>
                    <a:lnTo>
                      <a:pt x="525293" y="184825"/>
                    </a:lnTo>
                    <a:lnTo>
                      <a:pt x="165370"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 name="フリーフォーム 20"/>
              <p:cNvSpPr>
                <a:spLocks noChangeAspect="1"/>
              </p:cNvSpPr>
              <p:nvPr/>
            </p:nvSpPr>
            <p:spPr bwMode="auto">
              <a:xfrm>
                <a:off x="5632958" y="1089874"/>
                <a:ext cx="903253" cy="478193"/>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 name="フリーフォーム 21"/>
              <p:cNvSpPr>
                <a:spLocks noChangeAspect="1"/>
              </p:cNvSpPr>
              <p:nvPr/>
            </p:nvSpPr>
            <p:spPr bwMode="auto">
              <a:xfrm>
                <a:off x="6508098" y="882686"/>
                <a:ext cx="774216" cy="236819"/>
              </a:xfrm>
              <a:custGeom>
                <a:avLst/>
                <a:gdLst>
                  <a:gd name="connsiteX0" fmla="*/ 0 w 826851"/>
                  <a:gd name="connsiteY0" fmla="*/ 63230 h 252919"/>
                  <a:gd name="connsiteX1" fmla="*/ 355060 w 826851"/>
                  <a:gd name="connsiteY1" fmla="*/ 252919 h 252919"/>
                  <a:gd name="connsiteX2" fmla="*/ 826851 w 826851"/>
                  <a:gd name="connsiteY2" fmla="*/ 0 h 252919"/>
                </a:gdLst>
                <a:ahLst/>
                <a:cxnLst>
                  <a:cxn ang="0">
                    <a:pos x="connsiteX0" y="connsiteY0"/>
                  </a:cxn>
                  <a:cxn ang="0">
                    <a:pos x="connsiteX1" y="connsiteY1"/>
                  </a:cxn>
                  <a:cxn ang="0">
                    <a:pos x="connsiteX2" y="connsiteY2"/>
                  </a:cxn>
                </a:cxnLst>
                <a:rect l="l" t="t" r="r" b="b"/>
                <a:pathLst>
                  <a:path w="826851" h="252919">
                    <a:moveTo>
                      <a:pt x="0" y="63230"/>
                    </a:moveTo>
                    <a:lnTo>
                      <a:pt x="355060" y="252919"/>
                    </a:lnTo>
                    <a:lnTo>
                      <a:pt x="826851"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フリーフォーム 22"/>
              <p:cNvSpPr>
                <a:spLocks noChangeAspect="1"/>
              </p:cNvSpPr>
              <p:nvPr/>
            </p:nvSpPr>
            <p:spPr bwMode="auto">
              <a:xfrm>
                <a:off x="6161472" y="2228991"/>
                <a:ext cx="828866" cy="255037"/>
              </a:xfrm>
              <a:custGeom>
                <a:avLst/>
                <a:gdLst>
                  <a:gd name="connsiteX0" fmla="*/ 0 w 885217"/>
                  <a:gd name="connsiteY0" fmla="*/ 272375 h 272375"/>
                  <a:gd name="connsiteX1" fmla="*/ 525294 w 885217"/>
                  <a:gd name="connsiteY1" fmla="*/ 0 h 272375"/>
                  <a:gd name="connsiteX2" fmla="*/ 885217 w 885217"/>
                  <a:gd name="connsiteY2" fmla="*/ 184826 h 272375"/>
                </a:gdLst>
                <a:ahLst/>
                <a:cxnLst>
                  <a:cxn ang="0">
                    <a:pos x="connsiteX0" y="connsiteY0"/>
                  </a:cxn>
                  <a:cxn ang="0">
                    <a:pos x="connsiteX1" y="connsiteY1"/>
                  </a:cxn>
                  <a:cxn ang="0">
                    <a:pos x="connsiteX2" y="connsiteY2"/>
                  </a:cxn>
                </a:cxnLst>
                <a:rect l="l" t="t" r="r" b="b"/>
                <a:pathLst>
                  <a:path w="885217" h="272375">
                    <a:moveTo>
                      <a:pt x="0" y="272375"/>
                    </a:moveTo>
                    <a:lnTo>
                      <a:pt x="525294" y="0"/>
                    </a:lnTo>
                    <a:lnTo>
                      <a:pt x="885217" y="184826"/>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 name="フリーフォーム 23"/>
              <p:cNvSpPr>
                <a:spLocks noChangeAspect="1"/>
              </p:cNvSpPr>
              <p:nvPr/>
            </p:nvSpPr>
            <p:spPr bwMode="auto">
              <a:xfrm>
                <a:off x="6937656" y="1789874"/>
                <a:ext cx="889589" cy="455421"/>
              </a:xfrm>
              <a:custGeom>
                <a:avLst/>
                <a:gdLst>
                  <a:gd name="connsiteX0" fmla="*/ 359923 w 894945"/>
                  <a:gd name="connsiteY0" fmla="*/ 457200 h 457200"/>
                  <a:gd name="connsiteX1" fmla="*/ 0 w 894945"/>
                  <a:gd name="connsiteY1" fmla="*/ 277238 h 457200"/>
                  <a:gd name="connsiteX2" fmla="*/ 525294 w 894945"/>
                  <a:gd name="connsiteY2" fmla="*/ 0 h 457200"/>
                  <a:gd name="connsiteX3" fmla="*/ 894945 w 894945"/>
                  <a:gd name="connsiteY3" fmla="*/ 184825 h 457200"/>
                </a:gdLst>
                <a:ahLst/>
                <a:cxnLst>
                  <a:cxn ang="0">
                    <a:pos x="connsiteX0" y="connsiteY0"/>
                  </a:cxn>
                  <a:cxn ang="0">
                    <a:pos x="connsiteX1" y="connsiteY1"/>
                  </a:cxn>
                  <a:cxn ang="0">
                    <a:pos x="connsiteX2" y="connsiteY2"/>
                  </a:cxn>
                  <a:cxn ang="0">
                    <a:pos x="connsiteX3" y="connsiteY3"/>
                  </a:cxn>
                </a:cxnLst>
                <a:rect l="l" t="t" r="r" b="b"/>
                <a:pathLst>
                  <a:path w="894945" h="457200">
                    <a:moveTo>
                      <a:pt x="359923" y="457200"/>
                    </a:moveTo>
                    <a:lnTo>
                      <a:pt x="0" y="277238"/>
                    </a:lnTo>
                    <a:lnTo>
                      <a:pt x="525294" y="0"/>
                    </a:lnTo>
                    <a:lnTo>
                      <a:pt x="894945" y="184825"/>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 name="フリーフォーム 24"/>
              <p:cNvSpPr>
                <a:spLocks noChangeAspect="1"/>
              </p:cNvSpPr>
              <p:nvPr/>
            </p:nvSpPr>
            <p:spPr bwMode="auto">
              <a:xfrm>
                <a:off x="7811671" y="1402767"/>
                <a:ext cx="450866" cy="405326"/>
              </a:xfrm>
              <a:custGeom>
                <a:avLst/>
                <a:gdLst>
                  <a:gd name="connsiteX0" fmla="*/ 355060 w 481519"/>
                  <a:gd name="connsiteY0" fmla="*/ 432881 h 432881"/>
                  <a:gd name="connsiteX1" fmla="*/ 0 w 481519"/>
                  <a:gd name="connsiteY1" fmla="*/ 248056 h 432881"/>
                  <a:gd name="connsiteX2" fmla="*/ 481519 w 481519"/>
                  <a:gd name="connsiteY2" fmla="*/ 0 h 432881"/>
                </a:gdLst>
                <a:ahLst/>
                <a:cxnLst>
                  <a:cxn ang="0">
                    <a:pos x="connsiteX0" y="connsiteY0"/>
                  </a:cxn>
                  <a:cxn ang="0">
                    <a:pos x="connsiteX1" y="connsiteY1"/>
                  </a:cxn>
                  <a:cxn ang="0">
                    <a:pos x="connsiteX2" y="connsiteY2"/>
                  </a:cxn>
                </a:cxnLst>
                <a:rect l="l" t="t" r="r" b="b"/>
                <a:pathLst>
                  <a:path w="481519" h="432881">
                    <a:moveTo>
                      <a:pt x="355060" y="432881"/>
                    </a:moveTo>
                    <a:lnTo>
                      <a:pt x="0" y="248056"/>
                    </a:lnTo>
                    <a:lnTo>
                      <a:pt x="481519"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6" name="二等辺三角形 25"/>
              <p:cNvSpPr/>
              <p:nvPr/>
            </p:nvSpPr>
            <p:spPr bwMode="auto">
              <a:xfrm rot="3707638">
                <a:off x="6144378" y="1425983"/>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二等辺三角形 26"/>
              <p:cNvSpPr/>
              <p:nvPr/>
            </p:nvSpPr>
            <p:spPr bwMode="auto">
              <a:xfrm rot="3499407">
                <a:off x="5258921" y="1817565"/>
                <a:ext cx="53415" cy="91364"/>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二等辺三角形 27"/>
              <p:cNvSpPr/>
              <p:nvPr/>
            </p:nvSpPr>
            <p:spPr bwMode="auto">
              <a:xfrm rot="3668659">
                <a:off x="6944262" y="941864"/>
                <a:ext cx="53415" cy="91367"/>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二等辺三角形 28"/>
              <p:cNvSpPr/>
              <p:nvPr/>
            </p:nvSpPr>
            <p:spPr bwMode="auto">
              <a:xfrm rot="14299407">
                <a:off x="6413640" y="2296743"/>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二等辺三角形 29"/>
              <p:cNvSpPr/>
              <p:nvPr/>
            </p:nvSpPr>
            <p:spPr bwMode="auto">
              <a:xfrm rot="14299407">
                <a:off x="7269665" y="1904011"/>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二等辺三角形 30"/>
              <p:cNvSpPr/>
              <p:nvPr/>
            </p:nvSpPr>
            <p:spPr bwMode="auto">
              <a:xfrm rot="14299407">
                <a:off x="8037695" y="1453932"/>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二等辺三角形 31"/>
              <p:cNvSpPr/>
              <p:nvPr/>
            </p:nvSpPr>
            <p:spPr bwMode="auto">
              <a:xfrm rot="18162961">
                <a:off x="5450980" y="1571882"/>
                <a:ext cx="53415" cy="91367"/>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二等辺三角形 32"/>
              <p:cNvSpPr/>
              <p:nvPr/>
            </p:nvSpPr>
            <p:spPr bwMode="auto">
              <a:xfrm rot="7317342">
                <a:off x="6670869" y="932728"/>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二等辺三角形 33"/>
              <p:cNvSpPr/>
              <p:nvPr/>
            </p:nvSpPr>
            <p:spPr bwMode="auto">
              <a:xfrm rot="7114757">
                <a:off x="7068800" y="2097285"/>
                <a:ext cx="53415" cy="91364"/>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二等辺三角形 34"/>
              <p:cNvSpPr/>
              <p:nvPr/>
            </p:nvSpPr>
            <p:spPr bwMode="auto">
              <a:xfrm rot="7114757">
                <a:off x="7975566" y="1683047"/>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6" name="直線矢印コネクタ 35"/>
              <p:cNvCxnSpPr/>
              <p:nvPr/>
            </p:nvCxnSpPr>
            <p:spPr bwMode="auto">
              <a:xfrm rot="10800000" flipV="1">
                <a:off x="7599984" y="640357"/>
                <a:ext cx="759036" cy="45120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bwMode="auto">
              <a:xfrm rot="16200000" flipH="1">
                <a:off x="8158720" y="823790"/>
                <a:ext cx="399198" cy="983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118"/>
              <p:cNvGrpSpPr>
                <a:grpSpLocks/>
              </p:cNvGrpSpPr>
              <p:nvPr/>
            </p:nvGrpSpPr>
            <p:grpSpPr bwMode="auto">
              <a:xfrm>
                <a:off x="8152204" y="1024841"/>
                <a:ext cx="393765" cy="151155"/>
                <a:chOff x="1645920" y="3237898"/>
                <a:chExt cx="499596" cy="191764"/>
              </a:xfrm>
            </p:grpSpPr>
            <p:cxnSp>
              <p:nvCxnSpPr>
                <p:cNvPr id="39" name="直線矢印コネクタ 38"/>
                <p:cNvCxnSpPr/>
                <p:nvPr/>
              </p:nvCxnSpPr>
              <p:spPr>
                <a:xfrm rot="10800000">
                  <a:off x="1646162" y="3238731"/>
                  <a:ext cx="499354" cy="1783"/>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rot="10800000">
                  <a:off x="1740682" y="3331461"/>
                  <a:ext cx="299613" cy="3567"/>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rot="10800000">
                  <a:off x="1794184" y="3427757"/>
                  <a:ext cx="199742" cy="1783"/>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 name="Text Box 47"/>
              <p:cNvSpPr txBox="1">
                <a:spLocks noChangeArrowheads="1"/>
              </p:cNvSpPr>
              <p:nvPr/>
            </p:nvSpPr>
            <p:spPr bwMode="auto">
              <a:xfrm>
                <a:off x="5443895" y="2331297"/>
                <a:ext cx="755298"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0" lang="en-US" altLang="ja-JP" sz="1846" i="1" dirty="0" err="1" smtClean="0">
                    <a:ea typeface="Osaka"/>
                    <a:cs typeface="Arial" panose="020B0604020202020204" pitchFamily="34" charset="0"/>
                  </a:rPr>
                  <a:t>I</a:t>
                </a:r>
                <a:r>
                  <a:rPr kumimoji="0" lang="en-US" altLang="ja-JP" sz="1846" baseline="-25000" dirty="0" err="1" smtClean="0">
                    <a:ea typeface="Osaka"/>
                    <a:cs typeface="Arial" panose="020B0604020202020204" pitchFamily="34" charset="0"/>
                  </a:rPr>
                  <a:t>sd</a:t>
                </a:r>
                <a:endParaRPr lang="en-US" altLang="ja-JP" sz="1846" dirty="0">
                  <a:ea typeface="Osaka"/>
                  <a:cs typeface="Arial" panose="020B0604020202020204" pitchFamily="34" charset="0"/>
                </a:endParaRPr>
              </a:p>
            </p:txBody>
          </p:sp>
          <p:grpSp>
            <p:nvGrpSpPr>
              <p:cNvPr id="43" name="グループ化 42"/>
              <p:cNvGrpSpPr/>
              <p:nvPr/>
            </p:nvGrpSpPr>
            <p:grpSpPr>
              <a:xfrm>
                <a:off x="5255858" y="781490"/>
                <a:ext cx="845106" cy="387553"/>
                <a:chOff x="5142434" y="222285"/>
                <a:chExt cx="577953" cy="265041"/>
              </a:xfrm>
            </p:grpSpPr>
            <p:sp>
              <p:nvSpPr>
                <p:cNvPr id="44" name="正方形/長方形 43"/>
                <p:cNvSpPr/>
                <p:nvPr/>
              </p:nvSpPr>
              <p:spPr bwMode="auto">
                <a:xfrm>
                  <a:off x="5258913" y="234735"/>
                  <a:ext cx="345444" cy="252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aseline="-25000" dirty="0">
                    <a:solidFill>
                      <a:schemeClr val="tx1">
                        <a:lumMod val="95000"/>
                        <a:lumOff val="5000"/>
                      </a:schemeClr>
                    </a:solidFill>
                    <a:latin typeface="Arial" pitchFamily="34" charset="0"/>
                    <a:cs typeface="Arial" pitchFamily="34" charset="0"/>
                  </a:endParaRPr>
                </a:p>
              </p:txBody>
            </p:sp>
            <p:sp>
              <p:nvSpPr>
                <p:cNvPr id="45" name="円/楕円 80"/>
                <p:cNvSpPr/>
                <p:nvPr/>
              </p:nvSpPr>
              <p:spPr bwMode="auto">
                <a:xfrm>
                  <a:off x="5142434" y="222285"/>
                  <a:ext cx="577953" cy="2547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77" i="1" dirty="0" err="1">
                      <a:solidFill>
                        <a:schemeClr val="bg1"/>
                      </a:solidFill>
                      <a:latin typeface="Arial" pitchFamily="34" charset="0"/>
                      <a:cs typeface="Arial" pitchFamily="34" charset="0"/>
                    </a:rPr>
                    <a:t>V</a:t>
                  </a:r>
                  <a:r>
                    <a:rPr lang="en-US" altLang="ja-JP" sz="1477" baseline="-25000" dirty="0" err="1">
                      <a:solidFill>
                        <a:schemeClr val="bg1"/>
                      </a:solidFill>
                      <a:latin typeface="Arial" pitchFamily="34" charset="0"/>
                      <a:cs typeface="Arial" pitchFamily="34" charset="0"/>
                    </a:rPr>
                    <a:t>x</a:t>
                  </a:r>
                  <a:endParaRPr lang="ja-JP" altLang="en-US" sz="1477" baseline="-25000" dirty="0">
                    <a:solidFill>
                      <a:schemeClr val="bg1"/>
                    </a:solidFill>
                    <a:latin typeface="Arial" pitchFamily="34" charset="0"/>
                    <a:cs typeface="Arial" pitchFamily="34" charset="0"/>
                  </a:endParaRPr>
                </a:p>
              </p:txBody>
            </p:sp>
          </p:grpSp>
          <p:cxnSp>
            <p:nvCxnSpPr>
              <p:cNvPr id="46" name="直線矢印コネクタ 45"/>
              <p:cNvCxnSpPr/>
              <p:nvPr/>
            </p:nvCxnSpPr>
            <p:spPr>
              <a:xfrm flipV="1">
                <a:off x="8309824" y="1619134"/>
                <a:ext cx="0" cy="3414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7501505" y="2048642"/>
                <a:ext cx="1218009" cy="523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Arial" pitchFamily="34" charset="0"/>
                    <a:cs typeface="Arial" pitchFamily="34" charset="0"/>
                  </a:rPr>
                  <a:t>Magnetic field, </a:t>
                </a:r>
                <a:r>
                  <a:rPr lang="en-US" altLang="ja-JP" sz="1846" i="1" dirty="0">
                    <a:solidFill>
                      <a:schemeClr val="tx1"/>
                    </a:solidFill>
                    <a:latin typeface="Arial" pitchFamily="34" charset="0"/>
                    <a:cs typeface="Arial" pitchFamily="34" charset="0"/>
                  </a:rPr>
                  <a:t>B</a:t>
                </a:r>
                <a:endParaRPr lang="ja-JP" altLang="en-US" sz="1846" i="1" dirty="0">
                  <a:solidFill>
                    <a:schemeClr val="tx1"/>
                  </a:solidFill>
                  <a:latin typeface="Arial" pitchFamily="34" charset="0"/>
                  <a:cs typeface="Arial" pitchFamily="34" charset="0"/>
                </a:endParaRPr>
              </a:p>
            </p:txBody>
          </p:sp>
          <p:cxnSp>
            <p:nvCxnSpPr>
              <p:cNvPr id="48" name="直線矢印コネクタ 47"/>
              <p:cNvCxnSpPr/>
              <p:nvPr/>
            </p:nvCxnSpPr>
            <p:spPr bwMode="auto">
              <a:xfrm flipH="1">
                <a:off x="5290344" y="2249751"/>
                <a:ext cx="459921" cy="27339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二等辺三角形 48"/>
              <p:cNvSpPr/>
              <p:nvPr/>
            </p:nvSpPr>
            <p:spPr>
              <a:xfrm rot="10800000">
                <a:off x="6475853" y="433266"/>
                <a:ext cx="429472" cy="878282"/>
              </a:xfrm>
              <a:prstGeom prst="triangle">
                <a:avLst/>
              </a:prstGeom>
              <a:gradFill flip="none" rotWithShape="1">
                <a:gsLst>
                  <a:gs pos="0">
                    <a:schemeClr val="accent2">
                      <a:lumMod val="0"/>
                      <a:lumOff val="100000"/>
                    </a:schemeClr>
                  </a:gs>
                  <a:gs pos="18000">
                    <a:schemeClr val="accent2">
                      <a:lumMod val="0"/>
                      <a:lumOff val="100000"/>
                    </a:schemeClr>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6607189" y="1280970"/>
                <a:ext cx="167136" cy="239818"/>
                <a:chOff x="6588224" y="1267876"/>
                <a:chExt cx="193185" cy="193481"/>
              </a:xfrm>
            </p:grpSpPr>
            <p:sp>
              <p:nvSpPr>
                <p:cNvPr id="51" name="フリーフォーム 50"/>
                <p:cNvSpPr/>
                <p:nvPr/>
              </p:nvSpPr>
              <p:spPr>
                <a:xfrm>
                  <a:off x="6589898" y="1267876"/>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6588224" y="1328191"/>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6588224" y="1376772"/>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5" name="テキスト ボックス 54"/>
            <p:cNvSpPr txBox="1"/>
            <p:nvPr/>
          </p:nvSpPr>
          <p:spPr>
            <a:xfrm>
              <a:off x="5869537" y="1692261"/>
              <a:ext cx="813043" cy="369332"/>
            </a:xfrm>
            <a:prstGeom prst="rect">
              <a:avLst/>
            </a:prstGeom>
            <a:noFill/>
          </p:spPr>
          <p:txBody>
            <a:bodyPr wrap="none" rtlCol="0">
              <a:spAutoFit/>
            </a:bodyPr>
            <a:lstStyle/>
            <a:p>
              <a:r>
                <a:rPr kumimoji="1" lang="en-US" altLang="ja-JP" dirty="0" smtClean="0"/>
                <a:t>2DEG</a:t>
              </a:r>
              <a:endParaRPr kumimoji="1" lang="ja-JP" altLang="en-US" dirty="0"/>
            </a:p>
          </p:txBody>
        </p:sp>
        <p:sp>
          <p:nvSpPr>
            <p:cNvPr id="90" name="正方形/長方形 89"/>
            <p:cNvSpPr/>
            <p:nvPr/>
          </p:nvSpPr>
          <p:spPr>
            <a:xfrm>
              <a:off x="1655676" y="2343860"/>
              <a:ext cx="2071985" cy="430887"/>
            </a:xfrm>
            <a:prstGeom prst="rect">
              <a:avLst/>
            </a:prstGeom>
          </p:spPr>
          <p:txBody>
            <a:bodyPr wrap="square">
              <a:spAutoFit/>
            </a:bodyPr>
            <a:lstStyle/>
            <a:p>
              <a:r>
                <a:rPr lang="en-US" altLang="ja-JP" sz="1100" dirty="0"/>
                <a:t>M. </a:t>
              </a:r>
              <a:r>
                <a:rPr lang="en-US" altLang="ja-JP" sz="1100" dirty="0" smtClean="0"/>
                <a:t>Topinka,</a:t>
              </a:r>
              <a:r>
                <a:rPr lang="ja-JP" altLang="en-US" sz="1100" dirty="0"/>
                <a:t>　</a:t>
              </a:r>
              <a:r>
                <a:rPr lang="en-US" altLang="ja-JP" sz="1100" dirty="0"/>
                <a:t>R. </a:t>
              </a:r>
              <a:r>
                <a:rPr lang="en-US" altLang="ja-JP" sz="1100" dirty="0" smtClean="0"/>
                <a:t>Wester-</a:t>
              </a:r>
              <a:r>
                <a:rPr lang="en-US" altLang="ja-JP" sz="1100" dirty="0" err="1" smtClean="0"/>
                <a:t>velt</a:t>
              </a:r>
              <a:r>
                <a:rPr lang="en-US" altLang="ja-JP" sz="1100" dirty="0" smtClean="0"/>
                <a:t> </a:t>
              </a:r>
              <a:r>
                <a:rPr lang="en-US" altLang="ja-JP" sz="1100" i="1" dirty="0" smtClean="0"/>
                <a:t>et </a:t>
              </a:r>
              <a:r>
                <a:rPr lang="en-US" altLang="ja-JP" sz="1100" i="1" dirty="0"/>
                <a:t>al</a:t>
              </a:r>
              <a:r>
                <a:rPr lang="en-US" altLang="ja-JP" sz="1100" b="1" dirty="0" smtClean="0"/>
                <a:t>,</a:t>
              </a:r>
              <a:r>
                <a:rPr lang="en-US" altLang="ja-JP" sz="1100" dirty="0" smtClean="0"/>
                <a:t> Science289, 2323 (2000).</a:t>
              </a:r>
              <a:endParaRPr lang="ja-JP" altLang="en-US" sz="1100" dirty="0"/>
            </a:p>
          </p:txBody>
        </p:sp>
        <p:sp>
          <p:nvSpPr>
            <p:cNvPr id="94" name="フリーフォーム 93"/>
            <p:cNvSpPr/>
            <p:nvPr/>
          </p:nvSpPr>
          <p:spPr>
            <a:xfrm>
              <a:off x="3256967" y="1313120"/>
              <a:ext cx="838200" cy="195399"/>
            </a:xfrm>
            <a:custGeom>
              <a:avLst/>
              <a:gdLst>
                <a:gd name="connsiteX0" fmla="*/ 838200 w 838200"/>
                <a:gd name="connsiteY0" fmla="*/ 106921 h 195399"/>
                <a:gd name="connsiteX1" fmla="*/ 257175 w 838200"/>
                <a:gd name="connsiteY1" fmla="*/ 2146 h 195399"/>
                <a:gd name="connsiteX2" fmla="*/ 495300 w 838200"/>
                <a:gd name="connsiteY2" fmla="*/ 192646 h 195399"/>
                <a:gd name="connsiteX3" fmla="*/ 0 w 838200"/>
                <a:gd name="connsiteY3" fmla="*/ 97396 h 195399"/>
              </a:gdLst>
              <a:ahLst/>
              <a:cxnLst>
                <a:cxn ang="0">
                  <a:pos x="connsiteX0" y="connsiteY0"/>
                </a:cxn>
                <a:cxn ang="0">
                  <a:pos x="connsiteX1" y="connsiteY1"/>
                </a:cxn>
                <a:cxn ang="0">
                  <a:pos x="connsiteX2" y="connsiteY2"/>
                </a:cxn>
                <a:cxn ang="0">
                  <a:pos x="connsiteX3" y="connsiteY3"/>
                </a:cxn>
              </a:cxnLst>
              <a:rect l="l" t="t" r="r" b="b"/>
              <a:pathLst>
                <a:path w="838200" h="195399">
                  <a:moveTo>
                    <a:pt x="838200" y="106921"/>
                  </a:moveTo>
                  <a:cubicBezTo>
                    <a:pt x="576262" y="47389"/>
                    <a:pt x="314325" y="-12142"/>
                    <a:pt x="257175" y="2146"/>
                  </a:cubicBezTo>
                  <a:cubicBezTo>
                    <a:pt x="200025" y="16433"/>
                    <a:pt x="538162" y="176771"/>
                    <a:pt x="495300" y="192646"/>
                  </a:cubicBezTo>
                  <a:cubicBezTo>
                    <a:pt x="452438" y="208521"/>
                    <a:pt x="226219" y="152958"/>
                    <a:pt x="0" y="973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3" name="グループ化 92"/>
            <p:cNvGrpSpPr/>
            <p:nvPr/>
          </p:nvGrpSpPr>
          <p:grpSpPr>
            <a:xfrm>
              <a:off x="1865905" y="935275"/>
              <a:ext cx="1669959" cy="1370683"/>
              <a:chOff x="323528" y="1194221"/>
              <a:chExt cx="1669959" cy="1370683"/>
            </a:xfrm>
          </p:grpSpPr>
          <p:pic>
            <p:nvPicPr>
              <p:cNvPr id="487428" name="Picture 4" descr="ãpc ç´ æ ããªã¼ãã®ç»åæ¤ç´¢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194221"/>
                <a:ext cx="1669959" cy="1370683"/>
              </a:xfrm>
              <a:prstGeom prst="rect">
                <a:avLst/>
              </a:prstGeom>
              <a:noFill/>
              <a:extLst>
                <a:ext uri="{909E8E84-426E-40DD-AFC4-6F175D3DCCD1}">
                  <a14:hiddenFill xmlns:a14="http://schemas.microsoft.com/office/drawing/2010/main">
                    <a:solidFill>
                      <a:srgbClr val="FFFFFF"/>
                    </a:solidFill>
                  </a14:hiddenFill>
                </a:ext>
              </a:extLst>
            </p:spPr>
          </p:pic>
          <p:pic>
            <p:nvPicPr>
              <p:cNvPr id="89" name="図 88"/>
              <p:cNvPicPr>
                <a:picLocks noChangeAspect="1"/>
              </p:cNvPicPr>
              <p:nvPr/>
            </p:nvPicPr>
            <p:blipFill rotWithShape="1">
              <a:blip r:embed="rId5" cstate="print"/>
              <a:srcRect l="35527" t="8172" r="2476" b="44208"/>
              <a:stretch/>
            </p:blipFill>
            <p:spPr>
              <a:xfrm>
                <a:off x="605152" y="1293488"/>
                <a:ext cx="1060111" cy="677354"/>
              </a:xfrm>
              <a:prstGeom prst="rect">
                <a:avLst/>
              </a:prstGeom>
            </p:spPr>
          </p:pic>
        </p:grpSp>
      </p:grpSp>
      <p:sp>
        <p:nvSpPr>
          <p:cNvPr id="487426" name="下矢印 487425"/>
          <p:cNvSpPr/>
          <p:nvPr/>
        </p:nvSpPr>
        <p:spPr>
          <a:xfrm rot="2390264">
            <a:off x="3161058" y="3081825"/>
            <a:ext cx="328224" cy="7310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下矢印 100"/>
          <p:cNvSpPr/>
          <p:nvPr/>
        </p:nvSpPr>
        <p:spPr>
          <a:xfrm rot="19209736" flipH="1">
            <a:off x="5036354" y="3138634"/>
            <a:ext cx="328224" cy="7310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427" name="右矢印 487426"/>
          <p:cNvSpPr/>
          <p:nvPr/>
        </p:nvSpPr>
        <p:spPr>
          <a:xfrm>
            <a:off x="1540133" y="5479795"/>
            <a:ext cx="354930" cy="429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429" name="正方形/長方形 487428"/>
          <p:cNvSpPr/>
          <p:nvPr/>
        </p:nvSpPr>
        <p:spPr>
          <a:xfrm>
            <a:off x="287524" y="4053562"/>
            <a:ext cx="3603270" cy="2651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430" name="正方形/長方形 487429"/>
          <p:cNvSpPr/>
          <p:nvPr/>
        </p:nvSpPr>
        <p:spPr>
          <a:xfrm>
            <a:off x="4355431" y="4086392"/>
            <a:ext cx="4620531" cy="26189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5" name="図 104"/>
          <p:cNvPicPr>
            <a:picLocks noChangeAspect="1"/>
          </p:cNvPicPr>
          <p:nvPr/>
        </p:nvPicPr>
        <p:blipFill rotWithShape="1">
          <a:blip r:embed="rId3"/>
          <a:srcRect l="22786" t="53898" r="57485" b="8556"/>
          <a:stretch/>
        </p:blipFill>
        <p:spPr>
          <a:xfrm>
            <a:off x="4665735" y="5046060"/>
            <a:ext cx="929770" cy="1570309"/>
          </a:xfrm>
          <a:prstGeom prst="rect">
            <a:avLst/>
          </a:prstGeom>
        </p:spPr>
      </p:pic>
      <p:grpSp>
        <p:nvGrpSpPr>
          <p:cNvPr id="126" name="グループ化 125"/>
          <p:cNvGrpSpPr/>
          <p:nvPr/>
        </p:nvGrpSpPr>
        <p:grpSpPr>
          <a:xfrm>
            <a:off x="7120764" y="5159004"/>
            <a:ext cx="273466" cy="527015"/>
            <a:chOff x="5245179" y="4056217"/>
            <a:chExt cx="273466" cy="527015"/>
          </a:xfrm>
        </p:grpSpPr>
        <p:cxnSp>
          <p:nvCxnSpPr>
            <p:cNvPr id="127" name="直線矢印コネクタ 126"/>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円/楕円 66"/>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129" name="グループ化 128"/>
          <p:cNvGrpSpPr/>
          <p:nvPr/>
        </p:nvGrpSpPr>
        <p:grpSpPr>
          <a:xfrm>
            <a:off x="7076888" y="5874304"/>
            <a:ext cx="273466" cy="527015"/>
            <a:chOff x="5245179" y="4056217"/>
            <a:chExt cx="273466" cy="527015"/>
          </a:xfrm>
        </p:grpSpPr>
        <p:cxnSp>
          <p:nvCxnSpPr>
            <p:cNvPr id="130" name="直線矢印コネクタ 129"/>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円/楕円 175"/>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132" name="グループ化 131"/>
          <p:cNvGrpSpPr/>
          <p:nvPr/>
        </p:nvGrpSpPr>
        <p:grpSpPr>
          <a:xfrm>
            <a:off x="6518029" y="5144831"/>
            <a:ext cx="273466" cy="527015"/>
            <a:chOff x="5245179" y="4056217"/>
            <a:chExt cx="273466" cy="527015"/>
          </a:xfrm>
        </p:grpSpPr>
        <p:cxnSp>
          <p:nvCxnSpPr>
            <p:cNvPr id="133" name="直線矢印コネクタ 132"/>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35" name="グループ化 134"/>
          <p:cNvGrpSpPr/>
          <p:nvPr/>
        </p:nvGrpSpPr>
        <p:grpSpPr>
          <a:xfrm>
            <a:off x="7449321" y="5319757"/>
            <a:ext cx="273466" cy="527015"/>
            <a:chOff x="5245179" y="4056217"/>
            <a:chExt cx="273466" cy="527015"/>
          </a:xfrm>
        </p:grpSpPr>
        <p:cxnSp>
          <p:nvCxnSpPr>
            <p:cNvPr id="136" name="直線矢印コネクタ 135"/>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円/楕円 186"/>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38" name="グループ化 137"/>
          <p:cNvGrpSpPr/>
          <p:nvPr/>
        </p:nvGrpSpPr>
        <p:grpSpPr>
          <a:xfrm>
            <a:off x="6917942" y="5394076"/>
            <a:ext cx="273466" cy="527015"/>
            <a:chOff x="5245179" y="4056217"/>
            <a:chExt cx="273466" cy="527015"/>
          </a:xfrm>
        </p:grpSpPr>
        <p:cxnSp>
          <p:nvCxnSpPr>
            <p:cNvPr id="139" name="直線矢印コネクタ 138"/>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円/楕円 75"/>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41" name="グループ化 140"/>
          <p:cNvGrpSpPr/>
          <p:nvPr/>
        </p:nvGrpSpPr>
        <p:grpSpPr>
          <a:xfrm>
            <a:off x="7656045" y="5763115"/>
            <a:ext cx="273466" cy="527015"/>
            <a:chOff x="5553829" y="5994616"/>
            <a:chExt cx="273466" cy="527015"/>
          </a:xfrm>
        </p:grpSpPr>
        <p:cxnSp>
          <p:nvCxnSpPr>
            <p:cNvPr id="142" name="直線矢印コネクタ 141"/>
            <p:cNvCxnSpPr/>
            <p:nvPr/>
          </p:nvCxnSpPr>
          <p:spPr>
            <a:xfrm>
              <a:off x="5690096" y="5994616"/>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円/楕円 78"/>
            <p:cNvSpPr/>
            <p:nvPr/>
          </p:nvSpPr>
          <p:spPr>
            <a:xfrm>
              <a:off x="5553829" y="6152321"/>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44" name="グループ化 143"/>
          <p:cNvGrpSpPr/>
          <p:nvPr/>
        </p:nvGrpSpPr>
        <p:grpSpPr>
          <a:xfrm>
            <a:off x="7794492" y="5175142"/>
            <a:ext cx="273466" cy="527015"/>
            <a:chOff x="5245179" y="4056217"/>
            <a:chExt cx="273466" cy="527015"/>
          </a:xfrm>
        </p:grpSpPr>
        <p:cxnSp>
          <p:nvCxnSpPr>
            <p:cNvPr id="145" name="直線矢印コネクタ 144"/>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円/楕円 82"/>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147" name="グループ化 146"/>
          <p:cNvGrpSpPr/>
          <p:nvPr/>
        </p:nvGrpSpPr>
        <p:grpSpPr>
          <a:xfrm>
            <a:off x="8011589" y="5405463"/>
            <a:ext cx="273466" cy="527015"/>
            <a:chOff x="5553829" y="5994616"/>
            <a:chExt cx="273466" cy="527015"/>
          </a:xfrm>
        </p:grpSpPr>
        <p:cxnSp>
          <p:nvCxnSpPr>
            <p:cNvPr id="148" name="直線矢印コネクタ 147"/>
            <p:cNvCxnSpPr/>
            <p:nvPr/>
          </p:nvCxnSpPr>
          <p:spPr>
            <a:xfrm>
              <a:off x="5690096" y="5994616"/>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円/楕円 85"/>
            <p:cNvSpPr/>
            <p:nvPr/>
          </p:nvSpPr>
          <p:spPr>
            <a:xfrm>
              <a:off x="5553829" y="6152321"/>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sp>
        <p:nvSpPr>
          <p:cNvPr id="150" name="角丸四角形 149"/>
          <p:cNvSpPr/>
          <p:nvPr/>
        </p:nvSpPr>
        <p:spPr>
          <a:xfrm>
            <a:off x="6380854" y="5046060"/>
            <a:ext cx="2079578" cy="14764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フリーフォーム 150"/>
          <p:cNvSpPr/>
          <p:nvPr/>
        </p:nvSpPr>
        <p:spPr>
          <a:xfrm>
            <a:off x="4954338" y="5538755"/>
            <a:ext cx="1473693" cy="301993"/>
          </a:xfrm>
          <a:custGeom>
            <a:avLst/>
            <a:gdLst>
              <a:gd name="connsiteX0" fmla="*/ 0 w 1473693"/>
              <a:gd name="connsiteY0" fmla="*/ 301993 h 301993"/>
              <a:gd name="connsiteX1" fmla="*/ 1065320 w 1473693"/>
              <a:gd name="connsiteY1" fmla="*/ 152 h 301993"/>
              <a:gd name="connsiteX2" fmla="*/ 870011 w 1473693"/>
              <a:gd name="connsiteY2" fmla="*/ 257604 h 301993"/>
              <a:gd name="connsiteX3" fmla="*/ 1473693 w 1473693"/>
              <a:gd name="connsiteY3" fmla="*/ 152 h 301993"/>
            </a:gdLst>
            <a:ahLst/>
            <a:cxnLst>
              <a:cxn ang="0">
                <a:pos x="connsiteX0" y="connsiteY0"/>
              </a:cxn>
              <a:cxn ang="0">
                <a:pos x="connsiteX1" y="connsiteY1"/>
              </a:cxn>
              <a:cxn ang="0">
                <a:pos x="connsiteX2" y="connsiteY2"/>
              </a:cxn>
              <a:cxn ang="0">
                <a:pos x="connsiteX3" y="connsiteY3"/>
              </a:cxn>
            </a:cxnLst>
            <a:rect l="l" t="t" r="r" b="b"/>
            <a:pathLst>
              <a:path w="1473693" h="301993">
                <a:moveTo>
                  <a:pt x="0" y="301993"/>
                </a:moveTo>
                <a:cubicBezTo>
                  <a:pt x="460159" y="154771"/>
                  <a:pt x="920318" y="7550"/>
                  <a:pt x="1065320" y="152"/>
                </a:cubicBezTo>
                <a:cubicBezTo>
                  <a:pt x="1210322" y="-7246"/>
                  <a:pt x="801949" y="257604"/>
                  <a:pt x="870011" y="257604"/>
                </a:cubicBezTo>
                <a:cubicBezTo>
                  <a:pt x="938073" y="257604"/>
                  <a:pt x="1205883" y="128878"/>
                  <a:pt x="1473693" y="15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24880" y="3698133"/>
            <a:ext cx="2647454" cy="369332"/>
          </a:xfrm>
          <a:prstGeom prst="rect">
            <a:avLst/>
          </a:prstGeom>
        </p:spPr>
        <p:txBody>
          <a:bodyPr wrap="square">
            <a:spAutoFit/>
          </a:bodyPr>
          <a:lstStyle/>
          <a:p>
            <a:r>
              <a:rPr lang="en-US" altLang="ja-JP" dirty="0">
                <a:solidFill>
                  <a:srgbClr val="FFFF00"/>
                </a:solidFill>
              </a:rPr>
              <a:t>Scanning gate imaging </a:t>
            </a:r>
            <a:endParaRPr lang="ja-JP" altLang="en-US" dirty="0">
              <a:solidFill>
                <a:srgbClr val="FFFF00"/>
              </a:solidFill>
            </a:endParaRPr>
          </a:p>
        </p:txBody>
      </p:sp>
      <p:sp>
        <p:nvSpPr>
          <p:cNvPr id="96" name="正方形/長方形 95"/>
          <p:cNvSpPr/>
          <p:nvPr/>
        </p:nvSpPr>
        <p:spPr>
          <a:xfrm>
            <a:off x="4320950" y="3738848"/>
            <a:ext cx="4571529" cy="369332"/>
          </a:xfrm>
          <a:prstGeom prst="rect">
            <a:avLst/>
          </a:prstGeom>
        </p:spPr>
        <p:txBody>
          <a:bodyPr wrap="square">
            <a:spAutoFit/>
          </a:bodyPr>
          <a:lstStyle/>
          <a:p>
            <a:r>
              <a:rPr lang="en-US" altLang="ja-JP" dirty="0">
                <a:solidFill>
                  <a:srgbClr val="FFFF00"/>
                </a:solidFill>
              </a:rPr>
              <a:t>Scanning </a:t>
            </a:r>
            <a:r>
              <a:rPr lang="en-US" altLang="ja-JP" dirty="0" smtClean="0">
                <a:solidFill>
                  <a:srgbClr val="FFFF00"/>
                </a:solidFill>
              </a:rPr>
              <a:t>nuclear spin resonance imaging</a:t>
            </a:r>
            <a:endParaRPr lang="ja-JP" altLang="en-US" dirty="0">
              <a:solidFill>
                <a:srgbClr val="FFFF00"/>
              </a:solidFill>
            </a:endParaRPr>
          </a:p>
        </p:txBody>
      </p:sp>
    </p:spTree>
    <p:extLst>
      <p:ext uri="{BB962C8B-B14F-4D97-AF65-F5344CB8AC3E}">
        <p14:creationId xmlns:p14="http://schemas.microsoft.com/office/powerpoint/2010/main" val="1944687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494" y="-135396"/>
            <a:ext cx="8784468" cy="1143000"/>
          </a:xfrm>
        </p:spPr>
        <p:txBody>
          <a:bodyPr/>
          <a:lstStyle/>
          <a:p>
            <a:r>
              <a:rPr kumimoji="1" lang="en-US" altLang="ja-JP" sz="4000" dirty="0" smtClean="0"/>
              <a:t>Sample</a:t>
            </a:r>
            <a:endParaRPr kumimoji="1" lang="ja-JP" altLang="en-US" sz="4000" dirty="0"/>
          </a:p>
        </p:txBody>
      </p:sp>
      <p:sp>
        <p:nvSpPr>
          <p:cNvPr id="129" name="Freeform 49"/>
          <p:cNvSpPr>
            <a:spLocks/>
          </p:cNvSpPr>
          <p:nvPr/>
        </p:nvSpPr>
        <p:spPr bwMode="auto">
          <a:xfrm>
            <a:off x="6394428" y="1207807"/>
            <a:ext cx="463595" cy="676423"/>
          </a:xfrm>
          <a:custGeom>
            <a:avLst/>
            <a:gdLst/>
            <a:ahLst/>
            <a:cxnLst>
              <a:cxn ang="0">
                <a:pos x="0" y="0"/>
              </a:cxn>
              <a:cxn ang="0">
                <a:pos x="45" y="181"/>
              </a:cxn>
              <a:cxn ang="0">
                <a:pos x="91" y="226"/>
              </a:cxn>
              <a:cxn ang="0">
                <a:pos x="136" y="181"/>
              </a:cxn>
              <a:cxn ang="0">
                <a:pos x="181" y="0"/>
              </a:cxn>
            </a:cxnLst>
            <a:rect l="0" t="0" r="r" b="b"/>
            <a:pathLst>
              <a:path w="181" h="226">
                <a:moveTo>
                  <a:pt x="0" y="0"/>
                </a:moveTo>
                <a:cubicBezTo>
                  <a:pt x="15" y="71"/>
                  <a:pt x="30" y="143"/>
                  <a:pt x="45" y="181"/>
                </a:cubicBezTo>
                <a:cubicBezTo>
                  <a:pt x="60" y="219"/>
                  <a:pt x="76" y="226"/>
                  <a:pt x="91" y="226"/>
                </a:cubicBezTo>
                <a:cubicBezTo>
                  <a:pt x="106" y="226"/>
                  <a:pt x="121" y="219"/>
                  <a:pt x="136" y="181"/>
                </a:cubicBezTo>
                <a:cubicBezTo>
                  <a:pt x="151" y="143"/>
                  <a:pt x="166" y="71"/>
                  <a:pt x="181" y="0"/>
                </a:cubicBezTo>
              </a:path>
            </a:pathLst>
          </a:custGeom>
          <a:gradFill rotWithShape="1">
            <a:gsLst>
              <a:gs pos="0">
                <a:schemeClr val="bg2"/>
              </a:gs>
              <a:gs pos="100000">
                <a:schemeClr val="bg1"/>
              </a:gs>
            </a:gsLst>
            <a:lin ang="0" scaled="1"/>
          </a:gradFill>
          <a:ln w="9525">
            <a:solidFill>
              <a:schemeClr val="tx1"/>
            </a:solidFill>
            <a:round/>
            <a:headEnd/>
            <a:tailEnd/>
          </a:ln>
          <a:effectLst/>
        </p:spPr>
        <p:txBody>
          <a:bodyPr/>
          <a:lstStyle/>
          <a:p>
            <a:endParaRPr lang="ja-JP" altLang="en-US" sz="2800"/>
          </a:p>
        </p:txBody>
      </p:sp>
      <p:sp>
        <p:nvSpPr>
          <p:cNvPr id="130" name="正方形/長方形 129"/>
          <p:cNvSpPr/>
          <p:nvPr/>
        </p:nvSpPr>
        <p:spPr>
          <a:xfrm>
            <a:off x="4879883" y="2214385"/>
            <a:ext cx="2885398" cy="507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Cap layer </a:t>
            </a:r>
            <a:r>
              <a:rPr lang="en-US" altLang="ja-JP" dirty="0" smtClean="0"/>
              <a:t>(Si-</a:t>
            </a:r>
            <a:r>
              <a:rPr lang="en-US" altLang="ja-JP" dirty="0" err="1" smtClean="0"/>
              <a:t>GaAs</a:t>
            </a:r>
            <a:r>
              <a:rPr lang="en-US" altLang="ja-JP" dirty="0" smtClean="0"/>
              <a:t>)</a:t>
            </a:r>
            <a:endParaRPr kumimoji="1" lang="ja-JP" altLang="en-US" dirty="0"/>
          </a:p>
        </p:txBody>
      </p:sp>
      <p:sp>
        <p:nvSpPr>
          <p:cNvPr id="131" name="正方形/長方形 130"/>
          <p:cNvSpPr/>
          <p:nvPr/>
        </p:nvSpPr>
        <p:spPr>
          <a:xfrm>
            <a:off x="4879882" y="2732407"/>
            <a:ext cx="2885399" cy="979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Si </a:t>
            </a:r>
            <a:r>
              <a:rPr kumimoji="1" lang="en-US" altLang="ja-JP" sz="2000" dirty="0" smtClean="0">
                <a:latin typeface="Symbol" pitchFamily="18" charset="2"/>
              </a:rPr>
              <a:t>d</a:t>
            </a:r>
            <a:r>
              <a:rPr kumimoji="1" lang="en-US" altLang="ja-JP" sz="2000" dirty="0" smtClean="0"/>
              <a:t>-doped </a:t>
            </a:r>
            <a:r>
              <a:rPr kumimoji="1" lang="en-US" altLang="ja-JP" sz="2000" dirty="0" err="1" smtClean="0"/>
              <a:t>AlGaAs</a:t>
            </a:r>
            <a:r>
              <a:rPr kumimoji="1" lang="en-US" altLang="ja-JP" sz="2000" dirty="0" smtClean="0"/>
              <a:t> layers</a:t>
            </a:r>
            <a:endParaRPr kumimoji="1" lang="ja-JP" altLang="en-US" sz="2000" dirty="0"/>
          </a:p>
        </p:txBody>
      </p:sp>
      <p:sp>
        <p:nvSpPr>
          <p:cNvPr id="132" name="正方形/長方形 131"/>
          <p:cNvSpPr/>
          <p:nvPr/>
        </p:nvSpPr>
        <p:spPr>
          <a:xfrm>
            <a:off x="4879882" y="3788281"/>
            <a:ext cx="2876939" cy="393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smtClean="0"/>
              <a:t>AlGaAs</a:t>
            </a:r>
            <a:endParaRPr kumimoji="1" lang="ja-JP" altLang="en-US" sz="2000" dirty="0"/>
          </a:p>
        </p:txBody>
      </p:sp>
      <p:sp>
        <p:nvSpPr>
          <p:cNvPr id="133" name="正方形/長方形 132"/>
          <p:cNvSpPr/>
          <p:nvPr/>
        </p:nvSpPr>
        <p:spPr>
          <a:xfrm>
            <a:off x="4879882" y="4172810"/>
            <a:ext cx="2876940" cy="768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Buffer layers</a:t>
            </a:r>
          </a:p>
          <a:p>
            <a:pPr algn="ctr"/>
            <a:r>
              <a:rPr lang="en-US" altLang="ja-JP" dirty="0" smtClean="0"/>
              <a:t>(</a:t>
            </a:r>
            <a:r>
              <a:rPr lang="en-US" altLang="ja-JP" dirty="0" err="1" smtClean="0"/>
              <a:t>AlAs</a:t>
            </a:r>
            <a:r>
              <a:rPr lang="en-US" altLang="ja-JP" dirty="0" smtClean="0"/>
              <a:t>/</a:t>
            </a:r>
            <a:r>
              <a:rPr lang="en-US" altLang="ja-JP" dirty="0" err="1" smtClean="0"/>
              <a:t>GaAs</a:t>
            </a:r>
            <a:r>
              <a:rPr lang="en-US" altLang="ja-JP" dirty="0" smtClean="0"/>
              <a:t> super lattice)</a:t>
            </a:r>
            <a:endParaRPr kumimoji="1" lang="ja-JP" altLang="en-US" dirty="0"/>
          </a:p>
        </p:txBody>
      </p:sp>
      <p:sp>
        <p:nvSpPr>
          <p:cNvPr id="134" name="正方形/長方形 133"/>
          <p:cNvSpPr/>
          <p:nvPr/>
        </p:nvSpPr>
        <p:spPr>
          <a:xfrm>
            <a:off x="4879882" y="4941168"/>
            <a:ext cx="2876939" cy="895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Back gate </a:t>
            </a:r>
          </a:p>
          <a:p>
            <a:pPr algn="ctr"/>
            <a:r>
              <a:rPr lang="en-US" altLang="ja-JP" dirty="0" smtClean="0"/>
              <a:t>(Si doped </a:t>
            </a:r>
            <a:r>
              <a:rPr lang="en-US" altLang="ja-JP" dirty="0" err="1" smtClean="0"/>
              <a:t>GaAs</a:t>
            </a:r>
            <a:r>
              <a:rPr lang="en-US" altLang="ja-JP" dirty="0" smtClean="0"/>
              <a:t>)</a:t>
            </a:r>
            <a:endParaRPr kumimoji="1" lang="ja-JP" altLang="en-US" dirty="0"/>
          </a:p>
        </p:txBody>
      </p:sp>
      <p:cxnSp>
        <p:nvCxnSpPr>
          <p:cNvPr id="135" name="直線コネクタ 134"/>
          <p:cNvCxnSpPr/>
          <p:nvPr/>
        </p:nvCxnSpPr>
        <p:spPr>
          <a:xfrm>
            <a:off x="4879881" y="3712081"/>
            <a:ext cx="2855846"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7940221" y="2214385"/>
            <a:ext cx="0" cy="1504529"/>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rot="5400000">
            <a:off x="7620742" y="2735357"/>
            <a:ext cx="1039067" cy="400110"/>
          </a:xfrm>
          <a:prstGeom prst="rect">
            <a:avLst/>
          </a:prstGeom>
          <a:noFill/>
        </p:spPr>
        <p:txBody>
          <a:bodyPr wrap="none" rtlCol="0">
            <a:spAutoFit/>
          </a:bodyPr>
          <a:lstStyle/>
          <a:p>
            <a:r>
              <a:rPr kumimoji="1" lang="en-US" altLang="ja-JP" sz="2000" dirty="0" smtClean="0">
                <a:solidFill>
                  <a:schemeClr val="bg1"/>
                </a:solidFill>
                <a:latin typeface="Arial" pitchFamily="34" charset="0"/>
                <a:cs typeface="Arial" pitchFamily="34" charset="0"/>
              </a:rPr>
              <a:t>165 nm</a:t>
            </a:r>
            <a:endParaRPr kumimoji="1" lang="ja-JP" altLang="en-US" sz="2000" dirty="0">
              <a:solidFill>
                <a:schemeClr val="bg1"/>
              </a:solidFill>
              <a:latin typeface="Arial" pitchFamily="34" charset="0"/>
              <a:cs typeface="Arial" pitchFamily="34" charset="0"/>
            </a:endParaRPr>
          </a:p>
        </p:txBody>
      </p:sp>
      <p:cxnSp>
        <p:nvCxnSpPr>
          <p:cNvPr id="138" name="直線矢印コネクタ 137"/>
          <p:cNvCxnSpPr/>
          <p:nvPr/>
        </p:nvCxnSpPr>
        <p:spPr>
          <a:xfrm>
            <a:off x="6858024" y="1830432"/>
            <a:ext cx="0" cy="383953"/>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6961579" y="1474535"/>
            <a:ext cx="1735150" cy="400110"/>
          </a:xfrm>
          <a:prstGeom prst="rect">
            <a:avLst/>
          </a:prstGeom>
          <a:noFill/>
        </p:spPr>
        <p:txBody>
          <a:bodyPr wrap="square" rtlCol="0">
            <a:spAutoFit/>
          </a:bodyPr>
          <a:lstStyle/>
          <a:p>
            <a:r>
              <a:rPr kumimoji="1" lang="en-US" altLang="ja-JP" sz="2000" dirty="0" smtClean="0">
                <a:solidFill>
                  <a:schemeClr val="bg1"/>
                </a:solidFill>
              </a:rPr>
              <a:t>~ 1 nm</a:t>
            </a:r>
            <a:endParaRPr kumimoji="1" lang="ja-JP" altLang="en-US" sz="2000" dirty="0">
              <a:solidFill>
                <a:schemeClr val="bg1"/>
              </a:solidFill>
            </a:endParaRPr>
          </a:p>
        </p:txBody>
      </p:sp>
      <p:sp>
        <p:nvSpPr>
          <p:cNvPr id="140" name="テキスト ボックス 139"/>
          <p:cNvSpPr txBox="1"/>
          <p:nvPr/>
        </p:nvSpPr>
        <p:spPr>
          <a:xfrm>
            <a:off x="7765281" y="3694779"/>
            <a:ext cx="1368964" cy="646331"/>
          </a:xfrm>
          <a:prstGeom prst="rect">
            <a:avLst/>
          </a:prstGeom>
          <a:noFill/>
        </p:spPr>
        <p:txBody>
          <a:bodyPr wrap="square" rtlCol="0">
            <a:spAutoFit/>
          </a:bodyPr>
          <a:lstStyle/>
          <a:p>
            <a:r>
              <a:rPr kumimoji="1" lang="en-US" altLang="ja-JP" dirty="0" smtClean="0">
                <a:solidFill>
                  <a:srgbClr val="FF0000"/>
                </a:solidFill>
              </a:rPr>
              <a:t>20 nm </a:t>
            </a:r>
          </a:p>
          <a:p>
            <a:r>
              <a:rPr kumimoji="1" lang="en-US" altLang="ja-JP" dirty="0" err="1" smtClean="0">
                <a:solidFill>
                  <a:srgbClr val="FF0000"/>
                </a:solidFill>
              </a:rPr>
              <a:t>GaAs</a:t>
            </a:r>
            <a:r>
              <a:rPr kumimoji="1" lang="en-US" altLang="ja-JP" dirty="0" smtClean="0">
                <a:solidFill>
                  <a:srgbClr val="FF0000"/>
                </a:solidFill>
              </a:rPr>
              <a:t> </a:t>
            </a:r>
            <a:r>
              <a:rPr lang="en-US" altLang="ja-JP" dirty="0" smtClean="0">
                <a:solidFill>
                  <a:srgbClr val="FF0000"/>
                </a:solidFill>
              </a:rPr>
              <a:t>QW</a:t>
            </a:r>
            <a:endParaRPr kumimoji="1" lang="ja-JP" altLang="en-US" dirty="0">
              <a:solidFill>
                <a:srgbClr val="FF0000"/>
              </a:solidFill>
            </a:endParaRPr>
          </a:p>
        </p:txBody>
      </p:sp>
      <p:sp>
        <p:nvSpPr>
          <p:cNvPr id="142" name="テキスト ボックス 141"/>
          <p:cNvSpPr txBox="1"/>
          <p:nvPr/>
        </p:nvSpPr>
        <p:spPr>
          <a:xfrm>
            <a:off x="4754965" y="1260533"/>
            <a:ext cx="1606530" cy="461665"/>
          </a:xfrm>
          <a:prstGeom prst="rect">
            <a:avLst/>
          </a:prstGeom>
          <a:noFill/>
        </p:spPr>
        <p:txBody>
          <a:bodyPr wrap="none" rtlCol="0">
            <a:spAutoFit/>
          </a:bodyPr>
          <a:lstStyle/>
          <a:p>
            <a:r>
              <a:rPr kumimoji="1" lang="en-US" altLang="ja-JP" sz="2400" dirty="0" smtClean="0">
                <a:solidFill>
                  <a:srgbClr val="FFFF00"/>
                </a:solidFill>
              </a:rPr>
              <a:t>Local gate</a:t>
            </a:r>
            <a:endParaRPr kumimoji="1" lang="ja-JP" altLang="en-US" sz="2400" dirty="0">
              <a:solidFill>
                <a:srgbClr val="FFFF00"/>
              </a:solidFill>
            </a:endParaRPr>
          </a:p>
        </p:txBody>
      </p:sp>
      <p:sp>
        <p:nvSpPr>
          <p:cNvPr id="166" name="テキスト ボックス 165"/>
          <p:cNvSpPr txBox="1"/>
          <p:nvPr/>
        </p:nvSpPr>
        <p:spPr>
          <a:xfrm>
            <a:off x="595796" y="2192695"/>
            <a:ext cx="5100427" cy="646331"/>
          </a:xfrm>
          <a:prstGeom prst="rect">
            <a:avLst/>
          </a:prstGeom>
          <a:noFill/>
        </p:spPr>
        <p:txBody>
          <a:bodyPr wrap="square" rtlCol="0">
            <a:spAutoFit/>
          </a:bodyPr>
          <a:lstStyle/>
          <a:p>
            <a:r>
              <a:rPr lang="en-US" altLang="ja-JP" dirty="0" err="1" smtClean="0"/>
              <a:t>Backgated</a:t>
            </a:r>
            <a:r>
              <a:rPr lang="en-US" altLang="ja-JP" dirty="0" smtClean="0"/>
              <a:t> 20 nm quantum well</a:t>
            </a:r>
          </a:p>
          <a:p>
            <a:r>
              <a:rPr lang="en-US" altLang="ja-JP" dirty="0" smtClean="0"/>
              <a:t>(</a:t>
            </a:r>
            <a:r>
              <a:rPr kumimoji="1" lang="en-US" altLang="ja-JP" i="1" dirty="0" smtClean="0">
                <a:latin typeface="Symbol" pitchFamily="18" charset="2"/>
              </a:rPr>
              <a:t>m</a:t>
            </a:r>
            <a:r>
              <a:rPr kumimoji="1" lang="en-US" altLang="ja-JP" dirty="0" smtClean="0"/>
              <a:t> </a:t>
            </a:r>
            <a:r>
              <a:rPr lang="en-US" altLang="ja-JP" dirty="0" smtClean="0"/>
              <a:t>~ 120 m</a:t>
            </a:r>
            <a:r>
              <a:rPr lang="en-US" altLang="ja-JP" baseline="30000" dirty="0" smtClean="0"/>
              <a:t>2</a:t>
            </a:r>
            <a:r>
              <a:rPr lang="en-US" altLang="ja-JP" dirty="0" smtClean="0"/>
              <a:t>/Vs</a:t>
            </a:r>
            <a:r>
              <a:rPr lang="ja-JP" altLang="en-US" dirty="0" smtClean="0"/>
              <a:t>）</a:t>
            </a:r>
            <a:r>
              <a:rPr lang="en-US" altLang="ja-JP" dirty="0" smtClean="0"/>
              <a:t> </a:t>
            </a:r>
            <a:endParaRPr kumimoji="1" lang="ja-JP" altLang="en-US" dirty="0"/>
          </a:p>
        </p:txBody>
      </p:sp>
      <p:sp>
        <p:nvSpPr>
          <p:cNvPr id="167" name="正方形/長方形 166"/>
          <p:cNvSpPr/>
          <p:nvPr/>
        </p:nvSpPr>
        <p:spPr>
          <a:xfrm>
            <a:off x="6069470" y="6346007"/>
            <a:ext cx="2909707" cy="307777"/>
          </a:xfrm>
          <a:prstGeom prst="rect">
            <a:avLst/>
          </a:prstGeom>
        </p:spPr>
        <p:txBody>
          <a:bodyPr wrap="none">
            <a:spAutoFit/>
          </a:bodyPr>
          <a:lstStyle/>
          <a:p>
            <a:r>
              <a:rPr lang="en-US" altLang="ja-JP" sz="1400" dirty="0" smtClean="0">
                <a:latin typeface="Arial" pitchFamily="34" charset="0"/>
                <a:cs typeface="Arial" pitchFamily="34" charset="0"/>
              </a:rPr>
              <a:t>Supplied </a:t>
            </a:r>
            <a:r>
              <a:rPr lang="en-US" altLang="ja-JP" sz="1400" dirty="0">
                <a:latin typeface="Arial" pitchFamily="34" charset="0"/>
                <a:cs typeface="Arial" pitchFamily="34" charset="0"/>
              </a:rPr>
              <a:t>by K. </a:t>
            </a:r>
            <a:r>
              <a:rPr lang="en-US" altLang="ja-JP" sz="1400" dirty="0" err="1">
                <a:latin typeface="Arial" pitchFamily="34" charset="0"/>
                <a:cs typeface="Arial" pitchFamily="34" charset="0"/>
              </a:rPr>
              <a:t>Muraki</a:t>
            </a:r>
            <a:r>
              <a:rPr lang="en-US" altLang="ja-JP" sz="1400" dirty="0">
                <a:latin typeface="Arial" pitchFamily="34" charset="0"/>
                <a:cs typeface="Arial" pitchFamily="34" charset="0"/>
              </a:rPr>
              <a:t> (NTT BRL</a:t>
            </a:r>
            <a:r>
              <a:rPr lang="en-US" altLang="ja-JP" sz="1400" dirty="0" smtClean="0">
                <a:latin typeface="Arial" pitchFamily="34" charset="0"/>
                <a:cs typeface="Arial" pitchFamily="34" charset="0"/>
              </a:rPr>
              <a:t>)</a:t>
            </a:r>
            <a:endParaRPr lang="ja-JP" altLang="en-US" sz="1400" dirty="0">
              <a:latin typeface="Arial" pitchFamily="34" charset="0"/>
              <a:cs typeface="Arial" pitchFamily="34" charset="0"/>
            </a:endParaRPr>
          </a:p>
        </p:txBody>
      </p:sp>
      <p:sp>
        <p:nvSpPr>
          <p:cNvPr id="168" name="テキスト ボックス 167"/>
          <p:cNvSpPr txBox="1"/>
          <p:nvPr/>
        </p:nvSpPr>
        <p:spPr>
          <a:xfrm>
            <a:off x="469434" y="3019204"/>
            <a:ext cx="2607429" cy="369332"/>
          </a:xfrm>
          <a:prstGeom prst="rect">
            <a:avLst/>
          </a:prstGeom>
          <a:noFill/>
        </p:spPr>
        <p:txBody>
          <a:bodyPr wrap="square" rtlCol="0">
            <a:spAutoFit/>
          </a:bodyPr>
          <a:lstStyle/>
          <a:p>
            <a:r>
              <a:rPr kumimoji="1" lang="en-US" altLang="ja-JP" dirty="0" smtClean="0"/>
              <a:t>  </a:t>
            </a:r>
            <a:r>
              <a:rPr lang="en-US" altLang="ja-JP" dirty="0" smtClean="0"/>
              <a:t>Hall bars; 10 </a:t>
            </a:r>
            <a:r>
              <a:rPr lang="en-US" altLang="ja-JP" dirty="0" smtClean="0">
                <a:latin typeface="Symbol" panose="05050102010706020507" pitchFamily="18" charset="2"/>
              </a:rPr>
              <a:t>m</a:t>
            </a:r>
            <a:r>
              <a:rPr lang="en-US" altLang="ja-JP" dirty="0" smtClean="0"/>
              <a:t>m width </a:t>
            </a:r>
            <a:endParaRPr kumimoji="1" lang="ja-JP" altLang="en-US" dirty="0"/>
          </a:p>
        </p:txBody>
      </p:sp>
      <p:grpSp>
        <p:nvGrpSpPr>
          <p:cNvPr id="3" name="グループ化 2"/>
          <p:cNvGrpSpPr/>
          <p:nvPr/>
        </p:nvGrpSpPr>
        <p:grpSpPr>
          <a:xfrm>
            <a:off x="791580" y="4350739"/>
            <a:ext cx="2907670" cy="899929"/>
            <a:chOff x="1367644" y="3789211"/>
            <a:chExt cx="2907670" cy="899929"/>
          </a:xfrm>
        </p:grpSpPr>
        <p:grpSp>
          <p:nvGrpSpPr>
            <p:cNvPr id="38" name="グループ化 37"/>
            <p:cNvGrpSpPr/>
            <p:nvPr/>
          </p:nvGrpSpPr>
          <p:grpSpPr>
            <a:xfrm>
              <a:off x="2935646" y="3902155"/>
              <a:ext cx="273466" cy="527015"/>
              <a:chOff x="5245179" y="4056217"/>
              <a:chExt cx="273466" cy="527015"/>
            </a:xfrm>
          </p:grpSpPr>
          <p:cxnSp>
            <p:nvCxnSpPr>
              <p:cNvPr id="39" name="直線矢印コネクタ 38"/>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円/楕円 66"/>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41" name="グループ化 40"/>
            <p:cNvGrpSpPr/>
            <p:nvPr/>
          </p:nvGrpSpPr>
          <p:grpSpPr>
            <a:xfrm>
              <a:off x="1751619" y="3892426"/>
              <a:ext cx="273466" cy="527015"/>
              <a:chOff x="5245179" y="4056217"/>
              <a:chExt cx="273466" cy="527015"/>
            </a:xfrm>
          </p:grpSpPr>
          <p:cxnSp>
            <p:nvCxnSpPr>
              <p:cNvPr id="42" name="直線矢印コネクタ 41"/>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円/楕円 175"/>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44" name="グループ化 43"/>
            <p:cNvGrpSpPr/>
            <p:nvPr/>
          </p:nvGrpSpPr>
          <p:grpSpPr>
            <a:xfrm>
              <a:off x="1999327" y="4091343"/>
              <a:ext cx="273466" cy="527015"/>
              <a:chOff x="5245179" y="4056217"/>
              <a:chExt cx="273466" cy="527015"/>
            </a:xfrm>
          </p:grpSpPr>
          <p:cxnSp>
            <p:nvCxnSpPr>
              <p:cNvPr id="45" name="直線矢印コネクタ 44"/>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47" name="グループ化 46"/>
            <p:cNvGrpSpPr/>
            <p:nvPr/>
          </p:nvGrpSpPr>
          <p:grpSpPr>
            <a:xfrm>
              <a:off x="3264203" y="4062908"/>
              <a:ext cx="273466" cy="527015"/>
              <a:chOff x="5245179" y="4056217"/>
              <a:chExt cx="273466" cy="527015"/>
            </a:xfrm>
          </p:grpSpPr>
          <p:cxnSp>
            <p:nvCxnSpPr>
              <p:cNvPr id="48" name="直線矢印コネクタ 47"/>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円/楕円 186"/>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50" name="グループ化 49"/>
            <p:cNvGrpSpPr/>
            <p:nvPr/>
          </p:nvGrpSpPr>
          <p:grpSpPr>
            <a:xfrm>
              <a:off x="2524982" y="4100634"/>
              <a:ext cx="273466" cy="527015"/>
              <a:chOff x="5245179" y="4056217"/>
              <a:chExt cx="273466" cy="527015"/>
            </a:xfrm>
          </p:grpSpPr>
          <p:cxnSp>
            <p:nvCxnSpPr>
              <p:cNvPr id="51" name="直線矢印コネクタ 50"/>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円/楕円 75"/>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53" name="グループ化 52"/>
            <p:cNvGrpSpPr/>
            <p:nvPr/>
          </p:nvGrpSpPr>
          <p:grpSpPr>
            <a:xfrm>
              <a:off x="1478619" y="4080779"/>
              <a:ext cx="273466" cy="527015"/>
              <a:chOff x="5553829" y="5994616"/>
              <a:chExt cx="273466" cy="527015"/>
            </a:xfrm>
          </p:grpSpPr>
          <p:cxnSp>
            <p:nvCxnSpPr>
              <p:cNvPr id="54" name="直線矢印コネクタ 53"/>
              <p:cNvCxnSpPr/>
              <p:nvPr/>
            </p:nvCxnSpPr>
            <p:spPr>
              <a:xfrm>
                <a:off x="5690096" y="5994616"/>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円/楕円 78"/>
              <p:cNvSpPr/>
              <p:nvPr/>
            </p:nvSpPr>
            <p:spPr>
              <a:xfrm>
                <a:off x="5553829" y="6152321"/>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56" name="グループ化 55"/>
            <p:cNvGrpSpPr/>
            <p:nvPr/>
          </p:nvGrpSpPr>
          <p:grpSpPr>
            <a:xfrm>
              <a:off x="3609374" y="3918293"/>
              <a:ext cx="273466" cy="527015"/>
              <a:chOff x="5245179" y="4056217"/>
              <a:chExt cx="273466" cy="527015"/>
            </a:xfrm>
          </p:grpSpPr>
          <p:cxnSp>
            <p:nvCxnSpPr>
              <p:cNvPr id="57" name="直線矢印コネクタ 56"/>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円/楕円 82"/>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59" name="グループ化 58"/>
            <p:cNvGrpSpPr/>
            <p:nvPr/>
          </p:nvGrpSpPr>
          <p:grpSpPr>
            <a:xfrm>
              <a:off x="3960218" y="4072199"/>
              <a:ext cx="273466" cy="527015"/>
              <a:chOff x="5553829" y="5994616"/>
              <a:chExt cx="273466" cy="527015"/>
            </a:xfrm>
          </p:grpSpPr>
          <p:cxnSp>
            <p:nvCxnSpPr>
              <p:cNvPr id="60" name="直線矢印コネクタ 59"/>
              <p:cNvCxnSpPr/>
              <p:nvPr/>
            </p:nvCxnSpPr>
            <p:spPr>
              <a:xfrm>
                <a:off x="5690096" y="5994616"/>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円/楕円 85"/>
              <p:cNvSpPr/>
              <p:nvPr/>
            </p:nvSpPr>
            <p:spPr>
              <a:xfrm>
                <a:off x="5553829" y="6152321"/>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sp>
          <p:nvSpPr>
            <p:cNvPr id="62" name="角丸四角形 61"/>
            <p:cNvSpPr/>
            <p:nvPr/>
          </p:nvSpPr>
          <p:spPr>
            <a:xfrm>
              <a:off x="1367644" y="3789211"/>
              <a:ext cx="2907670" cy="8999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3" name="フリーフォーム 62"/>
          <p:cNvSpPr/>
          <p:nvPr/>
        </p:nvSpPr>
        <p:spPr>
          <a:xfrm rot="10042447">
            <a:off x="3503721" y="3880414"/>
            <a:ext cx="1473693" cy="301993"/>
          </a:xfrm>
          <a:custGeom>
            <a:avLst/>
            <a:gdLst>
              <a:gd name="connsiteX0" fmla="*/ 0 w 1473693"/>
              <a:gd name="connsiteY0" fmla="*/ 301993 h 301993"/>
              <a:gd name="connsiteX1" fmla="*/ 1065320 w 1473693"/>
              <a:gd name="connsiteY1" fmla="*/ 152 h 301993"/>
              <a:gd name="connsiteX2" fmla="*/ 870011 w 1473693"/>
              <a:gd name="connsiteY2" fmla="*/ 257604 h 301993"/>
              <a:gd name="connsiteX3" fmla="*/ 1473693 w 1473693"/>
              <a:gd name="connsiteY3" fmla="*/ 152 h 301993"/>
            </a:gdLst>
            <a:ahLst/>
            <a:cxnLst>
              <a:cxn ang="0">
                <a:pos x="connsiteX0" y="connsiteY0"/>
              </a:cxn>
              <a:cxn ang="0">
                <a:pos x="connsiteX1" y="connsiteY1"/>
              </a:cxn>
              <a:cxn ang="0">
                <a:pos x="connsiteX2" y="connsiteY2"/>
              </a:cxn>
              <a:cxn ang="0">
                <a:pos x="connsiteX3" y="connsiteY3"/>
              </a:cxn>
            </a:cxnLst>
            <a:rect l="l" t="t" r="r" b="b"/>
            <a:pathLst>
              <a:path w="1473693" h="301993">
                <a:moveTo>
                  <a:pt x="0" y="301993"/>
                </a:moveTo>
                <a:cubicBezTo>
                  <a:pt x="460159" y="154771"/>
                  <a:pt x="920318" y="7550"/>
                  <a:pt x="1065320" y="152"/>
                </a:cubicBezTo>
                <a:cubicBezTo>
                  <a:pt x="1210322" y="-7246"/>
                  <a:pt x="801949" y="257604"/>
                  <a:pt x="870011" y="257604"/>
                </a:cubicBezTo>
                <a:cubicBezTo>
                  <a:pt x="938073" y="257604"/>
                  <a:pt x="1205883" y="128878"/>
                  <a:pt x="1473693" y="1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463424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91494" y="-135396"/>
            <a:ext cx="8784468" cy="1143000"/>
          </a:xfrm>
        </p:spPr>
        <p:txBody>
          <a:bodyPr/>
          <a:lstStyle/>
          <a:p>
            <a:r>
              <a:rPr kumimoji="1" lang="en-US" altLang="ja-JP" sz="4000" dirty="0" smtClean="0"/>
              <a:t>Scanning gate </a:t>
            </a:r>
            <a:r>
              <a:rPr lang="en-US" altLang="ja-JP" sz="4000" dirty="0" smtClean="0"/>
              <a:t>imaging</a:t>
            </a:r>
            <a:endParaRPr kumimoji="1" lang="ja-JP" altLang="en-US" sz="4000" dirty="0"/>
          </a:p>
        </p:txBody>
      </p:sp>
      <p:sp>
        <p:nvSpPr>
          <p:cNvPr id="3" name="テキスト ボックス 2"/>
          <p:cNvSpPr txBox="1"/>
          <p:nvPr/>
        </p:nvSpPr>
        <p:spPr>
          <a:xfrm>
            <a:off x="518233" y="4053562"/>
            <a:ext cx="3560774" cy="646331"/>
          </a:xfrm>
          <a:prstGeom prst="rect">
            <a:avLst/>
          </a:prstGeom>
          <a:noFill/>
        </p:spPr>
        <p:txBody>
          <a:bodyPr wrap="square" rtlCol="0">
            <a:spAutoFit/>
          </a:bodyPr>
          <a:lstStyle/>
          <a:p>
            <a:r>
              <a:rPr kumimoji="1" lang="en-US" altLang="ja-JP" dirty="0" smtClean="0"/>
              <a:t>Evolution of incompressible states from edge to bulk </a:t>
            </a:r>
            <a:r>
              <a:rPr lang="en-US" altLang="ja-JP" dirty="0" smtClean="0"/>
              <a:t>states</a:t>
            </a:r>
            <a:endParaRPr kumimoji="1" lang="ja-JP" altLang="en-US" dirty="0"/>
          </a:p>
        </p:txBody>
      </p:sp>
      <p:sp>
        <p:nvSpPr>
          <p:cNvPr id="5" name="テキスト ボックス 4"/>
          <p:cNvSpPr txBox="1"/>
          <p:nvPr/>
        </p:nvSpPr>
        <p:spPr>
          <a:xfrm>
            <a:off x="4481969" y="4091491"/>
            <a:ext cx="3788650" cy="923330"/>
          </a:xfrm>
          <a:prstGeom prst="rect">
            <a:avLst/>
          </a:prstGeom>
          <a:noFill/>
        </p:spPr>
        <p:txBody>
          <a:bodyPr wrap="square" rtlCol="0">
            <a:spAutoFit/>
          </a:bodyPr>
          <a:lstStyle/>
          <a:p>
            <a:r>
              <a:rPr lang="en-US" altLang="ja-JP" dirty="0" smtClean="0"/>
              <a:t>Spatial distribution of </a:t>
            </a:r>
          </a:p>
          <a:p>
            <a:r>
              <a:rPr lang="en-US" altLang="ja-JP" dirty="0" smtClean="0"/>
              <a:t>dynamic nuclear spin polarization</a:t>
            </a:r>
          </a:p>
          <a:p>
            <a:r>
              <a:rPr kumimoji="1" lang="en-US" altLang="ja-JP" dirty="0" smtClean="0"/>
              <a:t>QH electronic spin polarization</a:t>
            </a:r>
            <a:endParaRPr kumimoji="1" lang="ja-JP" altLang="en-US" dirty="0"/>
          </a:p>
        </p:txBody>
      </p:sp>
      <p:pic>
        <p:nvPicPr>
          <p:cNvPr id="56" name="図 55"/>
          <p:cNvPicPr>
            <a:picLocks noChangeAspect="1"/>
          </p:cNvPicPr>
          <p:nvPr/>
        </p:nvPicPr>
        <p:blipFill rotWithShape="1">
          <a:blip r:embed="rId2"/>
          <a:srcRect l="22786" t="53898" r="38822" b="8556"/>
          <a:stretch/>
        </p:blipFill>
        <p:spPr>
          <a:xfrm>
            <a:off x="780646" y="4866294"/>
            <a:ext cx="1908212" cy="1656184"/>
          </a:xfrm>
          <a:prstGeom prst="rect">
            <a:avLst/>
          </a:prstGeom>
        </p:spPr>
      </p:pic>
      <p:grpSp>
        <p:nvGrpSpPr>
          <p:cNvPr id="95" name="グループ化 94"/>
          <p:cNvGrpSpPr/>
          <p:nvPr/>
        </p:nvGrpSpPr>
        <p:grpSpPr>
          <a:xfrm>
            <a:off x="1655676" y="922695"/>
            <a:ext cx="5669004" cy="2274416"/>
            <a:chOff x="1655676" y="922695"/>
            <a:chExt cx="5669004" cy="2274416"/>
          </a:xfrm>
        </p:grpSpPr>
        <p:grpSp>
          <p:nvGrpSpPr>
            <p:cNvPr id="54" name="グループ化 53"/>
            <p:cNvGrpSpPr/>
            <p:nvPr/>
          </p:nvGrpSpPr>
          <p:grpSpPr>
            <a:xfrm>
              <a:off x="3743908" y="922695"/>
              <a:ext cx="3580772" cy="2274416"/>
              <a:chOff x="5138742" y="433266"/>
              <a:chExt cx="3580772" cy="2274416"/>
            </a:xfrm>
          </p:grpSpPr>
          <p:sp>
            <p:nvSpPr>
              <p:cNvPr id="6" name="楕円 5"/>
              <p:cNvSpPr/>
              <p:nvPr/>
            </p:nvSpPr>
            <p:spPr>
              <a:xfrm>
                <a:off x="5472100" y="764704"/>
                <a:ext cx="410996" cy="4408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a:spLocks noChangeAspect="1"/>
              </p:cNvSpPr>
              <p:nvPr/>
            </p:nvSpPr>
            <p:spPr bwMode="auto">
              <a:xfrm rot="10800000">
                <a:off x="5250233" y="877945"/>
                <a:ext cx="1300201" cy="688754"/>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8" name="グループ化 14"/>
              <p:cNvGrpSpPr>
                <a:grpSpLocks/>
              </p:cNvGrpSpPr>
              <p:nvPr/>
            </p:nvGrpSpPr>
            <p:grpSpPr bwMode="auto">
              <a:xfrm>
                <a:off x="5139491" y="854963"/>
                <a:ext cx="3170098" cy="1655805"/>
                <a:chOff x="1353065" y="1736124"/>
                <a:chExt cx="4022124" cy="2100649"/>
              </a:xfrm>
            </p:grpSpPr>
            <p:sp>
              <p:nvSpPr>
                <p:cNvPr id="9" name="フリーフォーム 8"/>
                <p:cNvSpPr/>
                <p:nvPr/>
              </p:nvSpPr>
              <p:spPr>
                <a:xfrm>
                  <a:off x="1353899" y="1736701"/>
                  <a:ext cx="4021588" cy="2100670"/>
                </a:xfrm>
                <a:custGeom>
                  <a:avLst/>
                  <a:gdLst>
                    <a:gd name="connsiteX0" fmla="*/ 0 w 4022124"/>
                    <a:gd name="connsiteY0" fmla="*/ 1377779 h 2100649"/>
                    <a:gd name="connsiteX1" fmla="*/ 2631989 w 4022124"/>
                    <a:gd name="connsiteY1" fmla="*/ 0 h 2100649"/>
                    <a:gd name="connsiteX2" fmla="*/ 4022124 w 4022124"/>
                    <a:gd name="connsiteY2" fmla="*/ 735227 h 2100649"/>
                    <a:gd name="connsiteX3" fmla="*/ 1383957 w 4022124"/>
                    <a:gd name="connsiteY3" fmla="*/ 2100649 h 2100649"/>
                    <a:gd name="connsiteX4" fmla="*/ 0 w 4022124"/>
                    <a:gd name="connsiteY4" fmla="*/ 1377779 h 210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124" h="2100649">
                      <a:moveTo>
                        <a:pt x="0" y="1377779"/>
                      </a:moveTo>
                      <a:lnTo>
                        <a:pt x="2631989" y="0"/>
                      </a:lnTo>
                      <a:lnTo>
                        <a:pt x="4022124" y="735227"/>
                      </a:lnTo>
                      <a:lnTo>
                        <a:pt x="1383957" y="2100649"/>
                      </a:lnTo>
                      <a:lnTo>
                        <a:pt x="0" y="1377779"/>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フリーフォーム 9"/>
                <p:cNvSpPr/>
                <p:nvPr/>
              </p:nvSpPr>
              <p:spPr>
                <a:xfrm>
                  <a:off x="3256797" y="3277431"/>
                  <a:ext cx="907755" cy="472562"/>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フリーフォーム 10"/>
                <p:cNvSpPr/>
                <p:nvPr/>
              </p:nvSpPr>
              <p:spPr>
                <a:xfrm>
                  <a:off x="4328625" y="2726407"/>
                  <a:ext cx="909539" cy="472561"/>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フリーフォーム 11"/>
                <p:cNvSpPr/>
                <p:nvPr/>
              </p:nvSpPr>
              <p:spPr>
                <a:xfrm>
                  <a:off x="1505489" y="2380456"/>
                  <a:ext cx="909539" cy="472561"/>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フリーフォーム 12"/>
                <p:cNvSpPr/>
                <p:nvPr/>
              </p:nvSpPr>
              <p:spPr>
                <a:xfrm>
                  <a:off x="2621903" y="1802682"/>
                  <a:ext cx="907755" cy="474345"/>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4" name="フリーフォーム 13"/>
              <p:cNvSpPr>
                <a:spLocks noChangeAspect="1"/>
              </p:cNvSpPr>
              <p:nvPr/>
            </p:nvSpPr>
            <p:spPr bwMode="auto">
              <a:xfrm>
                <a:off x="5138742" y="1583528"/>
                <a:ext cx="414658" cy="352811"/>
              </a:xfrm>
              <a:custGeom>
                <a:avLst/>
                <a:gdLst>
                  <a:gd name="connsiteX0" fmla="*/ 0 w 525293"/>
                  <a:gd name="connsiteY0" fmla="*/ 447472 h 447472"/>
                  <a:gd name="connsiteX1" fmla="*/ 525293 w 525293"/>
                  <a:gd name="connsiteY1" fmla="*/ 184825 h 447472"/>
                  <a:gd name="connsiteX2" fmla="*/ 165370 w 525293"/>
                  <a:gd name="connsiteY2" fmla="*/ 0 h 447472"/>
                </a:gdLst>
                <a:ahLst/>
                <a:cxnLst>
                  <a:cxn ang="0">
                    <a:pos x="connsiteX0" y="connsiteY0"/>
                  </a:cxn>
                  <a:cxn ang="0">
                    <a:pos x="connsiteX1" y="connsiteY1"/>
                  </a:cxn>
                  <a:cxn ang="0">
                    <a:pos x="connsiteX2" y="connsiteY2"/>
                  </a:cxn>
                </a:cxnLst>
                <a:rect l="l" t="t" r="r" b="b"/>
                <a:pathLst>
                  <a:path w="525293" h="447472">
                    <a:moveTo>
                      <a:pt x="0" y="447472"/>
                    </a:moveTo>
                    <a:lnTo>
                      <a:pt x="525293" y="184825"/>
                    </a:lnTo>
                    <a:lnTo>
                      <a:pt x="165370"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 name="フリーフォーム 14"/>
              <p:cNvSpPr>
                <a:spLocks noChangeAspect="1"/>
              </p:cNvSpPr>
              <p:nvPr/>
            </p:nvSpPr>
            <p:spPr bwMode="auto">
              <a:xfrm>
                <a:off x="5693964" y="1123892"/>
                <a:ext cx="725301" cy="382329"/>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 name="フリーフォーム 15"/>
              <p:cNvSpPr>
                <a:spLocks noChangeAspect="1"/>
              </p:cNvSpPr>
              <p:nvPr/>
            </p:nvSpPr>
            <p:spPr bwMode="auto">
              <a:xfrm>
                <a:off x="6565449" y="859635"/>
                <a:ext cx="650802" cy="198192"/>
              </a:xfrm>
              <a:custGeom>
                <a:avLst/>
                <a:gdLst>
                  <a:gd name="connsiteX0" fmla="*/ 0 w 826851"/>
                  <a:gd name="connsiteY0" fmla="*/ 63230 h 252919"/>
                  <a:gd name="connsiteX1" fmla="*/ 355060 w 826851"/>
                  <a:gd name="connsiteY1" fmla="*/ 252919 h 252919"/>
                  <a:gd name="connsiteX2" fmla="*/ 826851 w 826851"/>
                  <a:gd name="connsiteY2" fmla="*/ 0 h 252919"/>
                </a:gdLst>
                <a:ahLst/>
                <a:cxnLst>
                  <a:cxn ang="0">
                    <a:pos x="connsiteX0" y="connsiteY0"/>
                  </a:cxn>
                  <a:cxn ang="0">
                    <a:pos x="connsiteX1" y="connsiteY1"/>
                  </a:cxn>
                  <a:cxn ang="0">
                    <a:pos x="connsiteX2" y="connsiteY2"/>
                  </a:cxn>
                </a:cxnLst>
                <a:rect l="l" t="t" r="r" b="b"/>
                <a:pathLst>
                  <a:path w="826851" h="252919">
                    <a:moveTo>
                      <a:pt x="0" y="63230"/>
                    </a:moveTo>
                    <a:lnTo>
                      <a:pt x="355060" y="252919"/>
                    </a:lnTo>
                    <a:lnTo>
                      <a:pt x="826851"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フリーフォーム 16"/>
              <p:cNvSpPr>
                <a:spLocks noChangeAspect="1"/>
              </p:cNvSpPr>
              <p:nvPr/>
            </p:nvSpPr>
            <p:spPr bwMode="auto">
              <a:xfrm>
                <a:off x="6235128" y="2293370"/>
                <a:ext cx="697188" cy="213655"/>
              </a:xfrm>
              <a:custGeom>
                <a:avLst/>
                <a:gdLst>
                  <a:gd name="connsiteX0" fmla="*/ 0 w 885217"/>
                  <a:gd name="connsiteY0" fmla="*/ 272375 h 272375"/>
                  <a:gd name="connsiteX1" fmla="*/ 525294 w 885217"/>
                  <a:gd name="connsiteY1" fmla="*/ 0 h 272375"/>
                  <a:gd name="connsiteX2" fmla="*/ 885217 w 885217"/>
                  <a:gd name="connsiteY2" fmla="*/ 184826 h 272375"/>
                </a:gdLst>
                <a:ahLst/>
                <a:cxnLst>
                  <a:cxn ang="0">
                    <a:pos x="connsiteX0" y="connsiteY0"/>
                  </a:cxn>
                  <a:cxn ang="0">
                    <a:pos x="connsiteX1" y="connsiteY1"/>
                  </a:cxn>
                  <a:cxn ang="0">
                    <a:pos x="connsiteX2" y="connsiteY2"/>
                  </a:cxn>
                </a:cxnLst>
                <a:rect l="l" t="t" r="r" b="b"/>
                <a:pathLst>
                  <a:path w="885217" h="272375">
                    <a:moveTo>
                      <a:pt x="0" y="272375"/>
                    </a:moveTo>
                    <a:lnTo>
                      <a:pt x="525294" y="0"/>
                    </a:lnTo>
                    <a:lnTo>
                      <a:pt x="885217" y="184826"/>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フリーフォーム 17"/>
              <p:cNvSpPr>
                <a:spLocks noChangeAspect="1"/>
              </p:cNvSpPr>
              <p:nvPr/>
            </p:nvSpPr>
            <p:spPr bwMode="auto">
              <a:xfrm>
                <a:off x="7071471" y="1856220"/>
                <a:ext cx="704217" cy="359839"/>
              </a:xfrm>
              <a:custGeom>
                <a:avLst/>
                <a:gdLst>
                  <a:gd name="connsiteX0" fmla="*/ 359923 w 894945"/>
                  <a:gd name="connsiteY0" fmla="*/ 457200 h 457200"/>
                  <a:gd name="connsiteX1" fmla="*/ 0 w 894945"/>
                  <a:gd name="connsiteY1" fmla="*/ 277238 h 457200"/>
                  <a:gd name="connsiteX2" fmla="*/ 525294 w 894945"/>
                  <a:gd name="connsiteY2" fmla="*/ 0 h 457200"/>
                  <a:gd name="connsiteX3" fmla="*/ 894945 w 894945"/>
                  <a:gd name="connsiteY3" fmla="*/ 184825 h 457200"/>
                </a:gdLst>
                <a:ahLst/>
                <a:cxnLst>
                  <a:cxn ang="0">
                    <a:pos x="connsiteX0" y="connsiteY0"/>
                  </a:cxn>
                  <a:cxn ang="0">
                    <a:pos x="connsiteX1" y="connsiteY1"/>
                  </a:cxn>
                  <a:cxn ang="0">
                    <a:pos x="connsiteX2" y="connsiteY2"/>
                  </a:cxn>
                  <a:cxn ang="0">
                    <a:pos x="connsiteX3" y="connsiteY3"/>
                  </a:cxn>
                </a:cxnLst>
                <a:rect l="l" t="t" r="r" b="b"/>
                <a:pathLst>
                  <a:path w="894945" h="457200">
                    <a:moveTo>
                      <a:pt x="359923" y="457200"/>
                    </a:moveTo>
                    <a:lnTo>
                      <a:pt x="0" y="277238"/>
                    </a:lnTo>
                    <a:lnTo>
                      <a:pt x="525294" y="0"/>
                    </a:lnTo>
                    <a:lnTo>
                      <a:pt x="894945" y="184825"/>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フリーフォーム 18"/>
              <p:cNvSpPr>
                <a:spLocks noChangeAspect="1"/>
              </p:cNvSpPr>
              <p:nvPr/>
            </p:nvSpPr>
            <p:spPr bwMode="auto">
              <a:xfrm>
                <a:off x="7921874" y="1437345"/>
                <a:ext cx="379518" cy="341567"/>
              </a:xfrm>
              <a:custGeom>
                <a:avLst/>
                <a:gdLst>
                  <a:gd name="connsiteX0" fmla="*/ 355060 w 481519"/>
                  <a:gd name="connsiteY0" fmla="*/ 432881 h 432881"/>
                  <a:gd name="connsiteX1" fmla="*/ 0 w 481519"/>
                  <a:gd name="connsiteY1" fmla="*/ 248056 h 432881"/>
                  <a:gd name="connsiteX2" fmla="*/ 481519 w 481519"/>
                  <a:gd name="connsiteY2" fmla="*/ 0 h 432881"/>
                </a:gdLst>
                <a:ahLst/>
                <a:cxnLst>
                  <a:cxn ang="0">
                    <a:pos x="connsiteX0" y="connsiteY0"/>
                  </a:cxn>
                  <a:cxn ang="0">
                    <a:pos x="connsiteX1" y="connsiteY1"/>
                  </a:cxn>
                  <a:cxn ang="0">
                    <a:pos x="connsiteX2" y="connsiteY2"/>
                  </a:cxn>
                </a:cxnLst>
                <a:rect l="l" t="t" r="r" b="b"/>
                <a:pathLst>
                  <a:path w="481519" h="432881">
                    <a:moveTo>
                      <a:pt x="355060" y="432881"/>
                    </a:moveTo>
                    <a:lnTo>
                      <a:pt x="0" y="248056"/>
                    </a:lnTo>
                    <a:lnTo>
                      <a:pt x="481519"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 name="フリーフォーム 19"/>
              <p:cNvSpPr>
                <a:spLocks noChangeAspect="1"/>
              </p:cNvSpPr>
              <p:nvPr/>
            </p:nvSpPr>
            <p:spPr bwMode="auto">
              <a:xfrm>
                <a:off x="5183441" y="1538830"/>
                <a:ext cx="491855" cy="432650"/>
              </a:xfrm>
              <a:custGeom>
                <a:avLst/>
                <a:gdLst>
                  <a:gd name="connsiteX0" fmla="*/ 0 w 525293"/>
                  <a:gd name="connsiteY0" fmla="*/ 447472 h 447472"/>
                  <a:gd name="connsiteX1" fmla="*/ 525293 w 525293"/>
                  <a:gd name="connsiteY1" fmla="*/ 184825 h 447472"/>
                  <a:gd name="connsiteX2" fmla="*/ 165370 w 525293"/>
                  <a:gd name="connsiteY2" fmla="*/ 0 h 447472"/>
                </a:gdLst>
                <a:ahLst/>
                <a:cxnLst>
                  <a:cxn ang="0">
                    <a:pos x="connsiteX0" y="connsiteY0"/>
                  </a:cxn>
                  <a:cxn ang="0">
                    <a:pos x="connsiteX1" y="connsiteY1"/>
                  </a:cxn>
                  <a:cxn ang="0">
                    <a:pos x="connsiteX2" y="connsiteY2"/>
                  </a:cxn>
                </a:cxnLst>
                <a:rect l="l" t="t" r="r" b="b"/>
                <a:pathLst>
                  <a:path w="525293" h="447472">
                    <a:moveTo>
                      <a:pt x="0" y="447472"/>
                    </a:moveTo>
                    <a:lnTo>
                      <a:pt x="525293" y="184825"/>
                    </a:lnTo>
                    <a:lnTo>
                      <a:pt x="165370"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 name="フリーフォーム 20"/>
              <p:cNvSpPr>
                <a:spLocks noChangeAspect="1"/>
              </p:cNvSpPr>
              <p:nvPr/>
            </p:nvSpPr>
            <p:spPr bwMode="auto">
              <a:xfrm>
                <a:off x="5632958" y="1089874"/>
                <a:ext cx="903253" cy="478193"/>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 name="フリーフォーム 21"/>
              <p:cNvSpPr>
                <a:spLocks noChangeAspect="1"/>
              </p:cNvSpPr>
              <p:nvPr/>
            </p:nvSpPr>
            <p:spPr bwMode="auto">
              <a:xfrm>
                <a:off x="6508098" y="882686"/>
                <a:ext cx="774216" cy="236819"/>
              </a:xfrm>
              <a:custGeom>
                <a:avLst/>
                <a:gdLst>
                  <a:gd name="connsiteX0" fmla="*/ 0 w 826851"/>
                  <a:gd name="connsiteY0" fmla="*/ 63230 h 252919"/>
                  <a:gd name="connsiteX1" fmla="*/ 355060 w 826851"/>
                  <a:gd name="connsiteY1" fmla="*/ 252919 h 252919"/>
                  <a:gd name="connsiteX2" fmla="*/ 826851 w 826851"/>
                  <a:gd name="connsiteY2" fmla="*/ 0 h 252919"/>
                </a:gdLst>
                <a:ahLst/>
                <a:cxnLst>
                  <a:cxn ang="0">
                    <a:pos x="connsiteX0" y="connsiteY0"/>
                  </a:cxn>
                  <a:cxn ang="0">
                    <a:pos x="connsiteX1" y="connsiteY1"/>
                  </a:cxn>
                  <a:cxn ang="0">
                    <a:pos x="connsiteX2" y="connsiteY2"/>
                  </a:cxn>
                </a:cxnLst>
                <a:rect l="l" t="t" r="r" b="b"/>
                <a:pathLst>
                  <a:path w="826851" h="252919">
                    <a:moveTo>
                      <a:pt x="0" y="63230"/>
                    </a:moveTo>
                    <a:lnTo>
                      <a:pt x="355060" y="252919"/>
                    </a:lnTo>
                    <a:lnTo>
                      <a:pt x="826851"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フリーフォーム 22"/>
              <p:cNvSpPr>
                <a:spLocks noChangeAspect="1"/>
              </p:cNvSpPr>
              <p:nvPr/>
            </p:nvSpPr>
            <p:spPr bwMode="auto">
              <a:xfrm>
                <a:off x="6161472" y="2228991"/>
                <a:ext cx="828866" cy="255037"/>
              </a:xfrm>
              <a:custGeom>
                <a:avLst/>
                <a:gdLst>
                  <a:gd name="connsiteX0" fmla="*/ 0 w 885217"/>
                  <a:gd name="connsiteY0" fmla="*/ 272375 h 272375"/>
                  <a:gd name="connsiteX1" fmla="*/ 525294 w 885217"/>
                  <a:gd name="connsiteY1" fmla="*/ 0 h 272375"/>
                  <a:gd name="connsiteX2" fmla="*/ 885217 w 885217"/>
                  <a:gd name="connsiteY2" fmla="*/ 184826 h 272375"/>
                </a:gdLst>
                <a:ahLst/>
                <a:cxnLst>
                  <a:cxn ang="0">
                    <a:pos x="connsiteX0" y="connsiteY0"/>
                  </a:cxn>
                  <a:cxn ang="0">
                    <a:pos x="connsiteX1" y="connsiteY1"/>
                  </a:cxn>
                  <a:cxn ang="0">
                    <a:pos x="connsiteX2" y="connsiteY2"/>
                  </a:cxn>
                </a:cxnLst>
                <a:rect l="l" t="t" r="r" b="b"/>
                <a:pathLst>
                  <a:path w="885217" h="272375">
                    <a:moveTo>
                      <a:pt x="0" y="272375"/>
                    </a:moveTo>
                    <a:lnTo>
                      <a:pt x="525294" y="0"/>
                    </a:lnTo>
                    <a:lnTo>
                      <a:pt x="885217" y="184826"/>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 name="フリーフォーム 23"/>
              <p:cNvSpPr>
                <a:spLocks noChangeAspect="1"/>
              </p:cNvSpPr>
              <p:nvPr/>
            </p:nvSpPr>
            <p:spPr bwMode="auto">
              <a:xfrm>
                <a:off x="6937656" y="1789874"/>
                <a:ext cx="889589" cy="455421"/>
              </a:xfrm>
              <a:custGeom>
                <a:avLst/>
                <a:gdLst>
                  <a:gd name="connsiteX0" fmla="*/ 359923 w 894945"/>
                  <a:gd name="connsiteY0" fmla="*/ 457200 h 457200"/>
                  <a:gd name="connsiteX1" fmla="*/ 0 w 894945"/>
                  <a:gd name="connsiteY1" fmla="*/ 277238 h 457200"/>
                  <a:gd name="connsiteX2" fmla="*/ 525294 w 894945"/>
                  <a:gd name="connsiteY2" fmla="*/ 0 h 457200"/>
                  <a:gd name="connsiteX3" fmla="*/ 894945 w 894945"/>
                  <a:gd name="connsiteY3" fmla="*/ 184825 h 457200"/>
                </a:gdLst>
                <a:ahLst/>
                <a:cxnLst>
                  <a:cxn ang="0">
                    <a:pos x="connsiteX0" y="connsiteY0"/>
                  </a:cxn>
                  <a:cxn ang="0">
                    <a:pos x="connsiteX1" y="connsiteY1"/>
                  </a:cxn>
                  <a:cxn ang="0">
                    <a:pos x="connsiteX2" y="connsiteY2"/>
                  </a:cxn>
                  <a:cxn ang="0">
                    <a:pos x="connsiteX3" y="connsiteY3"/>
                  </a:cxn>
                </a:cxnLst>
                <a:rect l="l" t="t" r="r" b="b"/>
                <a:pathLst>
                  <a:path w="894945" h="457200">
                    <a:moveTo>
                      <a:pt x="359923" y="457200"/>
                    </a:moveTo>
                    <a:lnTo>
                      <a:pt x="0" y="277238"/>
                    </a:lnTo>
                    <a:lnTo>
                      <a:pt x="525294" y="0"/>
                    </a:lnTo>
                    <a:lnTo>
                      <a:pt x="894945" y="184825"/>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 name="フリーフォーム 24"/>
              <p:cNvSpPr>
                <a:spLocks noChangeAspect="1"/>
              </p:cNvSpPr>
              <p:nvPr/>
            </p:nvSpPr>
            <p:spPr bwMode="auto">
              <a:xfrm>
                <a:off x="7811671" y="1402767"/>
                <a:ext cx="450866" cy="405326"/>
              </a:xfrm>
              <a:custGeom>
                <a:avLst/>
                <a:gdLst>
                  <a:gd name="connsiteX0" fmla="*/ 355060 w 481519"/>
                  <a:gd name="connsiteY0" fmla="*/ 432881 h 432881"/>
                  <a:gd name="connsiteX1" fmla="*/ 0 w 481519"/>
                  <a:gd name="connsiteY1" fmla="*/ 248056 h 432881"/>
                  <a:gd name="connsiteX2" fmla="*/ 481519 w 481519"/>
                  <a:gd name="connsiteY2" fmla="*/ 0 h 432881"/>
                </a:gdLst>
                <a:ahLst/>
                <a:cxnLst>
                  <a:cxn ang="0">
                    <a:pos x="connsiteX0" y="connsiteY0"/>
                  </a:cxn>
                  <a:cxn ang="0">
                    <a:pos x="connsiteX1" y="connsiteY1"/>
                  </a:cxn>
                  <a:cxn ang="0">
                    <a:pos x="connsiteX2" y="connsiteY2"/>
                  </a:cxn>
                </a:cxnLst>
                <a:rect l="l" t="t" r="r" b="b"/>
                <a:pathLst>
                  <a:path w="481519" h="432881">
                    <a:moveTo>
                      <a:pt x="355060" y="432881"/>
                    </a:moveTo>
                    <a:lnTo>
                      <a:pt x="0" y="248056"/>
                    </a:lnTo>
                    <a:lnTo>
                      <a:pt x="481519"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6" name="二等辺三角形 25"/>
              <p:cNvSpPr/>
              <p:nvPr/>
            </p:nvSpPr>
            <p:spPr bwMode="auto">
              <a:xfrm rot="3707638">
                <a:off x="6144378" y="1425983"/>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二等辺三角形 26"/>
              <p:cNvSpPr/>
              <p:nvPr/>
            </p:nvSpPr>
            <p:spPr bwMode="auto">
              <a:xfrm rot="3499407">
                <a:off x="5258921" y="1817565"/>
                <a:ext cx="53415" cy="91364"/>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二等辺三角形 27"/>
              <p:cNvSpPr/>
              <p:nvPr/>
            </p:nvSpPr>
            <p:spPr bwMode="auto">
              <a:xfrm rot="3668659">
                <a:off x="6944262" y="941864"/>
                <a:ext cx="53415" cy="91367"/>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二等辺三角形 28"/>
              <p:cNvSpPr/>
              <p:nvPr/>
            </p:nvSpPr>
            <p:spPr bwMode="auto">
              <a:xfrm rot="14299407">
                <a:off x="6413640" y="2296743"/>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二等辺三角形 29"/>
              <p:cNvSpPr/>
              <p:nvPr/>
            </p:nvSpPr>
            <p:spPr bwMode="auto">
              <a:xfrm rot="14299407">
                <a:off x="7269665" y="1904011"/>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二等辺三角形 30"/>
              <p:cNvSpPr/>
              <p:nvPr/>
            </p:nvSpPr>
            <p:spPr bwMode="auto">
              <a:xfrm rot="14299407">
                <a:off x="8037695" y="1453932"/>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二等辺三角形 31"/>
              <p:cNvSpPr/>
              <p:nvPr/>
            </p:nvSpPr>
            <p:spPr bwMode="auto">
              <a:xfrm rot="18162961">
                <a:off x="5450980" y="1571882"/>
                <a:ext cx="53415" cy="91367"/>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二等辺三角形 32"/>
              <p:cNvSpPr/>
              <p:nvPr/>
            </p:nvSpPr>
            <p:spPr bwMode="auto">
              <a:xfrm rot="7317342">
                <a:off x="6670869" y="932728"/>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二等辺三角形 33"/>
              <p:cNvSpPr/>
              <p:nvPr/>
            </p:nvSpPr>
            <p:spPr bwMode="auto">
              <a:xfrm rot="7114757">
                <a:off x="7068800" y="2097285"/>
                <a:ext cx="53415" cy="91364"/>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二等辺三角形 34"/>
              <p:cNvSpPr/>
              <p:nvPr/>
            </p:nvSpPr>
            <p:spPr bwMode="auto">
              <a:xfrm rot="7114757">
                <a:off x="7975566" y="1683047"/>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6" name="直線矢印コネクタ 35"/>
              <p:cNvCxnSpPr/>
              <p:nvPr/>
            </p:nvCxnSpPr>
            <p:spPr bwMode="auto">
              <a:xfrm rot="10800000" flipV="1">
                <a:off x="7599984" y="640357"/>
                <a:ext cx="759036" cy="45120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bwMode="auto">
              <a:xfrm rot="16200000" flipH="1">
                <a:off x="8158720" y="823790"/>
                <a:ext cx="399198" cy="983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118"/>
              <p:cNvGrpSpPr>
                <a:grpSpLocks/>
              </p:cNvGrpSpPr>
              <p:nvPr/>
            </p:nvGrpSpPr>
            <p:grpSpPr bwMode="auto">
              <a:xfrm>
                <a:off x="8152204" y="1024841"/>
                <a:ext cx="393765" cy="151155"/>
                <a:chOff x="1645920" y="3237898"/>
                <a:chExt cx="499596" cy="191764"/>
              </a:xfrm>
            </p:grpSpPr>
            <p:cxnSp>
              <p:nvCxnSpPr>
                <p:cNvPr id="39" name="直線矢印コネクタ 38"/>
                <p:cNvCxnSpPr/>
                <p:nvPr/>
              </p:nvCxnSpPr>
              <p:spPr>
                <a:xfrm rot="10800000">
                  <a:off x="1646162" y="3238731"/>
                  <a:ext cx="499354" cy="1783"/>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rot="10800000">
                  <a:off x="1740682" y="3331461"/>
                  <a:ext cx="299613" cy="3567"/>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rot="10800000">
                  <a:off x="1794184" y="3427757"/>
                  <a:ext cx="199742" cy="1783"/>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 name="Text Box 47"/>
              <p:cNvSpPr txBox="1">
                <a:spLocks noChangeArrowheads="1"/>
              </p:cNvSpPr>
              <p:nvPr/>
            </p:nvSpPr>
            <p:spPr bwMode="auto">
              <a:xfrm>
                <a:off x="5443895" y="2331297"/>
                <a:ext cx="755298"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0" lang="en-US" altLang="ja-JP" sz="1846" i="1" dirty="0" err="1" smtClean="0">
                    <a:ea typeface="Osaka"/>
                    <a:cs typeface="Arial" panose="020B0604020202020204" pitchFamily="34" charset="0"/>
                  </a:rPr>
                  <a:t>I</a:t>
                </a:r>
                <a:r>
                  <a:rPr kumimoji="0" lang="en-US" altLang="ja-JP" sz="1846" baseline="-25000" dirty="0" err="1" smtClean="0">
                    <a:ea typeface="Osaka"/>
                    <a:cs typeface="Arial" panose="020B0604020202020204" pitchFamily="34" charset="0"/>
                  </a:rPr>
                  <a:t>sd</a:t>
                </a:r>
                <a:endParaRPr lang="en-US" altLang="ja-JP" sz="1846" dirty="0">
                  <a:ea typeface="Osaka"/>
                  <a:cs typeface="Arial" panose="020B0604020202020204" pitchFamily="34" charset="0"/>
                </a:endParaRPr>
              </a:p>
            </p:txBody>
          </p:sp>
          <p:grpSp>
            <p:nvGrpSpPr>
              <p:cNvPr id="43" name="グループ化 42"/>
              <p:cNvGrpSpPr/>
              <p:nvPr/>
            </p:nvGrpSpPr>
            <p:grpSpPr>
              <a:xfrm>
                <a:off x="5255858" y="781490"/>
                <a:ext cx="845106" cy="387553"/>
                <a:chOff x="5142434" y="222285"/>
                <a:chExt cx="577953" cy="265041"/>
              </a:xfrm>
            </p:grpSpPr>
            <p:sp>
              <p:nvSpPr>
                <p:cNvPr id="44" name="正方形/長方形 43"/>
                <p:cNvSpPr/>
                <p:nvPr/>
              </p:nvSpPr>
              <p:spPr bwMode="auto">
                <a:xfrm>
                  <a:off x="5258913" y="234735"/>
                  <a:ext cx="345444" cy="252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aseline="-25000" dirty="0">
                    <a:solidFill>
                      <a:schemeClr val="tx1">
                        <a:lumMod val="95000"/>
                        <a:lumOff val="5000"/>
                      </a:schemeClr>
                    </a:solidFill>
                    <a:latin typeface="Arial" pitchFamily="34" charset="0"/>
                    <a:cs typeface="Arial" pitchFamily="34" charset="0"/>
                  </a:endParaRPr>
                </a:p>
              </p:txBody>
            </p:sp>
            <p:sp>
              <p:nvSpPr>
                <p:cNvPr id="45" name="円/楕円 80"/>
                <p:cNvSpPr/>
                <p:nvPr/>
              </p:nvSpPr>
              <p:spPr bwMode="auto">
                <a:xfrm>
                  <a:off x="5142434" y="222285"/>
                  <a:ext cx="577953" cy="2547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77" i="1" dirty="0" err="1">
                      <a:solidFill>
                        <a:schemeClr val="bg1"/>
                      </a:solidFill>
                      <a:latin typeface="Arial" pitchFamily="34" charset="0"/>
                      <a:cs typeface="Arial" pitchFamily="34" charset="0"/>
                    </a:rPr>
                    <a:t>V</a:t>
                  </a:r>
                  <a:r>
                    <a:rPr lang="en-US" altLang="ja-JP" sz="1477" baseline="-25000" dirty="0" err="1">
                      <a:solidFill>
                        <a:schemeClr val="bg1"/>
                      </a:solidFill>
                      <a:latin typeface="Arial" pitchFamily="34" charset="0"/>
                      <a:cs typeface="Arial" pitchFamily="34" charset="0"/>
                    </a:rPr>
                    <a:t>x</a:t>
                  </a:r>
                  <a:endParaRPr lang="ja-JP" altLang="en-US" sz="1477" baseline="-25000" dirty="0">
                    <a:solidFill>
                      <a:schemeClr val="bg1"/>
                    </a:solidFill>
                    <a:latin typeface="Arial" pitchFamily="34" charset="0"/>
                    <a:cs typeface="Arial" pitchFamily="34" charset="0"/>
                  </a:endParaRPr>
                </a:p>
              </p:txBody>
            </p:sp>
          </p:grpSp>
          <p:cxnSp>
            <p:nvCxnSpPr>
              <p:cNvPr id="46" name="直線矢印コネクタ 45"/>
              <p:cNvCxnSpPr/>
              <p:nvPr/>
            </p:nvCxnSpPr>
            <p:spPr>
              <a:xfrm flipV="1">
                <a:off x="8309824" y="1619134"/>
                <a:ext cx="0" cy="3414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7501505" y="2048642"/>
                <a:ext cx="1218009" cy="523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Arial" pitchFamily="34" charset="0"/>
                    <a:cs typeface="Arial" pitchFamily="34" charset="0"/>
                  </a:rPr>
                  <a:t>Magnetic field, </a:t>
                </a:r>
                <a:r>
                  <a:rPr lang="en-US" altLang="ja-JP" sz="1846" i="1" dirty="0">
                    <a:solidFill>
                      <a:schemeClr val="tx1"/>
                    </a:solidFill>
                    <a:latin typeface="Arial" pitchFamily="34" charset="0"/>
                    <a:cs typeface="Arial" pitchFamily="34" charset="0"/>
                  </a:rPr>
                  <a:t>B</a:t>
                </a:r>
                <a:endParaRPr lang="ja-JP" altLang="en-US" sz="1846" i="1" dirty="0">
                  <a:solidFill>
                    <a:schemeClr val="tx1"/>
                  </a:solidFill>
                  <a:latin typeface="Arial" pitchFamily="34" charset="0"/>
                  <a:cs typeface="Arial" pitchFamily="34" charset="0"/>
                </a:endParaRPr>
              </a:p>
            </p:txBody>
          </p:sp>
          <p:cxnSp>
            <p:nvCxnSpPr>
              <p:cNvPr id="48" name="直線矢印コネクタ 47"/>
              <p:cNvCxnSpPr/>
              <p:nvPr/>
            </p:nvCxnSpPr>
            <p:spPr bwMode="auto">
              <a:xfrm flipH="1">
                <a:off x="5290344" y="2249751"/>
                <a:ext cx="459921" cy="27339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二等辺三角形 48"/>
              <p:cNvSpPr/>
              <p:nvPr/>
            </p:nvSpPr>
            <p:spPr>
              <a:xfrm rot="10800000">
                <a:off x="6475853" y="433266"/>
                <a:ext cx="429472" cy="878282"/>
              </a:xfrm>
              <a:prstGeom prst="triangle">
                <a:avLst/>
              </a:prstGeom>
              <a:gradFill flip="none" rotWithShape="1">
                <a:gsLst>
                  <a:gs pos="0">
                    <a:schemeClr val="accent2">
                      <a:lumMod val="0"/>
                      <a:lumOff val="100000"/>
                    </a:schemeClr>
                  </a:gs>
                  <a:gs pos="18000">
                    <a:schemeClr val="accent2">
                      <a:lumMod val="0"/>
                      <a:lumOff val="100000"/>
                    </a:schemeClr>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6607189" y="1280970"/>
                <a:ext cx="167136" cy="239818"/>
                <a:chOff x="6588224" y="1267876"/>
                <a:chExt cx="193185" cy="193481"/>
              </a:xfrm>
            </p:grpSpPr>
            <p:sp>
              <p:nvSpPr>
                <p:cNvPr id="51" name="フリーフォーム 50"/>
                <p:cNvSpPr/>
                <p:nvPr/>
              </p:nvSpPr>
              <p:spPr>
                <a:xfrm>
                  <a:off x="6589898" y="1267876"/>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6588224" y="1328191"/>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6588224" y="1376772"/>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5" name="テキスト ボックス 54"/>
            <p:cNvSpPr txBox="1"/>
            <p:nvPr/>
          </p:nvSpPr>
          <p:spPr>
            <a:xfrm>
              <a:off x="5869537" y="1692261"/>
              <a:ext cx="813043" cy="369332"/>
            </a:xfrm>
            <a:prstGeom prst="rect">
              <a:avLst/>
            </a:prstGeom>
            <a:noFill/>
          </p:spPr>
          <p:txBody>
            <a:bodyPr wrap="none" rtlCol="0">
              <a:spAutoFit/>
            </a:bodyPr>
            <a:lstStyle/>
            <a:p>
              <a:r>
                <a:rPr kumimoji="1" lang="en-US" altLang="ja-JP" dirty="0" smtClean="0"/>
                <a:t>2DEG</a:t>
              </a:r>
              <a:endParaRPr kumimoji="1" lang="ja-JP" altLang="en-US" dirty="0"/>
            </a:p>
          </p:txBody>
        </p:sp>
        <p:sp>
          <p:nvSpPr>
            <p:cNvPr id="90" name="正方形/長方形 89"/>
            <p:cNvSpPr/>
            <p:nvPr/>
          </p:nvSpPr>
          <p:spPr>
            <a:xfrm>
              <a:off x="1655676" y="2343860"/>
              <a:ext cx="2071985" cy="430887"/>
            </a:xfrm>
            <a:prstGeom prst="rect">
              <a:avLst/>
            </a:prstGeom>
          </p:spPr>
          <p:txBody>
            <a:bodyPr wrap="square">
              <a:spAutoFit/>
            </a:bodyPr>
            <a:lstStyle/>
            <a:p>
              <a:r>
                <a:rPr lang="en-US" altLang="ja-JP" sz="1100" dirty="0"/>
                <a:t>M. </a:t>
              </a:r>
              <a:r>
                <a:rPr lang="en-US" altLang="ja-JP" sz="1100" dirty="0" smtClean="0"/>
                <a:t>Topinka,</a:t>
              </a:r>
              <a:r>
                <a:rPr lang="ja-JP" altLang="en-US" sz="1100" dirty="0"/>
                <a:t>　</a:t>
              </a:r>
              <a:r>
                <a:rPr lang="en-US" altLang="ja-JP" sz="1100" dirty="0"/>
                <a:t>R. </a:t>
              </a:r>
              <a:r>
                <a:rPr lang="en-US" altLang="ja-JP" sz="1100" dirty="0" smtClean="0"/>
                <a:t>Wester-</a:t>
              </a:r>
              <a:r>
                <a:rPr lang="en-US" altLang="ja-JP" sz="1100" dirty="0" err="1" smtClean="0"/>
                <a:t>velt</a:t>
              </a:r>
              <a:r>
                <a:rPr lang="en-US" altLang="ja-JP" sz="1100" dirty="0" smtClean="0"/>
                <a:t> </a:t>
              </a:r>
              <a:r>
                <a:rPr lang="en-US" altLang="ja-JP" sz="1100" i="1" dirty="0" smtClean="0"/>
                <a:t>et </a:t>
              </a:r>
              <a:r>
                <a:rPr lang="en-US" altLang="ja-JP" sz="1100" i="1" dirty="0"/>
                <a:t>al</a:t>
              </a:r>
              <a:r>
                <a:rPr lang="en-US" altLang="ja-JP" sz="1100" b="1" dirty="0" smtClean="0"/>
                <a:t>,</a:t>
              </a:r>
              <a:r>
                <a:rPr lang="en-US" altLang="ja-JP" sz="1100" dirty="0" smtClean="0"/>
                <a:t> Science289, 2323 (2000).</a:t>
              </a:r>
              <a:endParaRPr lang="ja-JP" altLang="en-US" sz="1100" dirty="0"/>
            </a:p>
          </p:txBody>
        </p:sp>
        <p:sp>
          <p:nvSpPr>
            <p:cNvPr id="94" name="フリーフォーム 93"/>
            <p:cNvSpPr/>
            <p:nvPr/>
          </p:nvSpPr>
          <p:spPr>
            <a:xfrm>
              <a:off x="3256967" y="1313120"/>
              <a:ext cx="838200" cy="195399"/>
            </a:xfrm>
            <a:custGeom>
              <a:avLst/>
              <a:gdLst>
                <a:gd name="connsiteX0" fmla="*/ 838200 w 838200"/>
                <a:gd name="connsiteY0" fmla="*/ 106921 h 195399"/>
                <a:gd name="connsiteX1" fmla="*/ 257175 w 838200"/>
                <a:gd name="connsiteY1" fmla="*/ 2146 h 195399"/>
                <a:gd name="connsiteX2" fmla="*/ 495300 w 838200"/>
                <a:gd name="connsiteY2" fmla="*/ 192646 h 195399"/>
                <a:gd name="connsiteX3" fmla="*/ 0 w 838200"/>
                <a:gd name="connsiteY3" fmla="*/ 97396 h 195399"/>
              </a:gdLst>
              <a:ahLst/>
              <a:cxnLst>
                <a:cxn ang="0">
                  <a:pos x="connsiteX0" y="connsiteY0"/>
                </a:cxn>
                <a:cxn ang="0">
                  <a:pos x="connsiteX1" y="connsiteY1"/>
                </a:cxn>
                <a:cxn ang="0">
                  <a:pos x="connsiteX2" y="connsiteY2"/>
                </a:cxn>
                <a:cxn ang="0">
                  <a:pos x="connsiteX3" y="connsiteY3"/>
                </a:cxn>
              </a:cxnLst>
              <a:rect l="l" t="t" r="r" b="b"/>
              <a:pathLst>
                <a:path w="838200" h="195399">
                  <a:moveTo>
                    <a:pt x="838200" y="106921"/>
                  </a:moveTo>
                  <a:cubicBezTo>
                    <a:pt x="576262" y="47389"/>
                    <a:pt x="314325" y="-12142"/>
                    <a:pt x="257175" y="2146"/>
                  </a:cubicBezTo>
                  <a:cubicBezTo>
                    <a:pt x="200025" y="16433"/>
                    <a:pt x="538162" y="176771"/>
                    <a:pt x="495300" y="192646"/>
                  </a:cubicBezTo>
                  <a:cubicBezTo>
                    <a:pt x="452438" y="208521"/>
                    <a:pt x="226219" y="152958"/>
                    <a:pt x="0" y="973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3" name="グループ化 92"/>
            <p:cNvGrpSpPr/>
            <p:nvPr/>
          </p:nvGrpSpPr>
          <p:grpSpPr>
            <a:xfrm>
              <a:off x="1865905" y="935275"/>
              <a:ext cx="1669959" cy="1370683"/>
              <a:chOff x="323528" y="1194221"/>
              <a:chExt cx="1669959" cy="1370683"/>
            </a:xfrm>
          </p:grpSpPr>
          <p:pic>
            <p:nvPicPr>
              <p:cNvPr id="487428" name="Picture 4" descr="ãpc ç´ æ ããªã¼ãã®ç»åæ¤ç´¢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94221"/>
                <a:ext cx="1669959" cy="1370683"/>
              </a:xfrm>
              <a:prstGeom prst="rect">
                <a:avLst/>
              </a:prstGeom>
              <a:noFill/>
              <a:extLst>
                <a:ext uri="{909E8E84-426E-40DD-AFC4-6F175D3DCCD1}">
                  <a14:hiddenFill xmlns:a14="http://schemas.microsoft.com/office/drawing/2010/main">
                    <a:solidFill>
                      <a:srgbClr val="FFFFFF"/>
                    </a:solidFill>
                  </a14:hiddenFill>
                </a:ext>
              </a:extLst>
            </p:spPr>
          </p:pic>
          <p:pic>
            <p:nvPicPr>
              <p:cNvPr id="89" name="図 88"/>
              <p:cNvPicPr>
                <a:picLocks noChangeAspect="1"/>
              </p:cNvPicPr>
              <p:nvPr/>
            </p:nvPicPr>
            <p:blipFill rotWithShape="1">
              <a:blip r:embed="rId4" cstate="print"/>
              <a:srcRect l="35527" t="8172" r="2476" b="44208"/>
              <a:stretch/>
            </p:blipFill>
            <p:spPr>
              <a:xfrm>
                <a:off x="605152" y="1293488"/>
                <a:ext cx="1060111" cy="677354"/>
              </a:xfrm>
              <a:prstGeom prst="rect">
                <a:avLst/>
              </a:prstGeom>
            </p:spPr>
          </p:pic>
        </p:grpSp>
      </p:grpSp>
      <p:sp>
        <p:nvSpPr>
          <p:cNvPr id="487426" name="下矢印 487425"/>
          <p:cNvSpPr/>
          <p:nvPr/>
        </p:nvSpPr>
        <p:spPr>
          <a:xfrm rot="2390264">
            <a:off x="3161058" y="3081825"/>
            <a:ext cx="328224" cy="7310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下矢印 100"/>
          <p:cNvSpPr/>
          <p:nvPr/>
        </p:nvSpPr>
        <p:spPr>
          <a:xfrm rot="19209736" flipH="1">
            <a:off x="5036354" y="3138634"/>
            <a:ext cx="328224" cy="7310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427" name="右矢印 487426"/>
          <p:cNvSpPr/>
          <p:nvPr/>
        </p:nvSpPr>
        <p:spPr>
          <a:xfrm>
            <a:off x="1540133" y="5479795"/>
            <a:ext cx="354930" cy="429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429" name="正方形/長方形 487428"/>
          <p:cNvSpPr/>
          <p:nvPr/>
        </p:nvSpPr>
        <p:spPr>
          <a:xfrm>
            <a:off x="287524" y="4053562"/>
            <a:ext cx="3603270" cy="265180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430" name="正方形/長方形 487429"/>
          <p:cNvSpPr/>
          <p:nvPr/>
        </p:nvSpPr>
        <p:spPr>
          <a:xfrm>
            <a:off x="4355431" y="4086392"/>
            <a:ext cx="4620531" cy="26189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5" name="図 104"/>
          <p:cNvPicPr>
            <a:picLocks noChangeAspect="1"/>
          </p:cNvPicPr>
          <p:nvPr/>
        </p:nvPicPr>
        <p:blipFill rotWithShape="1">
          <a:blip r:embed="rId2"/>
          <a:srcRect l="22786" t="53898" r="57485" b="8556"/>
          <a:stretch/>
        </p:blipFill>
        <p:spPr>
          <a:xfrm>
            <a:off x="4665735" y="5046060"/>
            <a:ext cx="929770" cy="1570309"/>
          </a:xfrm>
          <a:prstGeom prst="rect">
            <a:avLst/>
          </a:prstGeom>
        </p:spPr>
      </p:pic>
      <p:grpSp>
        <p:nvGrpSpPr>
          <p:cNvPr id="126" name="グループ化 125"/>
          <p:cNvGrpSpPr/>
          <p:nvPr/>
        </p:nvGrpSpPr>
        <p:grpSpPr>
          <a:xfrm>
            <a:off x="7120764" y="5159004"/>
            <a:ext cx="273466" cy="527015"/>
            <a:chOff x="5245179" y="4056217"/>
            <a:chExt cx="273466" cy="527015"/>
          </a:xfrm>
        </p:grpSpPr>
        <p:cxnSp>
          <p:nvCxnSpPr>
            <p:cNvPr id="127" name="直線矢印コネクタ 126"/>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円/楕円 66"/>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129" name="グループ化 128"/>
          <p:cNvGrpSpPr/>
          <p:nvPr/>
        </p:nvGrpSpPr>
        <p:grpSpPr>
          <a:xfrm>
            <a:off x="7076888" y="5874304"/>
            <a:ext cx="273466" cy="527015"/>
            <a:chOff x="5245179" y="4056217"/>
            <a:chExt cx="273466" cy="527015"/>
          </a:xfrm>
        </p:grpSpPr>
        <p:cxnSp>
          <p:nvCxnSpPr>
            <p:cNvPr id="130" name="直線矢印コネクタ 129"/>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円/楕円 175"/>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132" name="グループ化 131"/>
          <p:cNvGrpSpPr/>
          <p:nvPr/>
        </p:nvGrpSpPr>
        <p:grpSpPr>
          <a:xfrm>
            <a:off x="6518029" y="5144831"/>
            <a:ext cx="273466" cy="527015"/>
            <a:chOff x="5245179" y="4056217"/>
            <a:chExt cx="273466" cy="527015"/>
          </a:xfrm>
        </p:grpSpPr>
        <p:cxnSp>
          <p:nvCxnSpPr>
            <p:cNvPr id="133" name="直線矢印コネクタ 132"/>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35" name="グループ化 134"/>
          <p:cNvGrpSpPr/>
          <p:nvPr/>
        </p:nvGrpSpPr>
        <p:grpSpPr>
          <a:xfrm>
            <a:off x="7449321" y="5319757"/>
            <a:ext cx="273466" cy="527015"/>
            <a:chOff x="5245179" y="4056217"/>
            <a:chExt cx="273466" cy="527015"/>
          </a:xfrm>
        </p:grpSpPr>
        <p:cxnSp>
          <p:nvCxnSpPr>
            <p:cNvPr id="136" name="直線矢印コネクタ 135"/>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円/楕円 186"/>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38" name="グループ化 137"/>
          <p:cNvGrpSpPr/>
          <p:nvPr/>
        </p:nvGrpSpPr>
        <p:grpSpPr>
          <a:xfrm>
            <a:off x="6917942" y="5394076"/>
            <a:ext cx="273466" cy="527015"/>
            <a:chOff x="5245179" y="4056217"/>
            <a:chExt cx="273466" cy="527015"/>
          </a:xfrm>
        </p:grpSpPr>
        <p:cxnSp>
          <p:nvCxnSpPr>
            <p:cNvPr id="139" name="直線矢印コネクタ 138"/>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円/楕円 75"/>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41" name="グループ化 140"/>
          <p:cNvGrpSpPr/>
          <p:nvPr/>
        </p:nvGrpSpPr>
        <p:grpSpPr>
          <a:xfrm>
            <a:off x="7656045" y="5763115"/>
            <a:ext cx="273466" cy="527015"/>
            <a:chOff x="5553829" y="5994616"/>
            <a:chExt cx="273466" cy="527015"/>
          </a:xfrm>
        </p:grpSpPr>
        <p:cxnSp>
          <p:nvCxnSpPr>
            <p:cNvPr id="142" name="直線矢印コネクタ 141"/>
            <p:cNvCxnSpPr/>
            <p:nvPr/>
          </p:nvCxnSpPr>
          <p:spPr>
            <a:xfrm>
              <a:off x="5690096" y="5994616"/>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円/楕円 78"/>
            <p:cNvSpPr/>
            <p:nvPr/>
          </p:nvSpPr>
          <p:spPr>
            <a:xfrm>
              <a:off x="5553829" y="6152321"/>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44" name="グループ化 143"/>
          <p:cNvGrpSpPr/>
          <p:nvPr/>
        </p:nvGrpSpPr>
        <p:grpSpPr>
          <a:xfrm>
            <a:off x="7794492" y="5175142"/>
            <a:ext cx="273466" cy="527015"/>
            <a:chOff x="5245179" y="4056217"/>
            <a:chExt cx="273466" cy="527015"/>
          </a:xfrm>
        </p:grpSpPr>
        <p:cxnSp>
          <p:nvCxnSpPr>
            <p:cNvPr id="145" name="直線矢印コネクタ 144"/>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円/楕円 82"/>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147" name="グループ化 146"/>
          <p:cNvGrpSpPr/>
          <p:nvPr/>
        </p:nvGrpSpPr>
        <p:grpSpPr>
          <a:xfrm>
            <a:off x="8011589" y="5405463"/>
            <a:ext cx="273466" cy="527015"/>
            <a:chOff x="5553829" y="5994616"/>
            <a:chExt cx="273466" cy="527015"/>
          </a:xfrm>
        </p:grpSpPr>
        <p:cxnSp>
          <p:nvCxnSpPr>
            <p:cNvPr id="148" name="直線矢印コネクタ 147"/>
            <p:cNvCxnSpPr/>
            <p:nvPr/>
          </p:nvCxnSpPr>
          <p:spPr>
            <a:xfrm>
              <a:off x="5690096" y="5994616"/>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円/楕円 85"/>
            <p:cNvSpPr/>
            <p:nvPr/>
          </p:nvSpPr>
          <p:spPr>
            <a:xfrm>
              <a:off x="5553829" y="6152321"/>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sp>
        <p:nvSpPr>
          <p:cNvPr id="150" name="角丸四角形 149"/>
          <p:cNvSpPr/>
          <p:nvPr/>
        </p:nvSpPr>
        <p:spPr>
          <a:xfrm>
            <a:off x="6380854" y="5046060"/>
            <a:ext cx="2079578" cy="14764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フリーフォーム 150"/>
          <p:cNvSpPr/>
          <p:nvPr/>
        </p:nvSpPr>
        <p:spPr>
          <a:xfrm>
            <a:off x="4954338" y="5538755"/>
            <a:ext cx="1473693" cy="301993"/>
          </a:xfrm>
          <a:custGeom>
            <a:avLst/>
            <a:gdLst>
              <a:gd name="connsiteX0" fmla="*/ 0 w 1473693"/>
              <a:gd name="connsiteY0" fmla="*/ 301993 h 301993"/>
              <a:gd name="connsiteX1" fmla="*/ 1065320 w 1473693"/>
              <a:gd name="connsiteY1" fmla="*/ 152 h 301993"/>
              <a:gd name="connsiteX2" fmla="*/ 870011 w 1473693"/>
              <a:gd name="connsiteY2" fmla="*/ 257604 h 301993"/>
              <a:gd name="connsiteX3" fmla="*/ 1473693 w 1473693"/>
              <a:gd name="connsiteY3" fmla="*/ 152 h 301993"/>
            </a:gdLst>
            <a:ahLst/>
            <a:cxnLst>
              <a:cxn ang="0">
                <a:pos x="connsiteX0" y="connsiteY0"/>
              </a:cxn>
              <a:cxn ang="0">
                <a:pos x="connsiteX1" y="connsiteY1"/>
              </a:cxn>
              <a:cxn ang="0">
                <a:pos x="connsiteX2" y="connsiteY2"/>
              </a:cxn>
              <a:cxn ang="0">
                <a:pos x="connsiteX3" y="connsiteY3"/>
              </a:cxn>
            </a:cxnLst>
            <a:rect l="l" t="t" r="r" b="b"/>
            <a:pathLst>
              <a:path w="1473693" h="301993">
                <a:moveTo>
                  <a:pt x="0" y="301993"/>
                </a:moveTo>
                <a:cubicBezTo>
                  <a:pt x="460159" y="154771"/>
                  <a:pt x="920318" y="7550"/>
                  <a:pt x="1065320" y="152"/>
                </a:cubicBezTo>
                <a:cubicBezTo>
                  <a:pt x="1210322" y="-7246"/>
                  <a:pt x="801949" y="257604"/>
                  <a:pt x="870011" y="257604"/>
                </a:cubicBezTo>
                <a:cubicBezTo>
                  <a:pt x="938073" y="257604"/>
                  <a:pt x="1205883" y="128878"/>
                  <a:pt x="1473693" y="15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24880" y="3698133"/>
            <a:ext cx="2647454" cy="369332"/>
          </a:xfrm>
          <a:prstGeom prst="rect">
            <a:avLst/>
          </a:prstGeom>
        </p:spPr>
        <p:txBody>
          <a:bodyPr wrap="square">
            <a:spAutoFit/>
          </a:bodyPr>
          <a:lstStyle/>
          <a:p>
            <a:r>
              <a:rPr lang="en-US" altLang="ja-JP" dirty="0">
                <a:solidFill>
                  <a:srgbClr val="FFFF00"/>
                </a:solidFill>
              </a:rPr>
              <a:t>Scanning gate imaging </a:t>
            </a:r>
            <a:endParaRPr lang="ja-JP" altLang="en-US" dirty="0">
              <a:solidFill>
                <a:srgbClr val="FFFF00"/>
              </a:solidFill>
            </a:endParaRPr>
          </a:p>
        </p:txBody>
      </p:sp>
      <p:sp>
        <p:nvSpPr>
          <p:cNvPr id="96" name="正方形/長方形 95"/>
          <p:cNvSpPr/>
          <p:nvPr/>
        </p:nvSpPr>
        <p:spPr>
          <a:xfrm>
            <a:off x="4320950" y="3738848"/>
            <a:ext cx="4571529" cy="369332"/>
          </a:xfrm>
          <a:prstGeom prst="rect">
            <a:avLst/>
          </a:prstGeom>
        </p:spPr>
        <p:txBody>
          <a:bodyPr wrap="square">
            <a:spAutoFit/>
          </a:bodyPr>
          <a:lstStyle/>
          <a:p>
            <a:r>
              <a:rPr lang="en-US" altLang="ja-JP" dirty="0"/>
              <a:t>Scanning </a:t>
            </a:r>
            <a:r>
              <a:rPr lang="en-US" altLang="ja-JP" dirty="0" smtClean="0"/>
              <a:t>nuclear spin resonance imaging</a:t>
            </a:r>
            <a:endParaRPr lang="ja-JP" altLang="en-US" dirty="0"/>
          </a:p>
        </p:txBody>
      </p:sp>
    </p:spTree>
    <p:extLst>
      <p:ext uri="{BB962C8B-B14F-4D97-AF65-F5344CB8AC3E}">
        <p14:creationId xmlns:p14="http://schemas.microsoft.com/office/powerpoint/2010/main" val="3027137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79512" y="27936"/>
            <a:ext cx="8784468" cy="1143000"/>
          </a:xfrm>
        </p:spPr>
        <p:txBody>
          <a:bodyPr/>
          <a:lstStyle/>
          <a:p>
            <a:r>
              <a:rPr lang="en-US" altLang="ja-JP" sz="4000" dirty="0" smtClean="0"/>
              <a:t>Scanning-gate imaging incorporated non- equilibrium transport</a:t>
            </a:r>
            <a:endParaRPr lang="ja-JP" altLang="en-US" sz="4000" dirty="0"/>
          </a:p>
        </p:txBody>
      </p:sp>
      <p:sp>
        <p:nvSpPr>
          <p:cNvPr id="7" name="テキスト ボックス 6"/>
          <p:cNvSpPr txBox="1"/>
          <p:nvPr/>
        </p:nvSpPr>
        <p:spPr>
          <a:xfrm>
            <a:off x="760616" y="5005267"/>
            <a:ext cx="7843832" cy="1200329"/>
          </a:xfrm>
          <a:prstGeom prst="rect">
            <a:avLst/>
          </a:prstGeom>
          <a:noFill/>
        </p:spPr>
        <p:txBody>
          <a:bodyPr wrap="square" rtlCol="0">
            <a:spAutoFit/>
          </a:bodyPr>
          <a:lstStyle/>
          <a:p>
            <a:pPr marL="285750" indent="-285750">
              <a:buFont typeface="Wingdings" panose="05000000000000000000" pitchFamily="2" charset="2"/>
              <a:buChar char="ü"/>
            </a:pPr>
            <a:r>
              <a:rPr lang="en-US" altLang="ja-JP" dirty="0" smtClean="0">
                <a:solidFill>
                  <a:srgbClr val="FFFF00"/>
                </a:solidFill>
              </a:rPr>
              <a:t>Small DC voltage (0.2V) not to perturb global electron density (filling factor).</a:t>
            </a:r>
          </a:p>
          <a:p>
            <a:pPr marL="285750" indent="-285750">
              <a:buFont typeface="Wingdings" panose="05000000000000000000" pitchFamily="2" charset="2"/>
              <a:buChar char="ü"/>
            </a:pPr>
            <a:r>
              <a:rPr lang="en-US" altLang="ja-JP" dirty="0" smtClean="0">
                <a:solidFill>
                  <a:srgbClr val="FFFF00"/>
                </a:solidFill>
              </a:rPr>
              <a:t>Constant DC</a:t>
            </a:r>
            <a:r>
              <a:rPr lang="en-US" altLang="ja-JP" i="1" dirty="0" smtClean="0">
                <a:solidFill>
                  <a:srgbClr val="FFFF00"/>
                </a:solidFill>
              </a:rPr>
              <a:t> </a:t>
            </a:r>
            <a:r>
              <a:rPr lang="en-US" altLang="ja-JP" i="1" dirty="0" err="1" smtClean="0">
                <a:solidFill>
                  <a:srgbClr val="FFFF00"/>
                </a:solidFill>
              </a:rPr>
              <a:t>I</a:t>
            </a:r>
            <a:r>
              <a:rPr lang="en-US" altLang="ja-JP" baseline="-25000" dirty="0" err="1" smtClean="0">
                <a:solidFill>
                  <a:srgbClr val="FFFF00"/>
                </a:solidFill>
              </a:rPr>
              <a:t>sd</a:t>
            </a:r>
            <a:r>
              <a:rPr lang="en-US" altLang="ja-JP" dirty="0" smtClean="0">
                <a:solidFill>
                  <a:srgbClr val="FFFF00"/>
                </a:solidFill>
              </a:rPr>
              <a:t> (~ a few </a:t>
            </a:r>
            <a:r>
              <a:rPr lang="en-US" altLang="ja-JP" dirty="0" smtClean="0">
                <a:solidFill>
                  <a:srgbClr val="FFFF00"/>
                </a:solidFill>
                <a:latin typeface="Symbol" panose="05050102010706020507" pitchFamily="18" charset="2"/>
              </a:rPr>
              <a:t>m</a:t>
            </a:r>
            <a:r>
              <a:rPr lang="en-US" altLang="ja-JP" dirty="0" smtClean="0">
                <a:solidFill>
                  <a:srgbClr val="FFFF00"/>
                </a:solidFill>
              </a:rPr>
              <a:t>A) to induce non-equilibrium transport.</a:t>
            </a:r>
            <a:endParaRPr kumimoji="1" lang="en-US" altLang="ja-JP" dirty="0" smtClean="0">
              <a:solidFill>
                <a:srgbClr val="FFFF00"/>
              </a:solidFill>
            </a:endParaRPr>
          </a:p>
          <a:p>
            <a:pPr marL="285750" indent="-285750">
              <a:buFont typeface="Wingdings" panose="05000000000000000000" pitchFamily="2" charset="2"/>
              <a:buChar char="ü"/>
            </a:pPr>
            <a:r>
              <a:rPr kumimoji="1" lang="en-US" altLang="ja-JP" dirty="0" smtClean="0">
                <a:solidFill>
                  <a:srgbClr val="FFFF00"/>
                </a:solidFill>
              </a:rPr>
              <a:t>Resistive detection .</a:t>
            </a:r>
          </a:p>
        </p:txBody>
      </p:sp>
      <p:grpSp>
        <p:nvGrpSpPr>
          <p:cNvPr id="51" name="グループ化 50"/>
          <p:cNvGrpSpPr/>
          <p:nvPr/>
        </p:nvGrpSpPr>
        <p:grpSpPr>
          <a:xfrm>
            <a:off x="899592" y="1564659"/>
            <a:ext cx="4555621" cy="3089079"/>
            <a:chOff x="2568283" y="1564659"/>
            <a:chExt cx="4555621" cy="3089079"/>
          </a:xfrm>
        </p:grpSpPr>
        <p:sp>
          <p:nvSpPr>
            <p:cNvPr id="47" name="正方形/長方形 46"/>
            <p:cNvSpPr/>
            <p:nvPr/>
          </p:nvSpPr>
          <p:spPr>
            <a:xfrm>
              <a:off x="2568283" y="1970812"/>
              <a:ext cx="4524053" cy="2934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8284" y="2260331"/>
              <a:ext cx="4524053" cy="2393407"/>
            </a:xfrm>
            <a:prstGeom prst="rect">
              <a:avLst/>
            </a:prstGeom>
          </p:spPr>
        </p:pic>
        <p:pic>
          <p:nvPicPr>
            <p:cNvPr id="12" name="Picture 5"/>
            <p:cNvPicPr>
              <a:picLocks noChangeAspect="1" noChangeArrowheads="1"/>
            </p:cNvPicPr>
            <p:nvPr/>
          </p:nvPicPr>
          <p:blipFill rotWithShape="1">
            <a:blip r:embed="rId3" cstate="print"/>
            <a:srcRect b="35569"/>
            <a:stretch/>
          </p:blipFill>
          <p:spPr bwMode="auto">
            <a:xfrm>
              <a:off x="5089158" y="1564659"/>
              <a:ext cx="2034746" cy="1105736"/>
            </a:xfrm>
            <a:prstGeom prst="rect">
              <a:avLst/>
            </a:prstGeom>
            <a:noFill/>
            <a:ln w="9525">
              <a:noFill/>
              <a:miter lim="800000"/>
              <a:headEnd/>
              <a:tailEnd/>
            </a:ln>
          </p:spPr>
        </p:pic>
        <p:grpSp>
          <p:nvGrpSpPr>
            <p:cNvPr id="39" name="グループ化 38"/>
            <p:cNvGrpSpPr/>
            <p:nvPr/>
          </p:nvGrpSpPr>
          <p:grpSpPr>
            <a:xfrm>
              <a:off x="2807804" y="2372646"/>
              <a:ext cx="972108" cy="732318"/>
              <a:chOff x="2807804" y="2372646"/>
              <a:chExt cx="972108" cy="732318"/>
            </a:xfrm>
          </p:grpSpPr>
          <p:sp>
            <p:nvSpPr>
              <p:cNvPr id="37" name="正方形/長方形 36"/>
              <p:cNvSpPr/>
              <p:nvPr/>
            </p:nvSpPr>
            <p:spPr>
              <a:xfrm>
                <a:off x="2807804" y="2616752"/>
                <a:ext cx="900100" cy="4882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460896" y="2372646"/>
                <a:ext cx="319016" cy="4882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a:off x="3424892" y="2420888"/>
              <a:ext cx="391024" cy="234000"/>
              <a:chOff x="3450424" y="2384884"/>
              <a:chExt cx="391024" cy="252028"/>
            </a:xfrm>
          </p:grpSpPr>
          <p:cxnSp>
            <p:nvCxnSpPr>
              <p:cNvPr id="41" name="直線コネクタ 40"/>
              <p:cNvCxnSpPr/>
              <p:nvPr/>
            </p:nvCxnSpPr>
            <p:spPr>
              <a:xfrm>
                <a:off x="3460896" y="2384884"/>
                <a:ext cx="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3450424" y="2636912"/>
                <a:ext cx="3910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正方形/長方形 49"/>
            <p:cNvSpPr/>
            <p:nvPr/>
          </p:nvSpPr>
          <p:spPr>
            <a:xfrm>
              <a:off x="6408204" y="3392996"/>
              <a:ext cx="180020" cy="282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292869" y="3349743"/>
              <a:ext cx="410690" cy="369332"/>
            </a:xfrm>
            <a:prstGeom prst="rect">
              <a:avLst/>
            </a:prstGeom>
            <a:noFill/>
          </p:spPr>
          <p:txBody>
            <a:bodyPr wrap="none" rtlCol="0">
              <a:spAutoFit/>
            </a:bodyPr>
            <a:lstStyle/>
            <a:p>
              <a:r>
                <a:rPr kumimoji="1" lang="en-US" altLang="ja-JP" i="1" dirty="0" err="1" smtClean="0">
                  <a:solidFill>
                    <a:schemeClr val="bg1"/>
                  </a:solidFill>
                </a:rPr>
                <a:t>I</a:t>
              </a:r>
              <a:r>
                <a:rPr kumimoji="1" lang="en-US" altLang="ja-JP" baseline="-25000" dirty="0" err="1" smtClean="0">
                  <a:solidFill>
                    <a:schemeClr val="bg1"/>
                  </a:solidFill>
                </a:rPr>
                <a:t>sd</a:t>
              </a:r>
              <a:endParaRPr kumimoji="1" lang="ja-JP" altLang="en-US" baseline="-25000" dirty="0">
                <a:solidFill>
                  <a:schemeClr val="bg1"/>
                </a:solidFill>
              </a:endParaRPr>
            </a:p>
          </p:txBody>
        </p:sp>
      </p:grpSp>
      <p:grpSp>
        <p:nvGrpSpPr>
          <p:cNvPr id="53" name="グループ化 52"/>
          <p:cNvGrpSpPr/>
          <p:nvPr/>
        </p:nvGrpSpPr>
        <p:grpSpPr>
          <a:xfrm>
            <a:off x="5682003" y="2795282"/>
            <a:ext cx="3077450" cy="1958862"/>
            <a:chOff x="1343917" y="4425344"/>
            <a:chExt cx="3069231" cy="1953629"/>
          </a:xfrm>
        </p:grpSpPr>
        <p:pic>
          <p:nvPicPr>
            <p:cNvPr id="55" name="Picture 6" descr="C:\Users\hashi\Desktop\名称未設定-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86267" y="4441139"/>
              <a:ext cx="2791785" cy="164566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6" name="角丸四角形 55"/>
            <p:cNvSpPr/>
            <p:nvPr/>
          </p:nvSpPr>
          <p:spPr>
            <a:xfrm>
              <a:off x="2123730" y="4570236"/>
              <a:ext cx="453254" cy="1752641"/>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7" name="グループ化 56"/>
            <p:cNvGrpSpPr/>
            <p:nvPr/>
          </p:nvGrpSpPr>
          <p:grpSpPr>
            <a:xfrm>
              <a:off x="1723323" y="6009979"/>
              <a:ext cx="2062069" cy="222501"/>
              <a:chOff x="-372686" y="5676858"/>
              <a:chExt cx="2852384" cy="307777"/>
            </a:xfrm>
          </p:grpSpPr>
          <p:sp>
            <p:nvSpPr>
              <p:cNvPr id="67" name="角丸四角形 66"/>
              <p:cNvSpPr/>
              <p:nvPr/>
            </p:nvSpPr>
            <p:spPr>
              <a:xfrm>
                <a:off x="778818" y="5676859"/>
                <a:ext cx="1700880" cy="295947"/>
              </a:xfrm>
              <a:prstGeom prst="roundRect">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68" name="角丸四角形 67"/>
              <p:cNvSpPr/>
              <p:nvPr/>
            </p:nvSpPr>
            <p:spPr>
              <a:xfrm>
                <a:off x="-372686" y="5676858"/>
                <a:ext cx="553867" cy="307777"/>
              </a:xfrm>
              <a:prstGeom prst="roundRect">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grpSp>
        <p:sp>
          <p:nvSpPr>
            <p:cNvPr id="58" name="角丸四角形 57"/>
            <p:cNvSpPr/>
            <p:nvPr/>
          </p:nvSpPr>
          <p:spPr>
            <a:xfrm>
              <a:off x="2123730" y="6009978"/>
              <a:ext cx="436528" cy="213950"/>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IC</a:t>
              </a:r>
              <a:endParaRPr kumimoji="1" lang="ja-JP" altLang="en-US" dirty="0"/>
            </a:p>
          </p:txBody>
        </p:sp>
        <p:sp>
          <p:nvSpPr>
            <p:cNvPr id="59" name="正方形/長方形 58"/>
            <p:cNvSpPr/>
            <p:nvPr/>
          </p:nvSpPr>
          <p:spPr>
            <a:xfrm>
              <a:off x="1343917" y="4425344"/>
              <a:ext cx="2988737" cy="1953629"/>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995371" y="5926441"/>
              <a:ext cx="291746" cy="157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3959936" y="5883067"/>
              <a:ext cx="429073" cy="246220"/>
            </a:xfrm>
            <a:prstGeom prst="rect">
              <a:avLst/>
            </a:prstGeom>
            <a:noFill/>
          </p:spPr>
          <p:txBody>
            <a:bodyPr wrap="square" rtlCol="0">
              <a:spAutoFit/>
            </a:bodyPr>
            <a:lstStyle/>
            <a:p>
              <a:r>
                <a:rPr kumimoji="1" lang="en-US" altLang="ja-JP" sz="1000" dirty="0" smtClean="0">
                  <a:solidFill>
                    <a:schemeClr val="bg1"/>
                  </a:solidFill>
                </a:rPr>
                <a:t>LL0</a:t>
              </a:r>
              <a:endParaRPr kumimoji="1" lang="ja-JP" altLang="en-US" sz="1000" dirty="0">
                <a:solidFill>
                  <a:schemeClr val="bg1"/>
                </a:solidFill>
              </a:endParaRPr>
            </a:p>
          </p:txBody>
        </p:sp>
        <p:sp>
          <p:nvSpPr>
            <p:cNvPr id="62" name="正方形/長方形 61"/>
            <p:cNvSpPr/>
            <p:nvPr/>
          </p:nvSpPr>
          <p:spPr>
            <a:xfrm>
              <a:off x="3998346" y="5577913"/>
              <a:ext cx="291746" cy="157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3962912" y="5556938"/>
              <a:ext cx="429073" cy="246220"/>
            </a:xfrm>
            <a:prstGeom prst="rect">
              <a:avLst/>
            </a:prstGeom>
            <a:noFill/>
          </p:spPr>
          <p:txBody>
            <a:bodyPr wrap="square" rtlCol="0">
              <a:spAutoFit/>
            </a:bodyPr>
            <a:lstStyle/>
            <a:p>
              <a:r>
                <a:rPr kumimoji="1" lang="en-US" altLang="ja-JP" sz="1000" dirty="0" smtClean="0">
                  <a:solidFill>
                    <a:schemeClr val="bg1"/>
                  </a:solidFill>
                </a:rPr>
                <a:t>LL0</a:t>
              </a:r>
              <a:endParaRPr kumimoji="1" lang="ja-JP" altLang="en-US" sz="1000" dirty="0">
                <a:solidFill>
                  <a:schemeClr val="bg1"/>
                </a:solidFill>
              </a:endParaRPr>
            </a:p>
          </p:txBody>
        </p:sp>
        <p:grpSp>
          <p:nvGrpSpPr>
            <p:cNvPr id="64" name="グループ化 63"/>
            <p:cNvGrpSpPr/>
            <p:nvPr/>
          </p:nvGrpSpPr>
          <p:grpSpPr>
            <a:xfrm>
              <a:off x="4046612" y="5658070"/>
              <a:ext cx="366536" cy="276999"/>
              <a:chOff x="5297439" y="5532597"/>
              <a:chExt cx="366536" cy="276999"/>
            </a:xfrm>
          </p:grpSpPr>
          <p:sp>
            <p:nvSpPr>
              <p:cNvPr id="65" name="正方形/長方形 64"/>
              <p:cNvSpPr/>
              <p:nvPr/>
            </p:nvSpPr>
            <p:spPr>
              <a:xfrm>
                <a:off x="5353518" y="5621292"/>
                <a:ext cx="209450" cy="15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5297439" y="5532597"/>
                <a:ext cx="366536" cy="276999"/>
              </a:xfrm>
              <a:prstGeom prst="rect">
                <a:avLst/>
              </a:prstGeom>
              <a:noFill/>
            </p:spPr>
            <p:txBody>
              <a:bodyPr wrap="square" rtlCol="0">
                <a:spAutoFit/>
              </a:bodyPr>
              <a:lstStyle/>
              <a:p>
                <a:r>
                  <a:rPr kumimoji="1" lang="en-US" altLang="ja-JP" sz="1200" i="1" dirty="0" smtClean="0">
                    <a:solidFill>
                      <a:srgbClr val="FF0000"/>
                    </a:solidFill>
                    <a:latin typeface="Symbol" panose="05050102010706020507" pitchFamily="18" charset="2"/>
                  </a:rPr>
                  <a:t>m</a:t>
                </a:r>
                <a:r>
                  <a:rPr kumimoji="1" lang="en-US" altLang="ja-JP" sz="1200" baseline="-25000" dirty="0" smtClean="0">
                    <a:solidFill>
                      <a:srgbClr val="FF0000"/>
                    </a:solidFill>
                  </a:rPr>
                  <a:t>e</a:t>
                </a:r>
                <a:endParaRPr kumimoji="1" lang="ja-JP" altLang="en-US" sz="1200" baseline="-25000" dirty="0">
                  <a:solidFill>
                    <a:srgbClr val="FF0000"/>
                  </a:solidFill>
                </a:endParaRPr>
              </a:p>
            </p:txBody>
          </p:sp>
        </p:grpSp>
      </p:grpSp>
      <p:grpSp>
        <p:nvGrpSpPr>
          <p:cNvPr id="88" name="グループ化 87"/>
          <p:cNvGrpSpPr/>
          <p:nvPr/>
        </p:nvGrpSpPr>
        <p:grpSpPr>
          <a:xfrm>
            <a:off x="6516216" y="3135769"/>
            <a:ext cx="2206307" cy="869295"/>
            <a:chOff x="6516216" y="3135769"/>
            <a:chExt cx="2206307" cy="869295"/>
          </a:xfrm>
        </p:grpSpPr>
        <p:sp>
          <p:nvSpPr>
            <p:cNvPr id="83" name="テキスト ボックス 82"/>
            <p:cNvSpPr txBox="1"/>
            <p:nvPr/>
          </p:nvSpPr>
          <p:spPr>
            <a:xfrm>
              <a:off x="7180373" y="3135769"/>
              <a:ext cx="1542150" cy="646331"/>
            </a:xfrm>
            <a:prstGeom prst="rect">
              <a:avLst/>
            </a:prstGeom>
            <a:noFill/>
          </p:spPr>
          <p:txBody>
            <a:bodyPr wrap="square" rtlCol="0">
              <a:spAutoFit/>
            </a:bodyPr>
            <a:lstStyle/>
            <a:p>
              <a:r>
                <a:rPr kumimoji="1" lang="en-US" altLang="ja-JP" dirty="0" smtClean="0">
                  <a:solidFill>
                    <a:srgbClr val="FFFF00"/>
                  </a:solidFill>
                </a:rPr>
                <a:t>Inter LL scattering</a:t>
              </a:r>
              <a:endParaRPr kumimoji="1" lang="ja-JP" altLang="en-US" dirty="0">
                <a:solidFill>
                  <a:srgbClr val="FFFF00"/>
                </a:solidFill>
              </a:endParaRPr>
            </a:p>
          </p:txBody>
        </p:sp>
        <p:cxnSp>
          <p:nvCxnSpPr>
            <p:cNvPr id="85" name="直線矢印コネクタ 84"/>
            <p:cNvCxnSpPr/>
            <p:nvPr/>
          </p:nvCxnSpPr>
          <p:spPr>
            <a:xfrm>
              <a:off x="6516216" y="3657443"/>
              <a:ext cx="130532" cy="0"/>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6624228" y="3825044"/>
              <a:ext cx="130532" cy="0"/>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6732240" y="4005064"/>
              <a:ext cx="130532" cy="0"/>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6" name="二等辺三角形 35"/>
          <p:cNvSpPr/>
          <p:nvPr/>
        </p:nvSpPr>
        <p:spPr>
          <a:xfrm rot="10800000">
            <a:off x="6529255" y="2594531"/>
            <a:ext cx="429472" cy="878282"/>
          </a:xfrm>
          <a:prstGeom prst="triangle">
            <a:avLst/>
          </a:prstGeom>
          <a:gradFill flip="none" rotWithShape="1">
            <a:gsLst>
              <a:gs pos="0">
                <a:schemeClr val="accent2">
                  <a:lumMod val="0"/>
                  <a:lumOff val="100000"/>
                </a:schemeClr>
              </a:gs>
              <a:gs pos="18000">
                <a:schemeClr val="accent2">
                  <a:lumMod val="0"/>
                  <a:lumOff val="100000"/>
                </a:schemeClr>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1215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p:cNvGrpSpPr/>
          <p:nvPr/>
        </p:nvGrpSpPr>
        <p:grpSpPr>
          <a:xfrm>
            <a:off x="667611" y="1359036"/>
            <a:ext cx="2877463" cy="2033960"/>
            <a:chOff x="432897" y="1412776"/>
            <a:chExt cx="2877463" cy="203396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487057621"/>
                </p:ext>
              </p:extLst>
            </p:nvPr>
          </p:nvGraphicFramePr>
          <p:xfrm>
            <a:off x="791580" y="1412776"/>
            <a:ext cx="2518780" cy="1750717"/>
          </p:xfrm>
          <a:graphic>
            <a:graphicData uri="http://schemas.openxmlformats.org/presentationml/2006/ole">
              <mc:AlternateContent xmlns:mc="http://schemas.openxmlformats.org/markup-compatibility/2006">
                <mc:Choice xmlns:v="urn:schemas-microsoft-com:vml" Requires="v">
                  <p:oleObj spid="_x0000_s474204" name="KGPlot" r:id="rId4" imgW="4241880" imgH="2946240" progId="KGraph_Plot">
                    <p:embed/>
                  </p:oleObj>
                </mc:Choice>
                <mc:Fallback>
                  <p:oleObj name="KGPlot" r:id="rId4" imgW="4241880" imgH="2946240" progId="KGraph_Plot">
                    <p:embed/>
                    <p:pic>
                      <p:nvPicPr>
                        <p:cNvPr id="2" name="オブジェクト 1"/>
                        <p:cNvPicPr/>
                        <p:nvPr/>
                      </p:nvPicPr>
                      <p:blipFill>
                        <a:blip r:embed="rId5"/>
                        <a:stretch>
                          <a:fillRect/>
                        </a:stretch>
                      </p:blipFill>
                      <p:spPr>
                        <a:xfrm>
                          <a:off x="791580" y="1412776"/>
                          <a:ext cx="2518780" cy="1750717"/>
                        </a:xfrm>
                        <a:prstGeom prst="rect">
                          <a:avLst/>
                        </a:prstGeom>
                        <a:solidFill>
                          <a:schemeClr val="tx1"/>
                        </a:solidFill>
                      </p:spPr>
                    </p:pic>
                  </p:oleObj>
                </mc:Fallback>
              </mc:AlternateContent>
            </a:graphicData>
          </a:graphic>
        </p:graphicFrame>
        <p:sp>
          <p:nvSpPr>
            <p:cNvPr id="8" name="正方形/長方形 11"/>
            <p:cNvSpPr/>
            <p:nvPr/>
          </p:nvSpPr>
          <p:spPr>
            <a:xfrm>
              <a:off x="1789394" y="3242465"/>
              <a:ext cx="523152" cy="204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kumimoji="1" lang="en-US" altLang="ja-JP" i="1" dirty="0" smtClean="0">
                  <a:solidFill>
                    <a:schemeClr val="tx1">
                      <a:lumMod val="95000"/>
                      <a:lumOff val="5000"/>
                    </a:schemeClr>
                  </a:solidFill>
                  <a:latin typeface="Symbol" pitchFamily="18" charset="2"/>
                  <a:cs typeface="Arial" pitchFamily="34" charset="0"/>
                </a:rPr>
                <a:t>n</a:t>
              </a:r>
              <a:r>
                <a:rPr kumimoji="1" lang="en-US" altLang="ja-JP" dirty="0" smtClean="0">
                  <a:solidFill>
                    <a:schemeClr val="tx1">
                      <a:lumMod val="95000"/>
                      <a:lumOff val="5000"/>
                    </a:schemeClr>
                  </a:solidFill>
                  <a:latin typeface="Arial" pitchFamily="34" charset="0"/>
                  <a:cs typeface="Arial" pitchFamily="34" charset="0"/>
                </a:rPr>
                <a:t>  </a:t>
              </a:r>
              <a:endParaRPr kumimoji="1" lang="ja-JP" altLang="en-US" dirty="0">
                <a:solidFill>
                  <a:schemeClr val="tx1">
                    <a:lumMod val="95000"/>
                    <a:lumOff val="5000"/>
                  </a:schemeClr>
                </a:solidFill>
                <a:latin typeface="Arial" pitchFamily="34" charset="0"/>
                <a:cs typeface="Arial" pitchFamily="34" charset="0"/>
              </a:endParaRPr>
            </a:p>
          </p:txBody>
        </p:sp>
        <p:sp>
          <p:nvSpPr>
            <p:cNvPr id="9" name="正方形/長方形 11"/>
            <p:cNvSpPr/>
            <p:nvPr/>
          </p:nvSpPr>
          <p:spPr>
            <a:xfrm rot="16200000">
              <a:off x="-48183" y="2027471"/>
              <a:ext cx="1212030" cy="24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kumimoji="1" lang="en-US" altLang="ja-JP" i="1" dirty="0" err="1" smtClean="0">
                  <a:solidFill>
                    <a:schemeClr val="tx1">
                      <a:lumMod val="95000"/>
                      <a:lumOff val="5000"/>
                    </a:schemeClr>
                  </a:solidFill>
                  <a:latin typeface="Arial" pitchFamily="34" charset="0"/>
                  <a:cs typeface="Arial" pitchFamily="34" charset="0"/>
                </a:rPr>
                <a:t>R</a:t>
              </a:r>
              <a:r>
                <a:rPr kumimoji="1" lang="en-US" altLang="ja-JP" baseline="-25000" dirty="0" err="1" smtClean="0">
                  <a:solidFill>
                    <a:schemeClr val="tx1">
                      <a:lumMod val="95000"/>
                      <a:lumOff val="5000"/>
                    </a:schemeClr>
                  </a:solidFill>
                  <a:latin typeface="Arial" pitchFamily="34" charset="0"/>
                  <a:cs typeface="Arial" pitchFamily="34" charset="0"/>
                </a:rPr>
                <a:t>xx</a:t>
              </a:r>
              <a:r>
                <a:rPr kumimoji="1" lang="en-US" altLang="ja-JP" dirty="0" smtClean="0">
                  <a:solidFill>
                    <a:schemeClr val="tx1">
                      <a:lumMod val="95000"/>
                      <a:lumOff val="5000"/>
                    </a:schemeClr>
                  </a:solidFill>
                  <a:latin typeface="Arial" pitchFamily="34" charset="0"/>
                  <a:cs typeface="Arial" pitchFamily="34" charset="0"/>
                </a:rPr>
                <a:t> (k</a:t>
              </a:r>
              <a:r>
                <a:rPr kumimoji="1" lang="el-GR" altLang="ja-JP" dirty="0" smtClean="0">
                  <a:solidFill>
                    <a:schemeClr val="tx1">
                      <a:lumMod val="95000"/>
                      <a:lumOff val="5000"/>
                    </a:schemeClr>
                  </a:solidFill>
                  <a:latin typeface="Arial" pitchFamily="34" charset="0"/>
                  <a:cs typeface="Arial" pitchFamily="34" charset="0"/>
                </a:rPr>
                <a:t>Ω</a:t>
              </a:r>
              <a:r>
                <a:rPr kumimoji="1" lang="en-US" altLang="ja-JP" dirty="0" smtClean="0">
                  <a:solidFill>
                    <a:schemeClr val="tx1">
                      <a:lumMod val="95000"/>
                      <a:lumOff val="5000"/>
                    </a:schemeClr>
                  </a:solidFill>
                  <a:latin typeface="Arial" pitchFamily="34" charset="0"/>
                  <a:cs typeface="Arial" pitchFamily="34" charset="0"/>
                </a:rPr>
                <a:t>)</a:t>
              </a:r>
              <a:endParaRPr kumimoji="1" lang="ja-JP" altLang="en-US" dirty="0">
                <a:solidFill>
                  <a:schemeClr val="tx1">
                    <a:lumMod val="95000"/>
                    <a:lumOff val="5000"/>
                  </a:schemeClr>
                </a:solidFill>
                <a:latin typeface="Arial" pitchFamily="34" charset="0"/>
                <a:cs typeface="Arial" pitchFamily="34" charset="0"/>
              </a:endParaRPr>
            </a:p>
          </p:txBody>
        </p:sp>
      </p:grpSp>
      <p:sp>
        <p:nvSpPr>
          <p:cNvPr id="11" name="テキスト ボックス 10"/>
          <p:cNvSpPr txBox="1"/>
          <p:nvPr/>
        </p:nvSpPr>
        <p:spPr>
          <a:xfrm>
            <a:off x="1953862" y="3486294"/>
            <a:ext cx="1356498" cy="369332"/>
          </a:xfrm>
          <a:prstGeom prst="rect">
            <a:avLst/>
          </a:prstGeom>
          <a:noFill/>
          <a:ln>
            <a:noFill/>
          </a:ln>
        </p:spPr>
        <p:txBody>
          <a:bodyPr wrap="square" rtlCol="0">
            <a:spAutoFit/>
          </a:bodyPr>
          <a:lstStyle/>
          <a:p>
            <a:r>
              <a:rPr lang="en-US" altLang="ja-JP" i="1" dirty="0" err="1" smtClean="0">
                <a:latin typeface="Arial" panose="020B0604020202020204" pitchFamily="34" charset="0"/>
                <a:cs typeface="Arial" panose="020B0604020202020204" pitchFamily="34" charset="0"/>
              </a:rPr>
              <a:t>V</a:t>
            </a:r>
            <a:r>
              <a:rPr lang="en-US" altLang="ja-JP" baseline="-25000" dirty="0" err="1" smtClean="0">
                <a:latin typeface="Arial" panose="020B0604020202020204" pitchFamily="34" charset="0"/>
                <a:cs typeface="Arial" panose="020B0604020202020204" pitchFamily="34" charset="0"/>
              </a:rPr>
              <a:t>x</a:t>
            </a:r>
            <a:r>
              <a:rPr lang="en-US" altLang="ja-JP" baseline="-25000"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a:t>
            </a:r>
            <a:r>
              <a:rPr lang="en-US" altLang="ja-JP" i="1" dirty="0" err="1" smtClean="0">
                <a:latin typeface="Arial" panose="020B0604020202020204" pitchFamily="34" charset="0"/>
                <a:cs typeface="Arial" panose="020B0604020202020204" pitchFamily="34" charset="0"/>
              </a:rPr>
              <a:t>I</a:t>
            </a:r>
            <a:r>
              <a:rPr lang="en-US" altLang="ja-JP" baseline="-25000" dirty="0" err="1" smtClean="0">
                <a:latin typeface="Arial" panose="020B0604020202020204" pitchFamily="34" charset="0"/>
                <a:cs typeface="Arial" panose="020B0604020202020204" pitchFamily="34" charset="0"/>
              </a:rPr>
              <a:t>sd</a:t>
            </a:r>
            <a:endParaRPr kumimoji="1" lang="ja-JP" altLang="en-US" dirty="0">
              <a:latin typeface="Arial" panose="020B0604020202020204" pitchFamily="34" charset="0"/>
              <a:cs typeface="Arial" panose="020B0604020202020204" pitchFamily="34" charset="0"/>
            </a:endParaRPr>
          </a:p>
        </p:txBody>
      </p:sp>
      <p:grpSp>
        <p:nvGrpSpPr>
          <p:cNvPr id="21" name="グループ化 20"/>
          <p:cNvGrpSpPr/>
          <p:nvPr/>
        </p:nvGrpSpPr>
        <p:grpSpPr>
          <a:xfrm>
            <a:off x="683568" y="3921102"/>
            <a:ext cx="2784157" cy="2657785"/>
            <a:chOff x="3829" y="2322688"/>
            <a:chExt cx="3276405" cy="4284894"/>
          </a:xfrm>
        </p:grpSpPr>
        <p:pic>
          <p:nvPicPr>
            <p:cNvPr id="19" name="図 18"/>
            <p:cNvPicPr>
              <a:picLocks noChangeAspect="1"/>
            </p:cNvPicPr>
            <p:nvPr/>
          </p:nvPicPr>
          <p:blipFill>
            <a:blip r:embed="rId6"/>
            <a:stretch>
              <a:fillRect/>
            </a:stretch>
          </p:blipFill>
          <p:spPr>
            <a:xfrm>
              <a:off x="405635" y="2322688"/>
              <a:ext cx="2874599" cy="3833061"/>
            </a:xfrm>
            <a:prstGeom prst="rect">
              <a:avLst/>
            </a:prstGeom>
            <a:solidFill>
              <a:schemeClr val="tx1"/>
            </a:solidFill>
          </p:spPr>
        </p:pic>
        <p:sp>
          <p:nvSpPr>
            <p:cNvPr id="30" name="正方形/長方形 29"/>
            <p:cNvSpPr/>
            <p:nvPr/>
          </p:nvSpPr>
          <p:spPr>
            <a:xfrm>
              <a:off x="1338402" y="6413768"/>
              <a:ext cx="1497302" cy="193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kumimoji="1" lang="en-US" altLang="ja-JP" i="1" dirty="0" err="1" smtClean="0">
                  <a:solidFill>
                    <a:schemeClr val="tx1"/>
                  </a:solidFill>
                  <a:latin typeface="Arial" pitchFamily="34" charset="0"/>
                  <a:cs typeface="Arial" pitchFamily="34" charset="0"/>
                </a:rPr>
                <a:t>I</a:t>
              </a:r>
              <a:r>
                <a:rPr kumimoji="1" lang="en-US" altLang="ja-JP" baseline="-25000" dirty="0" err="1" smtClean="0">
                  <a:solidFill>
                    <a:schemeClr val="tx1"/>
                  </a:solidFill>
                  <a:latin typeface="Arial" pitchFamily="34" charset="0"/>
                  <a:cs typeface="Arial" pitchFamily="34" charset="0"/>
                </a:rPr>
                <a:t>sd</a:t>
              </a:r>
              <a:r>
                <a:rPr kumimoji="1" lang="en-US" altLang="ja-JP" dirty="0" smtClean="0">
                  <a:solidFill>
                    <a:schemeClr val="tx1"/>
                  </a:solidFill>
                  <a:latin typeface="Arial" pitchFamily="34" charset="0"/>
                  <a:cs typeface="Arial" pitchFamily="34" charset="0"/>
                </a:rPr>
                <a:t> (</a:t>
              </a:r>
              <a:r>
                <a:rPr kumimoji="1" lang="en-US" altLang="ja-JP" dirty="0" smtClean="0">
                  <a:solidFill>
                    <a:schemeClr val="tx1"/>
                  </a:solidFill>
                  <a:latin typeface="Symbol" panose="05050102010706020507" pitchFamily="18" charset="2"/>
                  <a:cs typeface="Arial" pitchFamily="34" charset="0"/>
                </a:rPr>
                <a:t>m</a:t>
              </a:r>
              <a:r>
                <a:rPr kumimoji="1" lang="en-US" altLang="ja-JP" dirty="0" smtClean="0">
                  <a:solidFill>
                    <a:schemeClr val="tx1"/>
                  </a:solidFill>
                  <a:latin typeface="Arial" pitchFamily="34" charset="0"/>
                  <a:cs typeface="Arial" pitchFamily="34" charset="0"/>
                </a:rPr>
                <a:t>A)</a:t>
              </a:r>
              <a:endParaRPr kumimoji="1" lang="ja-JP" altLang="en-US" dirty="0">
                <a:solidFill>
                  <a:schemeClr val="tx1"/>
                </a:solidFill>
                <a:latin typeface="Arial" pitchFamily="34" charset="0"/>
                <a:cs typeface="Arial" pitchFamily="34" charset="0"/>
              </a:endParaRPr>
            </a:p>
          </p:txBody>
        </p:sp>
        <p:sp>
          <p:nvSpPr>
            <p:cNvPr id="31" name="正方形/長方形 11"/>
            <p:cNvSpPr/>
            <p:nvPr/>
          </p:nvSpPr>
          <p:spPr>
            <a:xfrm rot="16200000">
              <a:off x="-792897" y="3998295"/>
              <a:ext cx="1739182" cy="145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kumimoji="1" lang="en-US" altLang="ja-JP" i="1" dirty="0" err="1" smtClean="0">
                  <a:solidFill>
                    <a:schemeClr val="tx1"/>
                  </a:solidFill>
                  <a:latin typeface="Arial" pitchFamily="34" charset="0"/>
                  <a:cs typeface="Arial" pitchFamily="34" charset="0"/>
                </a:rPr>
                <a:t>V</a:t>
              </a:r>
              <a:r>
                <a:rPr kumimoji="1" lang="en-US" altLang="ja-JP" baseline="-25000" dirty="0" err="1" smtClean="0">
                  <a:solidFill>
                    <a:schemeClr val="tx1"/>
                  </a:solidFill>
                  <a:latin typeface="Arial" pitchFamily="34" charset="0"/>
                  <a:cs typeface="Arial" pitchFamily="34" charset="0"/>
                </a:rPr>
                <a:t>x</a:t>
              </a:r>
              <a:r>
                <a:rPr kumimoji="1" lang="en-US" altLang="ja-JP" dirty="0" smtClean="0">
                  <a:solidFill>
                    <a:schemeClr val="tx1"/>
                  </a:solidFill>
                  <a:latin typeface="Arial" pitchFamily="34" charset="0"/>
                  <a:cs typeface="Arial" pitchFamily="34" charset="0"/>
                </a:rPr>
                <a:t> (mV)</a:t>
              </a:r>
              <a:endParaRPr kumimoji="1" lang="ja-JP" altLang="en-US" dirty="0">
                <a:solidFill>
                  <a:schemeClr val="tx1"/>
                </a:solidFill>
                <a:latin typeface="Arial" pitchFamily="34" charset="0"/>
                <a:cs typeface="Arial" pitchFamily="34" charset="0"/>
              </a:endParaRPr>
            </a:p>
          </p:txBody>
        </p:sp>
      </p:grpSp>
      <p:cxnSp>
        <p:nvCxnSpPr>
          <p:cNvPr id="34" name="直線矢印コネクタ 33"/>
          <p:cNvCxnSpPr/>
          <p:nvPr/>
        </p:nvCxnSpPr>
        <p:spPr>
          <a:xfrm>
            <a:off x="2087724" y="2420888"/>
            <a:ext cx="0" cy="3600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タイトル 1"/>
          <p:cNvSpPr txBox="1">
            <a:spLocks/>
          </p:cNvSpPr>
          <p:nvPr/>
        </p:nvSpPr>
        <p:spPr>
          <a:xfrm>
            <a:off x="215516" y="0"/>
            <a:ext cx="8784468" cy="1143000"/>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4000" dirty="0" smtClean="0"/>
              <a:t>Scanning-gate imaging incorporated with non- equilibrium transport</a:t>
            </a:r>
            <a:endParaRPr lang="ja-JP" altLang="en-US" sz="4000" dirty="0"/>
          </a:p>
        </p:txBody>
      </p:sp>
      <p:sp>
        <p:nvSpPr>
          <p:cNvPr id="65" name="テキスト ボックス 64"/>
          <p:cNvSpPr txBox="1"/>
          <p:nvPr/>
        </p:nvSpPr>
        <p:spPr>
          <a:xfrm>
            <a:off x="2592995" y="1519541"/>
            <a:ext cx="742511" cy="369332"/>
          </a:xfrm>
          <a:prstGeom prst="rect">
            <a:avLst/>
          </a:prstGeom>
          <a:noFill/>
        </p:spPr>
        <p:txBody>
          <a:bodyPr wrap="none" rtlCol="0">
            <a:spAutoFit/>
          </a:bodyPr>
          <a:lstStyle/>
          <a:p>
            <a:r>
              <a:rPr kumimoji="1" lang="en-US" altLang="ja-JP" i="1" dirty="0" smtClean="0">
                <a:solidFill>
                  <a:schemeClr val="bg1"/>
                </a:solidFill>
              </a:rPr>
              <a:t>B</a:t>
            </a:r>
            <a:r>
              <a:rPr kumimoji="1" lang="en-US" altLang="ja-JP" dirty="0" smtClean="0">
                <a:solidFill>
                  <a:schemeClr val="bg1"/>
                </a:solidFill>
              </a:rPr>
              <a:t>=4T</a:t>
            </a:r>
            <a:endParaRPr kumimoji="1" lang="ja-JP" altLang="en-US" dirty="0">
              <a:solidFill>
                <a:schemeClr val="bg1"/>
              </a:solidFill>
            </a:endParaRPr>
          </a:p>
        </p:txBody>
      </p:sp>
      <p:cxnSp>
        <p:nvCxnSpPr>
          <p:cNvPr id="75" name="直線コネクタ 74"/>
          <p:cNvCxnSpPr/>
          <p:nvPr/>
        </p:nvCxnSpPr>
        <p:spPr>
          <a:xfrm flipV="1">
            <a:off x="2591780" y="5085184"/>
            <a:ext cx="0" cy="875419"/>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1501149" y="4028041"/>
            <a:ext cx="1010213" cy="369332"/>
          </a:xfrm>
          <a:prstGeom prst="rect">
            <a:avLst/>
          </a:prstGeom>
          <a:noFill/>
        </p:spPr>
        <p:txBody>
          <a:bodyPr wrap="none" rtlCol="0">
            <a:spAutoFit/>
          </a:bodyPr>
          <a:lstStyle/>
          <a:p>
            <a:r>
              <a:rPr kumimoji="1" lang="en-US" altLang="ja-JP" i="1" dirty="0" smtClean="0">
                <a:solidFill>
                  <a:schemeClr val="bg1"/>
                </a:solidFill>
                <a:latin typeface="Symbol" panose="05050102010706020507" pitchFamily="18" charset="2"/>
              </a:rPr>
              <a:t>n</a:t>
            </a:r>
            <a:r>
              <a:rPr kumimoji="1" lang="en-US" altLang="ja-JP" dirty="0" smtClean="0">
                <a:solidFill>
                  <a:schemeClr val="bg1"/>
                </a:solidFill>
                <a:latin typeface="Symbol" panose="05050102010706020507" pitchFamily="18" charset="2"/>
              </a:rPr>
              <a:t> </a:t>
            </a:r>
            <a:r>
              <a:rPr kumimoji="1" lang="en-US" altLang="ja-JP" dirty="0" smtClean="0">
                <a:solidFill>
                  <a:schemeClr val="bg1"/>
                </a:solidFill>
              </a:rPr>
              <a:t>= 2.27</a:t>
            </a:r>
            <a:endParaRPr kumimoji="1" lang="ja-JP" altLang="en-US" dirty="0">
              <a:solidFill>
                <a:schemeClr val="bg1"/>
              </a:solidFill>
            </a:endParaRPr>
          </a:p>
        </p:txBody>
      </p:sp>
      <p:grpSp>
        <p:nvGrpSpPr>
          <p:cNvPr id="3" name="グループ化 2"/>
          <p:cNvGrpSpPr/>
          <p:nvPr/>
        </p:nvGrpSpPr>
        <p:grpSpPr>
          <a:xfrm>
            <a:off x="4267907" y="1268434"/>
            <a:ext cx="4336540" cy="3067392"/>
            <a:chOff x="4267907" y="1268434"/>
            <a:chExt cx="4336540" cy="3067392"/>
          </a:xfrm>
        </p:grpSpPr>
        <p:pic>
          <p:nvPicPr>
            <p:cNvPr id="35" name="図 34"/>
            <p:cNvPicPr>
              <a:picLocks noChangeAspect="1"/>
            </p:cNvPicPr>
            <p:nvPr/>
          </p:nvPicPr>
          <p:blipFill rotWithShape="1">
            <a:blip r:embed="rId7"/>
            <a:srcRect l="36863" t="5057" r="36901" b="26404"/>
            <a:stretch/>
          </p:blipFill>
          <p:spPr>
            <a:xfrm>
              <a:off x="5616116" y="1380276"/>
              <a:ext cx="1896725" cy="2885488"/>
            </a:xfrm>
            <a:prstGeom prst="rect">
              <a:avLst/>
            </a:prstGeom>
          </p:spPr>
        </p:pic>
        <p:grpSp>
          <p:nvGrpSpPr>
            <p:cNvPr id="36" name="グループ化 35"/>
            <p:cNvGrpSpPr/>
            <p:nvPr/>
          </p:nvGrpSpPr>
          <p:grpSpPr>
            <a:xfrm>
              <a:off x="5085922" y="1268434"/>
              <a:ext cx="3518525" cy="3067392"/>
              <a:chOff x="5589238" y="741080"/>
              <a:chExt cx="3518525" cy="3067392"/>
            </a:xfrm>
          </p:grpSpPr>
          <p:sp>
            <p:nvSpPr>
              <p:cNvPr id="37" name="正方形/長方形 11"/>
              <p:cNvSpPr/>
              <p:nvPr/>
            </p:nvSpPr>
            <p:spPr>
              <a:xfrm>
                <a:off x="8123950" y="741080"/>
                <a:ext cx="983813" cy="279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kumimoji="1" lang="en-US" altLang="ja-JP" sz="1400" i="1" dirty="0" err="1" smtClean="0">
                    <a:solidFill>
                      <a:schemeClr val="tx1">
                        <a:lumMod val="95000"/>
                        <a:lumOff val="5000"/>
                      </a:schemeClr>
                    </a:solidFill>
                    <a:latin typeface="Symbol" pitchFamily="18" charset="2"/>
                    <a:cs typeface="Arial" pitchFamily="34" charset="0"/>
                  </a:rPr>
                  <a:t>D</a:t>
                </a:r>
                <a:r>
                  <a:rPr kumimoji="1" lang="en-US" altLang="ja-JP" sz="1400" i="1" dirty="0" err="1" smtClean="0">
                    <a:solidFill>
                      <a:schemeClr val="tx1">
                        <a:lumMod val="95000"/>
                        <a:lumOff val="5000"/>
                      </a:schemeClr>
                    </a:solidFill>
                    <a:latin typeface="Arial" pitchFamily="34" charset="0"/>
                    <a:cs typeface="Arial" pitchFamily="34" charset="0"/>
                  </a:rPr>
                  <a:t>Vx</a:t>
                </a:r>
                <a:r>
                  <a:rPr kumimoji="1" lang="en-US" altLang="ja-JP" sz="1400" dirty="0" smtClean="0">
                    <a:solidFill>
                      <a:schemeClr val="tx1">
                        <a:lumMod val="95000"/>
                        <a:lumOff val="5000"/>
                      </a:schemeClr>
                    </a:solidFill>
                    <a:latin typeface="Arial" pitchFamily="34" charset="0"/>
                    <a:cs typeface="Arial" pitchFamily="34" charset="0"/>
                  </a:rPr>
                  <a:t> (</a:t>
                </a:r>
                <a:r>
                  <a:rPr kumimoji="1" lang="en-US" altLang="ja-JP" sz="1400" dirty="0" smtClean="0">
                    <a:solidFill>
                      <a:schemeClr val="tx1">
                        <a:lumMod val="95000"/>
                        <a:lumOff val="5000"/>
                      </a:schemeClr>
                    </a:solidFill>
                    <a:latin typeface="Symbol" pitchFamily="18" charset="2"/>
                    <a:cs typeface="Arial" pitchFamily="34" charset="0"/>
                  </a:rPr>
                  <a:t>m</a:t>
                </a:r>
                <a:r>
                  <a:rPr kumimoji="1" lang="en-US" altLang="ja-JP" sz="1400" dirty="0" smtClean="0">
                    <a:solidFill>
                      <a:schemeClr val="tx1">
                        <a:lumMod val="95000"/>
                        <a:lumOff val="5000"/>
                      </a:schemeClr>
                    </a:solidFill>
                    <a:latin typeface="Arial" pitchFamily="34" charset="0"/>
                    <a:cs typeface="Arial" pitchFamily="34" charset="0"/>
                  </a:rPr>
                  <a:t>V)</a:t>
                </a:r>
                <a:endParaRPr kumimoji="1" lang="ja-JP" altLang="en-US" sz="1400" dirty="0">
                  <a:solidFill>
                    <a:schemeClr val="tx1">
                      <a:lumMod val="95000"/>
                      <a:lumOff val="5000"/>
                    </a:schemeClr>
                  </a:solidFill>
                  <a:latin typeface="Arial" pitchFamily="34" charset="0"/>
                  <a:cs typeface="Arial" pitchFamily="34" charset="0"/>
                </a:endParaRPr>
              </a:p>
            </p:txBody>
          </p:sp>
          <p:grpSp>
            <p:nvGrpSpPr>
              <p:cNvPr id="38" name="グループ化 37"/>
              <p:cNvGrpSpPr/>
              <p:nvPr/>
            </p:nvGrpSpPr>
            <p:grpSpPr>
              <a:xfrm>
                <a:off x="5589238" y="906159"/>
                <a:ext cx="3429474" cy="2902313"/>
                <a:chOff x="5589238" y="906159"/>
                <a:chExt cx="3429474" cy="2902313"/>
              </a:xfrm>
            </p:grpSpPr>
            <p:sp>
              <p:nvSpPr>
                <p:cNvPr id="39" name="正方形/長方形 11"/>
                <p:cNvSpPr/>
                <p:nvPr/>
              </p:nvSpPr>
              <p:spPr>
                <a:xfrm>
                  <a:off x="8414016" y="955753"/>
                  <a:ext cx="557961" cy="24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lumMod val="95000"/>
                          <a:lumOff val="5000"/>
                        </a:schemeClr>
                      </a:solidFill>
                      <a:latin typeface="Arial" pitchFamily="34" charset="0"/>
                      <a:cs typeface="Arial" pitchFamily="34" charset="0"/>
                    </a:rPr>
                    <a:t>60 </a:t>
                  </a:r>
                  <a:endParaRPr kumimoji="1" lang="ja-JP" altLang="en-US" sz="1600" dirty="0">
                    <a:solidFill>
                      <a:schemeClr val="tx1">
                        <a:lumMod val="95000"/>
                        <a:lumOff val="5000"/>
                      </a:schemeClr>
                    </a:solidFill>
                    <a:latin typeface="Arial" pitchFamily="34" charset="0"/>
                    <a:cs typeface="Arial" pitchFamily="34" charset="0"/>
                  </a:endParaRPr>
                </a:p>
              </p:txBody>
            </p:sp>
            <p:sp>
              <p:nvSpPr>
                <p:cNvPr id="40" name="正方形/長方形 11"/>
                <p:cNvSpPr/>
                <p:nvPr/>
              </p:nvSpPr>
              <p:spPr>
                <a:xfrm>
                  <a:off x="8402249" y="3562234"/>
                  <a:ext cx="557961" cy="24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lumMod val="95000"/>
                          <a:lumOff val="5000"/>
                        </a:schemeClr>
                      </a:solidFill>
                      <a:latin typeface="Arial" pitchFamily="34" charset="0"/>
                      <a:cs typeface="Arial" pitchFamily="34" charset="0"/>
                    </a:rPr>
                    <a:t>-20 </a:t>
                  </a:r>
                  <a:endParaRPr kumimoji="1" lang="ja-JP" altLang="en-US" sz="1600" dirty="0">
                    <a:solidFill>
                      <a:schemeClr val="tx1">
                        <a:lumMod val="95000"/>
                        <a:lumOff val="5000"/>
                      </a:schemeClr>
                    </a:solidFill>
                    <a:latin typeface="Arial" pitchFamily="34" charset="0"/>
                    <a:cs typeface="Arial" pitchFamily="34" charset="0"/>
                  </a:endParaRPr>
                </a:p>
              </p:txBody>
            </p:sp>
            <p:sp>
              <p:nvSpPr>
                <p:cNvPr id="41" name="正方形/長方形 11"/>
                <p:cNvSpPr/>
                <p:nvPr/>
              </p:nvSpPr>
              <p:spPr>
                <a:xfrm>
                  <a:off x="8460751" y="2939155"/>
                  <a:ext cx="557961" cy="218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lumMod val="95000"/>
                          <a:lumOff val="5000"/>
                        </a:schemeClr>
                      </a:solidFill>
                      <a:latin typeface="Arial" pitchFamily="34" charset="0"/>
                      <a:cs typeface="Arial" pitchFamily="34" charset="0"/>
                    </a:rPr>
                    <a:t>0 </a:t>
                  </a:r>
                  <a:endParaRPr kumimoji="1" lang="ja-JP" altLang="en-US" sz="1600" dirty="0">
                    <a:solidFill>
                      <a:schemeClr val="tx1">
                        <a:lumMod val="95000"/>
                        <a:lumOff val="5000"/>
                      </a:schemeClr>
                    </a:solidFill>
                    <a:latin typeface="Arial" pitchFamily="34" charset="0"/>
                    <a:cs typeface="Arial" pitchFamily="34" charset="0"/>
                  </a:endParaRPr>
                </a:p>
              </p:txBody>
            </p:sp>
            <p:cxnSp>
              <p:nvCxnSpPr>
                <p:cNvPr id="42" name="直線コネクタ 41"/>
                <p:cNvCxnSpPr/>
                <p:nvPr/>
              </p:nvCxnSpPr>
              <p:spPr>
                <a:xfrm>
                  <a:off x="6333029" y="3569259"/>
                  <a:ext cx="1493842" cy="0"/>
                </a:xfrm>
                <a:prstGeom prst="line">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正方形/長方形 11"/>
                <p:cNvSpPr/>
                <p:nvPr/>
              </p:nvSpPr>
              <p:spPr>
                <a:xfrm>
                  <a:off x="6608506" y="3222528"/>
                  <a:ext cx="1446425" cy="450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bg1"/>
                      </a:solidFill>
                      <a:latin typeface="Arial" pitchFamily="34" charset="0"/>
                      <a:cs typeface="Arial" pitchFamily="34" charset="0"/>
                    </a:rPr>
                    <a:t>Hall bar</a:t>
                  </a:r>
                  <a:endParaRPr kumimoji="1" lang="ja-JP" altLang="en-US" dirty="0">
                    <a:solidFill>
                      <a:schemeClr val="bg1"/>
                    </a:solidFill>
                    <a:latin typeface="Arial" pitchFamily="34" charset="0"/>
                    <a:cs typeface="Arial" pitchFamily="34" charset="0"/>
                  </a:endParaRPr>
                </a:p>
              </p:txBody>
            </p:sp>
            <p:pic>
              <p:nvPicPr>
                <p:cNvPr id="44" name="図 43"/>
                <p:cNvPicPr>
                  <a:picLocks noChangeAspect="1"/>
                </p:cNvPicPr>
                <p:nvPr/>
              </p:nvPicPr>
              <p:blipFill rotWithShape="1">
                <a:blip r:embed="rId7"/>
                <a:srcRect l="66469" t="9727" r="30192" b="9729"/>
                <a:stretch/>
              </p:blipFill>
              <p:spPr>
                <a:xfrm>
                  <a:off x="8214168" y="1048357"/>
                  <a:ext cx="241388" cy="2679764"/>
                </a:xfrm>
                <a:prstGeom prst="rect">
                  <a:avLst/>
                </a:prstGeom>
              </p:spPr>
            </p:pic>
            <p:cxnSp>
              <p:nvCxnSpPr>
                <p:cNvPr id="46" name="直線コネクタ 45"/>
                <p:cNvCxnSpPr/>
                <p:nvPr/>
              </p:nvCxnSpPr>
              <p:spPr>
                <a:xfrm>
                  <a:off x="7032918" y="1261165"/>
                  <a:ext cx="59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正方形/長方形 11"/>
                <p:cNvSpPr/>
                <p:nvPr/>
              </p:nvSpPr>
              <p:spPr>
                <a:xfrm>
                  <a:off x="6965398" y="906159"/>
                  <a:ext cx="845544" cy="34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lumMod val="95000"/>
                          <a:lumOff val="5000"/>
                        </a:schemeClr>
                      </a:solidFill>
                      <a:latin typeface="Arial" pitchFamily="34" charset="0"/>
                      <a:cs typeface="Arial" pitchFamily="34" charset="0"/>
                    </a:rPr>
                    <a:t>4 </a:t>
                  </a:r>
                  <a:r>
                    <a:rPr kumimoji="1" lang="en-US" altLang="ja-JP" dirty="0" smtClean="0">
                      <a:solidFill>
                        <a:schemeClr val="tx1">
                          <a:lumMod val="95000"/>
                          <a:lumOff val="5000"/>
                        </a:schemeClr>
                      </a:solidFill>
                      <a:latin typeface="Symbol" panose="05050102010706020507" pitchFamily="18" charset="2"/>
                      <a:cs typeface="Arial" pitchFamily="34" charset="0"/>
                    </a:rPr>
                    <a:t>m</a:t>
                  </a:r>
                  <a:r>
                    <a:rPr kumimoji="1" lang="en-US" altLang="ja-JP" dirty="0" smtClean="0">
                      <a:solidFill>
                        <a:schemeClr val="tx1">
                          <a:lumMod val="95000"/>
                          <a:lumOff val="5000"/>
                        </a:schemeClr>
                      </a:solidFill>
                      <a:latin typeface="Arial" pitchFamily="34" charset="0"/>
                      <a:cs typeface="Arial" pitchFamily="34" charset="0"/>
                    </a:rPr>
                    <a:t>m</a:t>
                  </a:r>
                  <a:endParaRPr kumimoji="1" lang="ja-JP" altLang="en-US" dirty="0">
                    <a:solidFill>
                      <a:schemeClr val="tx1">
                        <a:lumMod val="95000"/>
                        <a:lumOff val="5000"/>
                      </a:schemeClr>
                    </a:solidFill>
                    <a:latin typeface="Arial" pitchFamily="34" charset="0"/>
                    <a:cs typeface="Arial" pitchFamily="34" charset="0"/>
                  </a:endParaRPr>
                </a:p>
              </p:txBody>
            </p:sp>
            <p:sp>
              <p:nvSpPr>
                <p:cNvPr id="48" name="フリーフォーム 47"/>
                <p:cNvSpPr/>
                <p:nvPr/>
              </p:nvSpPr>
              <p:spPr>
                <a:xfrm>
                  <a:off x="6113563" y="1109306"/>
                  <a:ext cx="235027" cy="2688116"/>
                </a:xfrm>
                <a:custGeom>
                  <a:avLst/>
                  <a:gdLst>
                    <a:gd name="connsiteX0" fmla="*/ 0 w 235027"/>
                    <a:gd name="connsiteY0" fmla="*/ 0 h 2688116"/>
                    <a:gd name="connsiteX1" fmla="*/ 69774 w 235027"/>
                    <a:gd name="connsiteY1" fmla="*/ 40395 h 2688116"/>
                    <a:gd name="connsiteX2" fmla="*/ 124858 w 235027"/>
                    <a:gd name="connsiteY2" fmla="*/ 91807 h 2688116"/>
                    <a:gd name="connsiteX3" fmla="*/ 168926 w 235027"/>
                    <a:gd name="connsiteY3" fmla="*/ 154236 h 2688116"/>
                    <a:gd name="connsiteX4" fmla="*/ 190959 w 235027"/>
                    <a:gd name="connsiteY4" fmla="*/ 235027 h 2688116"/>
                    <a:gd name="connsiteX5" fmla="*/ 201976 w 235027"/>
                    <a:gd name="connsiteY5" fmla="*/ 315817 h 2688116"/>
                    <a:gd name="connsiteX6" fmla="*/ 209321 w 235027"/>
                    <a:gd name="connsiteY6" fmla="*/ 437002 h 2688116"/>
                    <a:gd name="connsiteX7" fmla="*/ 235027 w 235027"/>
                    <a:gd name="connsiteY7" fmla="*/ 2688116 h 2688116"/>
                    <a:gd name="connsiteX0" fmla="*/ 0 w 235027"/>
                    <a:gd name="connsiteY0" fmla="*/ 0 h 2688116"/>
                    <a:gd name="connsiteX1" fmla="*/ 69774 w 235027"/>
                    <a:gd name="connsiteY1" fmla="*/ 40395 h 2688116"/>
                    <a:gd name="connsiteX2" fmla="*/ 124858 w 235027"/>
                    <a:gd name="connsiteY2" fmla="*/ 91807 h 2688116"/>
                    <a:gd name="connsiteX3" fmla="*/ 168926 w 235027"/>
                    <a:gd name="connsiteY3" fmla="*/ 154236 h 2688116"/>
                    <a:gd name="connsiteX4" fmla="*/ 190959 w 235027"/>
                    <a:gd name="connsiteY4" fmla="*/ 235027 h 2688116"/>
                    <a:gd name="connsiteX5" fmla="*/ 201976 w 235027"/>
                    <a:gd name="connsiteY5" fmla="*/ 315817 h 2688116"/>
                    <a:gd name="connsiteX6" fmla="*/ 209321 w 235027"/>
                    <a:gd name="connsiteY6" fmla="*/ 437002 h 2688116"/>
                    <a:gd name="connsiteX7" fmla="*/ 235027 w 235027"/>
                    <a:gd name="connsiteY7" fmla="*/ 2688116 h 2688116"/>
                    <a:gd name="connsiteX0" fmla="*/ 0 w 235027"/>
                    <a:gd name="connsiteY0" fmla="*/ 0 h 2688116"/>
                    <a:gd name="connsiteX1" fmla="*/ 69774 w 235027"/>
                    <a:gd name="connsiteY1" fmla="*/ 40395 h 2688116"/>
                    <a:gd name="connsiteX2" fmla="*/ 124858 w 235027"/>
                    <a:gd name="connsiteY2" fmla="*/ 91807 h 2688116"/>
                    <a:gd name="connsiteX3" fmla="*/ 168926 w 235027"/>
                    <a:gd name="connsiteY3" fmla="*/ 154236 h 2688116"/>
                    <a:gd name="connsiteX4" fmla="*/ 190959 w 235027"/>
                    <a:gd name="connsiteY4" fmla="*/ 235027 h 2688116"/>
                    <a:gd name="connsiteX5" fmla="*/ 201976 w 235027"/>
                    <a:gd name="connsiteY5" fmla="*/ 315817 h 2688116"/>
                    <a:gd name="connsiteX6" fmla="*/ 209321 w 235027"/>
                    <a:gd name="connsiteY6" fmla="*/ 437002 h 2688116"/>
                    <a:gd name="connsiteX7" fmla="*/ 235027 w 235027"/>
                    <a:gd name="connsiteY7" fmla="*/ 2688116 h 268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027" h="2688116">
                      <a:moveTo>
                        <a:pt x="0" y="0"/>
                      </a:moveTo>
                      <a:cubicBezTo>
                        <a:pt x="24482" y="12547"/>
                        <a:pt x="48964" y="25094"/>
                        <a:pt x="69774" y="40395"/>
                      </a:cubicBezTo>
                      <a:cubicBezTo>
                        <a:pt x="90584" y="55696"/>
                        <a:pt x="108333" y="72834"/>
                        <a:pt x="124858" y="91807"/>
                      </a:cubicBezTo>
                      <a:cubicBezTo>
                        <a:pt x="141383" y="110780"/>
                        <a:pt x="157909" y="130366"/>
                        <a:pt x="168926" y="154236"/>
                      </a:cubicBezTo>
                      <a:cubicBezTo>
                        <a:pt x="179943" y="178106"/>
                        <a:pt x="185451" y="208097"/>
                        <a:pt x="190959" y="235027"/>
                      </a:cubicBezTo>
                      <a:cubicBezTo>
                        <a:pt x="196467" y="261957"/>
                        <a:pt x="198916" y="282155"/>
                        <a:pt x="201976" y="315817"/>
                      </a:cubicBezTo>
                      <a:cubicBezTo>
                        <a:pt x="205036" y="349479"/>
                        <a:pt x="206195" y="367850"/>
                        <a:pt x="209321" y="437002"/>
                      </a:cubicBezTo>
                      <a:cubicBezTo>
                        <a:pt x="212447" y="506154"/>
                        <a:pt x="224928" y="1760250"/>
                        <a:pt x="235027" y="2688116"/>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7792468" y="1085463"/>
                  <a:ext cx="218327" cy="2710149"/>
                </a:xfrm>
                <a:custGeom>
                  <a:avLst/>
                  <a:gdLst>
                    <a:gd name="connsiteX0" fmla="*/ 219894 w 219894"/>
                    <a:gd name="connsiteY0" fmla="*/ 0 h 2710149"/>
                    <a:gd name="connsiteX1" fmla="*/ 124414 w 219894"/>
                    <a:gd name="connsiteY1" fmla="*/ 51412 h 2710149"/>
                    <a:gd name="connsiteX2" fmla="*/ 69330 w 219894"/>
                    <a:gd name="connsiteY2" fmla="*/ 106496 h 2710149"/>
                    <a:gd name="connsiteX3" fmla="*/ 25263 w 219894"/>
                    <a:gd name="connsiteY3" fmla="*/ 172598 h 2710149"/>
                    <a:gd name="connsiteX4" fmla="*/ 3229 w 219894"/>
                    <a:gd name="connsiteY4" fmla="*/ 257060 h 2710149"/>
                    <a:gd name="connsiteX5" fmla="*/ 3229 w 219894"/>
                    <a:gd name="connsiteY5" fmla="*/ 425986 h 2710149"/>
                    <a:gd name="connsiteX6" fmla="*/ 32607 w 219894"/>
                    <a:gd name="connsiteY6" fmla="*/ 2710149 h 2710149"/>
                    <a:gd name="connsiteX0" fmla="*/ 218327 w 218327"/>
                    <a:gd name="connsiteY0" fmla="*/ 0 h 2710149"/>
                    <a:gd name="connsiteX1" fmla="*/ 122847 w 218327"/>
                    <a:gd name="connsiteY1" fmla="*/ 51412 h 2710149"/>
                    <a:gd name="connsiteX2" fmla="*/ 67763 w 218327"/>
                    <a:gd name="connsiteY2" fmla="*/ 106496 h 2710149"/>
                    <a:gd name="connsiteX3" fmla="*/ 23696 w 218327"/>
                    <a:gd name="connsiteY3" fmla="*/ 172598 h 2710149"/>
                    <a:gd name="connsiteX4" fmla="*/ 1662 w 218327"/>
                    <a:gd name="connsiteY4" fmla="*/ 257060 h 2710149"/>
                    <a:gd name="connsiteX5" fmla="*/ 1662 w 218327"/>
                    <a:gd name="connsiteY5" fmla="*/ 425986 h 2710149"/>
                    <a:gd name="connsiteX6" fmla="*/ 31040 w 218327"/>
                    <a:gd name="connsiteY6" fmla="*/ 2710149 h 271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27" h="2710149">
                      <a:moveTo>
                        <a:pt x="218327" y="0"/>
                      </a:moveTo>
                      <a:cubicBezTo>
                        <a:pt x="183134" y="16831"/>
                        <a:pt x="147941" y="33663"/>
                        <a:pt x="122847" y="51412"/>
                      </a:cubicBezTo>
                      <a:cubicBezTo>
                        <a:pt x="97753" y="69161"/>
                        <a:pt x="84288" y="86298"/>
                        <a:pt x="67763" y="106496"/>
                      </a:cubicBezTo>
                      <a:cubicBezTo>
                        <a:pt x="51238" y="126694"/>
                        <a:pt x="34713" y="147504"/>
                        <a:pt x="23696" y="172598"/>
                      </a:cubicBezTo>
                      <a:cubicBezTo>
                        <a:pt x="12679" y="197692"/>
                        <a:pt x="5334" y="214829"/>
                        <a:pt x="1662" y="257060"/>
                      </a:cubicBezTo>
                      <a:cubicBezTo>
                        <a:pt x="-2010" y="299291"/>
                        <a:pt x="1529" y="340988"/>
                        <a:pt x="1662" y="425986"/>
                      </a:cubicBezTo>
                      <a:cubicBezTo>
                        <a:pt x="1795" y="510984"/>
                        <a:pt x="18799" y="1772491"/>
                        <a:pt x="31040" y="2710149"/>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Text Box 47"/>
                <p:cNvSpPr txBox="1">
                  <a:spLocks noChangeArrowheads="1"/>
                </p:cNvSpPr>
                <p:nvPr/>
              </p:nvSpPr>
              <p:spPr bwMode="auto">
                <a:xfrm>
                  <a:off x="5590719" y="2437793"/>
                  <a:ext cx="452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0" lang="en-US" altLang="ja-JP" i="1" dirty="0" smtClean="0">
                      <a:ea typeface="Osaka"/>
                      <a:cs typeface="Arial" panose="020B0604020202020204" pitchFamily="34" charset="0"/>
                    </a:rPr>
                    <a:t>B</a:t>
                  </a:r>
                  <a:endParaRPr lang="en-US" altLang="ja-JP" dirty="0">
                    <a:ea typeface="Osaka"/>
                    <a:cs typeface="Arial" panose="020B0604020202020204" pitchFamily="34" charset="0"/>
                  </a:endParaRPr>
                </a:p>
              </p:txBody>
            </p:sp>
            <p:cxnSp>
              <p:nvCxnSpPr>
                <p:cNvPr id="51" name="直線矢印コネクタ 50"/>
                <p:cNvCxnSpPr/>
                <p:nvPr/>
              </p:nvCxnSpPr>
              <p:spPr>
                <a:xfrm flipV="1">
                  <a:off x="6014066" y="3002493"/>
                  <a:ext cx="0" cy="2873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フローチャート : 和接合 59"/>
                <p:cNvSpPr/>
                <p:nvPr/>
              </p:nvSpPr>
              <p:spPr>
                <a:xfrm>
                  <a:off x="5917660" y="2571461"/>
                  <a:ext cx="114135" cy="114135"/>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11"/>
                <p:cNvSpPr/>
                <p:nvPr/>
              </p:nvSpPr>
              <p:spPr>
                <a:xfrm>
                  <a:off x="5589238" y="3016710"/>
                  <a:ext cx="607031" cy="300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kumimoji="1" lang="en-US" altLang="ja-JP" i="1" dirty="0" err="1" smtClean="0">
                      <a:solidFill>
                        <a:schemeClr val="tx1">
                          <a:lumMod val="95000"/>
                          <a:lumOff val="5000"/>
                        </a:schemeClr>
                      </a:solidFill>
                      <a:latin typeface="Arial" pitchFamily="34" charset="0"/>
                      <a:cs typeface="Arial" pitchFamily="34" charset="0"/>
                    </a:rPr>
                    <a:t>I</a:t>
                  </a:r>
                  <a:r>
                    <a:rPr kumimoji="1" lang="en-US" altLang="ja-JP" baseline="-25000" dirty="0" err="1" smtClean="0">
                      <a:solidFill>
                        <a:schemeClr val="tx1">
                          <a:lumMod val="95000"/>
                          <a:lumOff val="5000"/>
                        </a:schemeClr>
                      </a:solidFill>
                      <a:latin typeface="Arial" pitchFamily="34" charset="0"/>
                      <a:cs typeface="Arial" pitchFamily="34" charset="0"/>
                    </a:rPr>
                    <a:t>sd</a:t>
                  </a:r>
                  <a:r>
                    <a:rPr kumimoji="1" lang="en-US" altLang="ja-JP" dirty="0" smtClean="0">
                      <a:solidFill>
                        <a:schemeClr val="tx1">
                          <a:lumMod val="95000"/>
                          <a:lumOff val="5000"/>
                        </a:schemeClr>
                      </a:solidFill>
                      <a:latin typeface="Arial" pitchFamily="34" charset="0"/>
                      <a:cs typeface="Arial" pitchFamily="34" charset="0"/>
                    </a:rPr>
                    <a:t> </a:t>
                  </a:r>
                  <a:endParaRPr kumimoji="1" lang="ja-JP" altLang="en-US" dirty="0">
                    <a:solidFill>
                      <a:schemeClr val="tx1">
                        <a:lumMod val="95000"/>
                        <a:lumOff val="5000"/>
                      </a:schemeClr>
                    </a:solidFill>
                    <a:latin typeface="Arial" pitchFamily="34" charset="0"/>
                    <a:cs typeface="Arial" pitchFamily="34" charset="0"/>
                  </a:endParaRPr>
                </a:p>
              </p:txBody>
            </p:sp>
          </p:grpSp>
        </p:grpSp>
        <p:sp>
          <p:nvSpPr>
            <p:cNvPr id="78" name="テキスト ボックス 77"/>
            <p:cNvSpPr txBox="1"/>
            <p:nvPr/>
          </p:nvSpPr>
          <p:spPr>
            <a:xfrm>
              <a:off x="4267907" y="1359036"/>
              <a:ext cx="1010213" cy="369332"/>
            </a:xfrm>
            <a:prstGeom prst="rect">
              <a:avLst/>
            </a:prstGeom>
            <a:noFill/>
          </p:spPr>
          <p:txBody>
            <a:bodyPr wrap="none" rtlCol="0">
              <a:spAutoFit/>
            </a:bodyPr>
            <a:lstStyle/>
            <a:p>
              <a:r>
                <a:rPr kumimoji="1" lang="en-US" altLang="ja-JP" i="1" dirty="0" smtClean="0">
                  <a:latin typeface="Symbol" panose="05050102010706020507" pitchFamily="18" charset="2"/>
                </a:rPr>
                <a:t>n</a:t>
              </a:r>
              <a:r>
                <a:rPr kumimoji="1" lang="en-US" altLang="ja-JP" dirty="0" smtClean="0">
                  <a:latin typeface="Symbol" panose="05050102010706020507" pitchFamily="18" charset="2"/>
                </a:rPr>
                <a:t> </a:t>
              </a:r>
              <a:r>
                <a:rPr kumimoji="1" lang="en-US" altLang="ja-JP" dirty="0" smtClean="0"/>
                <a:t>= 2.27</a:t>
              </a:r>
              <a:endParaRPr kumimoji="1" lang="ja-JP" altLang="en-US" dirty="0"/>
            </a:p>
          </p:txBody>
        </p:sp>
        <p:sp>
          <p:nvSpPr>
            <p:cNvPr id="79" name="テキスト ボックス 78"/>
            <p:cNvSpPr txBox="1"/>
            <p:nvPr/>
          </p:nvSpPr>
          <p:spPr>
            <a:xfrm>
              <a:off x="4332062" y="1692123"/>
              <a:ext cx="1281120" cy="369332"/>
            </a:xfrm>
            <a:prstGeom prst="rect">
              <a:avLst/>
            </a:prstGeom>
            <a:noFill/>
          </p:spPr>
          <p:txBody>
            <a:bodyPr wrap="none" rtlCol="0">
              <a:spAutoFit/>
            </a:bodyPr>
            <a:lstStyle/>
            <a:p>
              <a:r>
                <a:rPr kumimoji="1" lang="en-US" altLang="ja-JP" i="1" dirty="0" err="1" smtClean="0"/>
                <a:t>I</a:t>
              </a:r>
              <a:r>
                <a:rPr kumimoji="1" lang="en-US" altLang="ja-JP" baseline="-25000" dirty="0" err="1" smtClean="0"/>
                <a:t>sd</a:t>
              </a:r>
              <a:r>
                <a:rPr kumimoji="1" lang="en-US" altLang="ja-JP" dirty="0" smtClean="0"/>
                <a:t> =3.1 </a:t>
              </a:r>
              <a:r>
                <a:rPr kumimoji="1" lang="en-US" altLang="ja-JP" dirty="0" smtClean="0">
                  <a:latin typeface="Symbol" panose="05050102010706020507" pitchFamily="18" charset="2"/>
                </a:rPr>
                <a:t>m</a:t>
              </a:r>
              <a:r>
                <a:rPr kumimoji="1" lang="en-US" altLang="ja-JP" dirty="0" smtClean="0"/>
                <a:t>A</a:t>
              </a:r>
              <a:endParaRPr kumimoji="1" lang="ja-JP" altLang="en-US" dirty="0"/>
            </a:p>
          </p:txBody>
        </p:sp>
      </p:grpSp>
      <p:grpSp>
        <p:nvGrpSpPr>
          <p:cNvPr id="7" name="グループ化 6"/>
          <p:cNvGrpSpPr/>
          <p:nvPr/>
        </p:nvGrpSpPr>
        <p:grpSpPr>
          <a:xfrm>
            <a:off x="4319431" y="4322172"/>
            <a:ext cx="4264640" cy="2393134"/>
            <a:chOff x="4319431" y="4322172"/>
            <a:chExt cx="4264640" cy="2393134"/>
          </a:xfrm>
        </p:grpSpPr>
        <p:grpSp>
          <p:nvGrpSpPr>
            <p:cNvPr id="12" name="グループ化 11"/>
            <p:cNvGrpSpPr/>
            <p:nvPr/>
          </p:nvGrpSpPr>
          <p:grpSpPr>
            <a:xfrm>
              <a:off x="4319431" y="4322172"/>
              <a:ext cx="4264640" cy="2393134"/>
              <a:chOff x="4319431" y="4322172"/>
              <a:chExt cx="4264640" cy="2393134"/>
            </a:xfrm>
          </p:grpSpPr>
          <p:grpSp>
            <p:nvGrpSpPr>
              <p:cNvPr id="5" name="グループ化 4"/>
              <p:cNvGrpSpPr/>
              <p:nvPr/>
            </p:nvGrpSpPr>
            <p:grpSpPr>
              <a:xfrm>
                <a:off x="4319431" y="4322172"/>
                <a:ext cx="4264640" cy="2393134"/>
                <a:chOff x="4444314" y="4460515"/>
                <a:chExt cx="4264640" cy="2393134"/>
              </a:xfrm>
            </p:grpSpPr>
            <p:sp>
              <p:nvSpPr>
                <p:cNvPr id="63" name="テキスト ボックス 62"/>
                <p:cNvSpPr txBox="1"/>
                <p:nvPr/>
              </p:nvSpPr>
              <p:spPr>
                <a:xfrm>
                  <a:off x="4919770" y="6207318"/>
                  <a:ext cx="3480440" cy="646331"/>
                </a:xfrm>
                <a:prstGeom prst="rect">
                  <a:avLst/>
                </a:prstGeom>
                <a:noFill/>
              </p:spPr>
              <p:txBody>
                <a:bodyPr wrap="none" rtlCol="0">
                  <a:spAutoFit/>
                </a:bodyPr>
                <a:lstStyle/>
                <a:p>
                  <a:r>
                    <a:rPr lang="en-US" altLang="ja-JP" dirty="0">
                      <a:solidFill>
                        <a:srgbClr val="FFFF00"/>
                      </a:solidFill>
                    </a:rPr>
                    <a:t>Innermost incompressible strip</a:t>
                  </a:r>
                  <a:endParaRPr lang="ja-JP" altLang="en-US" dirty="0">
                    <a:solidFill>
                      <a:srgbClr val="FFFF00"/>
                    </a:solidFill>
                  </a:endParaRPr>
                </a:p>
                <a:p>
                  <a:r>
                    <a:rPr lang="en-US" altLang="ja-JP" dirty="0" smtClean="0">
                      <a:solidFill>
                        <a:srgbClr val="FFFF00"/>
                      </a:solidFill>
                    </a:rPr>
                    <a:t>In h</a:t>
                  </a:r>
                  <a:r>
                    <a:rPr kumimoji="1" lang="en-US" altLang="ja-JP" dirty="0" smtClean="0">
                      <a:solidFill>
                        <a:srgbClr val="FFFF00"/>
                      </a:solidFill>
                    </a:rPr>
                    <a:t>igher chemical potential side</a:t>
                  </a:r>
                </a:p>
              </p:txBody>
            </p:sp>
            <p:grpSp>
              <p:nvGrpSpPr>
                <p:cNvPr id="4" name="グループ化 3"/>
                <p:cNvGrpSpPr/>
                <p:nvPr/>
              </p:nvGrpSpPr>
              <p:grpSpPr>
                <a:xfrm>
                  <a:off x="4444314" y="4460515"/>
                  <a:ext cx="4264640" cy="1783070"/>
                  <a:chOff x="4444314" y="4460515"/>
                  <a:chExt cx="4264640" cy="1783070"/>
                </a:xfrm>
              </p:grpSpPr>
              <p:pic>
                <p:nvPicPr>
                  <p:cNvPr id="107" name="図 106"/>
                  <p:cNvPicPr>
                    <a:picLocks noChangeAspect="1"/>
                  </p:cNvPicPr>
                  <p:nvPr/>
                </p:nvPicPr>
                <p:blipFill rotWithShape="1">
                  <a:blip r:embed="rId8"/>
                  <a:srcRect t="64787"/>
                  <a:stretch/>
                </p:blipFill>
                <p:spPr>
                  <a:xfrm>
                    <a:off x="4812438" y="4460515"/>
                    <a:ext cx="3528392" cy="1496885"/>
                  </a:xfrm>
                  <a:prstGeom prst="rect">
                    <a:avLst/>
                  </a:prstGeom>
                </p:spPr>
              </p:pic>
              <p:sp>
                <p:nvSpPr>
                  <p:cNvPr id="110" name="正方形/長方形 109"/>
                  <p:cNvSpPr/>
                  <p:nvPr/>
                </p:nvSpPr>
                <p:spPr>
                  <a:xfrm>
                    <a:off x="4444314" y="5989669"/>
                    <a:ext cx="4264640" cy="253916"/>
                  </a:xfrm>
                  <a:prstGeom prst="rect">
                    <a:avLst/>
                  </a:prstGeom>
                </p:spPr>
                <p:txBody>
                  <a:bodyPr wrap="square">
                    <a:spAutoFit/>
                  </a:bodyPr>
                  <a:lstStyle/>
                  <a:p>
                    <a:pPr marL="304800" indent="-304800"/>
                    <a:r>
                      <a:rPr lang="en-US" altLang="ja-JP" sz="1050" dirty="0"/>
                      <a:t>Weis, J., &amp; von Klitzing, K</a:t>
                    </a:r>
                    <a:r>
                      <a:rPr lang="en-US" altLang="ja-JP" sz="1050" dirty="0" smtClean="0"/>
                      <a:t>., </a:t>
                    </a:r>
                    <a:r>
                      <a:rPr lang="en-US" altLang="ja-JP" sz="1050" i="1" dirty="0" smtClean="0"/>
                      <a:t>Phil. Trans. R. Soc. A,</a:t>
                    </a:r>
                    <a:r>
                      <a:rPr lang="en-US" altLang="ja-JP" sz="1050" dirty="0" smtClean="0"/>
                      <a:t> </a:t>
                    </a:r>
                    <a:r>
                      <a:rPr lang="en-US" altLang="ja-JP" sz="1050" b="1" dirty="0" smtClean="0"/>
                      <a:t>369</a:t>
                    </a:r>
                    <a:r>
                      <a:rPr lang="en-US" altLang="ja-JP" sz="1050" dirty="0" smtClean="0"/>
                      <a:t>, 3954 (</a:t>
                    </a:r>
                    <a:r>
                      <a:rPr lang="en-US" altLang="ja-JP" sz="1050" dirty="0"/>
                      <a:t>2011). </a:t>
                    </a:r>
                    <a:endParaRPr lang="en-US" altLang="ja-JP" sz="1050" dirty="0">
                      <a:effectLst/>
                    </a:endParaRPr>
                  </a:p>
                </p:txBody>
              </p:sp>
            </p:grpSp>
          </p:grpSp>
          <p:sp>
            <p:nvSpPr>
              <p:cNvPr id="10" name="円/楕円 9"/>
              <p:cNvSpPr/>
              <p:nvPr/>
            </p:nvSpPr>
            <p:spPr>
              <a:xfrm>
                <a:off x="5437214" y="4761148"/>
                <a:ext cx="430930" cy="6480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テキスト ボックス 5"/>
            <p:cNvSpPr txBox="1"/>
            <p:nvPr/>
          </p:nvSpPr>
          <p:spPr>
            <a:xfrm>
              <a:off x="5692953" y="4384495"/>
              <a:ext cx="2009909" cy="369332"/>
            </a:xfrm>
            <a:prstGeom prst="rect">
              <a:avLst/>
            </a:prstGeom>
            <a:noFill/>
          </p:spPr>
          <p:txBody>
            <a:bodyPr wrap="none" rtlCol="0">
              <a:spAutoFit/>
            </a:bodyPr>
            <a:lstStyle/>
            <a:p>
              <a:r>
                <a:rPr kumimoji="1" lang="en-US" altLang="ja-JP" dirty="0" smtClean="0">
                  <a:solidFill>
                    <a:srgbClr val="FF0000"/>
                  </a:solidFill>
                </a:rPr>
                <a:t>Inter LL scattering</a:t>
              </a:r>
              <a:endParaRPr kumimoji="1" lang="ja-JP" altLang="en-US" dirty="0">
                <a:solidFill>
                  <a:srgbClr val="FF0000"/>
                </a:solidFill>
              </a:endParaRPr>
            </a:p>
          </p:txBody>
        </p:sp>
      </p:grpSp>
    </p:spTree>
    <p:extLst>
      <p:ext uri="{BB962C8B-B14F-4D97-AF65-F5344CB8AC3E}">
        <p14:creationId xmlns:p14="http://schemas.microsoft.com/office/powerpoint/2010/main" val="276789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08512" y="-205857"/>
            <a:ext cx="8784468" cy="1143000"/>
          </a:xfrm>
        </p:spPr>
        <p:txBody>
          <a:bodyPr/>
          <a:lstStyle/>
          <a:p>
            <a:r>
              <a:rPr lang="en-US" altLang="ja-JP" sz="4000" dirty="0" smtClean="0"/>
              <a:t>Incompressilbe strips at </a:t>
            </a:r>
            <a:r>
              <a:rPr lang="en-US" altLang="ja-JP" sz="4000" i="1" dirty="0" smtClean="0">
                <a:latin typeface="Symbol" panose="05050102010706020507" pitchFamily="18" charset="2"/>
              </a:rPr>
              <a:t>n</a:t>
            </a:r>
            <a:r>
              <a:rPr lang="en-US" altLang="ja-JP" sz="4000" dirty="0" smtClean="0"/>
              <a:t> </a:t>
            </a:r>
            <a:r>
              <a:rPr lang="en-US" altLang="ja-JP" sz="4000" dirty="0" smtClean="0">
                <a:latin typeface="Symbol" panose="05050102010706020507" pitchFamily="18" charset="2"/>
              </a:rPr>
              <a:t>~</a:t>
            </a:r>
            <a:r>
              <a:rPr lang="en-US" altLang="ja-JP" sz="4000" dirty="0" smtClean="0"/>
              <a:t> 2 </a:t>
            </a:r>
            <a:endParaRPr lang="ja-JP" altLang="en-US" sz="4000" dirty="0"/>
          </a:p>
        </p:txBody>
      </p:sp>
      <p:sp>
        <p:nvSpPr>
          <p:cNvPr id="9" name="正方形/長方形 11"/>
          <p:cNvSpPr/>
          <p:nvPr/>
        </p:nvSpPr>
        <p:spPr>
          <a:xfrm>
            <a:off x="7744030" y="835185"/>
            <a:ext cx="1676804" cy="28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latin typeface="Arial" pitchFamily="34" charset="0"/>
                <a:cs typeface="Arial" pitchFamily="34" charset="0"/>
              </a:rPr>
              <a:t> </a:t>
            </a:r>
            <a:r>
              <a:rPr lang="en-US" altLang="ja-JP" sz="2000" i="1" dirty="0">
                <a:solidFill>
                  <a:schemeClr val="tx1">
                    <a:lumMod val="95000"/>
                    <a:lumOff val="5000"/>
                  </a:schemeClr>
                </a:solidFill>
                <a:latin typeface="Arial" pitchFamily="34" charset="0"/>
                <a:cs typeface="Arial" pitchFamily="34" charset="0"/>
              </a:rPr>
              <a:t>B</a:t>
            </a:r>
            <a:r>
              <a:rPr lang="en-US" altLang="ja-JP" sz="2000" dirty="0">
                <a:solidFill>
                  <a:schemeClr val="tx1">
                    <a:lumMod val="95000"/>
                    <a:lumOff val="5000"/>
                  </a:schemeClr>
                </a:solidFill>
                <a:latin typeface="Arial" pitchFamily="34" charset="0"/>
                <a:cs typeface="Arial" pitchFamily="34" charset="0"/>
              </a:rPr>
              <a:t> = 4 </a:t>
            </a:r>
            <a:r>
              <a:rPr lang="en-US" altLang="ja-JP" sz="2000" dirty="0" smtClean="0">
                <a:solidFill>
                  <a:schemeClr val="tx1">
                    <a:lumMod val="95000"/>
                    <a:lumOff val="5000"/>
                  </a:schemeClr>
                </a:solidFill>
                <a:latin typeface="Arial" pitchFamily="34" charset="0"/>
                <a:cs typeface="Arial" pitchFamily="34" charset="0"/>
              </a:rPr>
              <a:t>T</a:t>
            </a:r>
            <a:endParaRPr lang="ja-JP" altLang="en-US" sz="2000" dirty="0">
              <a:solidFill>
                <a:schemeClr val="tx1">
                  <a:lumMod val="95000"/>
                  <a:lumOff val="5000"/>
                </a:schemeClr>
              </a:solidFill>
              <a:latin typeface="Arial" pitchFamily="34" charset="0"/>
              <a:cs typeface="Arial" pitchFamily="34" charset="0"/>
            </a:endParaRPr>
          </a:p>
        </p:txBody>
      </p:sp>
      <p:grpSp>
        <p:nvGrpSpPr>
          <p:cNvPr id="17" name="グループ化 16"/>
          <p:cNvGrpSpPr/>
          <p:nvPr/>
        </p:nvGrpSpPr>
        <p:grpSpPr>
          <a:xfrm>
            <a:off x="-686278" y="2808761"/>
            <a:ext cx="480894" cy="892824"/>
            <a:chOff x="339786" y="967341"/>
            <a:chExt cx="564793" cy="1845790"/>
          </a:xfrm>
        </p:grpSpPr>
        <p:pic>
          <p:nvPicPr>
            <p:cNvPr id="18" name="図 17"/>
            <p:cNvPicPr>
              <a:picLocks noChangeAspect="1"/>
            </p:cNvPicPr>
            <p:nvPr/>
          </p:nvPicPr>
          <p:blipFill rotWithShape="1">
            <a:blip r:embed="rId2"/>
            <a:srcRect t="5779" b="6762"/>
            <a:stretch/>
          </p:blipFill>
          <p:spPr>
            <a:xfrm>
              <a:off x="466280" y="1331348"/>
              <a:ext cx="333737" cy="1354974"/>
            </a:xfrm>
            <a:prstGeom prst="rect">
              <a:avLst/>
            </a:prstGeom>
          </p:spPr>
        </p:pic>
        <p:sp>
          <p:nvSpPr>
            <p:cNvPr id="19" name="テキスト ボックス 18"/>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20" name="テキスト ボックス 19"/>
            <p:cNvSpPr txBox="1"/>
            <p:nvPr/>
          </p:nvSpPr>
          <p:spPr>
            <a:xfrm>
              <a:off x="339786" y="967341"/>
              <a:ext cx="564793" cy="509028"/>
            </a:xfrm>
            <a:prstGeom prst="rect">
              <a:avLst/>
            </a:prstGeom>
            <a:noFill/>
          </p:spPr>
          <p:txBody>
            <a:bodyPr wrap="square" rtlCol="0">
              <a:spAutoFit/>
            </a:bodyPr>
            <a:lstStyle/>
            <a:p>
              <a:r>
                <a:rPr kumimoji="1" lang="en-US" altLang="ja-JP" sz="1000" dirty="0" smtClean="0"/>
                <a:t>0.094</a:t>
              </a:r>
              <a:endParaRPr kumimoji="1" lang="ja-JP" altLang="en-US" sz="1000" dirty="0"/>
            </a:p>
          </p:txBody>
        </p:sp>
      </p:grpSp>
      <p:grpSp>
        <p:nvGrpSpPr>
          <p:cNvPr id="21" name="グループ化 20"/>
          <p:cNvGrpSpPr/>
          <p:nvPr/>
        </p:nvGrpSpPr>
        <p:grpSpPr>
          <a:xfrm>
            <a:off x="-644943" y="1638909"/>
            <a:ext cx="477788" cy="892824"/>
            <a:chOff x="343433" y="967341"/>
            <a:chExt cx="561146" cy="1845790"/>
          </a:xfrm>
        </p:grpSpPr>
        <p:pic>
          <p:nvPicPr>
            <p:cNvPr id="22" name="図 21"/>
            <p:cNvPicPr>
              <a:picLocks noChangeAspect="1"/>
            </p:cNvPicPr>
            <p:nvPr/>
          </p:nvPicPr>
          <p:blipFill rotWithShape="1">
            <a:blip r:embed="rId2"/>
            <a:srcRect t="5779" b="6762"/>
            <a:stretch/>
          </p:blipFill>
          <p:spPr>
            <a:xfrm>
              <a:off x="466280" y="1331348"/>
              <a:ext cx="333737" cy="1354974"/>
            </a:xfrm>
            <a:prstGeom prst="rect">
              <a:avLst/>
            </a:prstGeom>
          </p:spPr>
        </p:pic>
        <p:sp>
          <p:nvSpPr>
            <p:cNvPr id="23" name="テキスト ボックス 22"/>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24" name="テキスト ボックス 23"/>
            <p:cNvSpPr txBox="1"/>
            <p:nvPr/>
          </p:nvSpPr>
          <p:spPr>
            <a:xfrm>
              <a:off x="343433" y="967341"/>
              <a:ext cx="561146" cy="509028"/>
            </a:xfrm>
            <a:prstGeom prst="rect">
              <a:avLst/>
            </a:prstGeom>
            <a:noFill/>
          </p:spPr>
          <p:txBody>
            <a:bodyPr wrap="square" rtlCol="0">
              <a:spAutoFit/>
            </a:bodyPr>
            <a:lstStyle/>
            <a:p>
              <a:r>
                <a:rPr kumimoji="1" lang="en-US" altLang="ja-JP" sz="1000" dirty="0" smtClean="0"/>
                <a:t>0.056</a:t>
              </a:r>
              <a:endParaRPr kumimoji="1" lang="ja-JP" altLang="en-US" sz="1000" dirty="0"/>
            </a:p>
          </p:txBody>
        </p:sp>
      </p:grpSp>
      <p:grpSp>
        <p:nvGrpSpPr>
          <p:cNvPr id="25" name="グループ化 24"/>
          <p:cNvGrpSpPr/>
          <p:nvPr/>
        </p:nvGrpSpPr>
        <p:grpSpPr>
          <a:xfrm>
            <a:off x="-675388" y="3964025"/>
            <a:ext cx="477788" cy="892824"/>
            <a:chOff x="348744" y="967341"/>
            <a:chExt cx="561146" cy="1845790"/>
          </a:xfrm>
        </p:grpSpPr>
        <p:pic>
          <p:nvPicPr>
            <p:cNvPr id="26" name="図 25"/>
            <p:cNvPicPr>
              <a:picLocks noChangeAspect="1"/>
            </p:cNvPicPr>
            <p:nvPr/>
          </p:nvPicPr>
          <p:blipFill rotWithShape="1">
            <a:blip r:embed="rId2"/>
            <a:srcRect t="5779" b="6762"/>
            <a:stretch/>
          </p:blipFill>
          <p:spPr>
            <a:xfrm>
              <a:off x="466280" y="1331348"/>
              <a:ext cx="333737" cy="1354974"/>
            </a:xfrm>
            <a:prstGeom prst="rect">
              <a:avLst/>
            </a:prstGeom>
          </p:spPr>
        </p:pic>
        <p:sp>
          <p:nvSpPr>
            <p:cNvPr id="27" name="テキスト ボックス 26"/>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28" name="テキスト ボックス 27"/>
            <p:cNvSpPr txBox="1"/>
            <p:nvPr/>
          </p:nvSpPr>
          <p:spPr>
            <a:xfrm>
              <a:off x="348744" y="967341"/>
              <a:ext cx="561146" cy="509028"/>
            </a:xfrm>
            <a:prstGeom prst="rect">
              <a:avLst/>
            </a:prstGeom>
            <a:noFill/>
          </p:spPr>
          <p:txBody>
            <a:bodyPr wrap="square" rtlCol="0">
              <a:spAutoFit/>
            </a:bodyPr>
            <a:lstStyle/>
            <a:p>
              <a:r>
                <a:rPr kumimoji="1" lang="en-US" altLang="ja-JP" sz="1000" dirty="0" smtClean="0"/>
                <a:t>0.125</a:t>
              </a:r>
              <a:endParaRPr kumimoji="1" lang="ja-JP" altLang="en-US" sz="1000" dirty="0"/>
            </a:p>
          </p:txBody>
        </p:sp>
      </p:grpSp>
      <p:grpSp>
        <p:nvGrpSpPr>
          <p:cNvPr id="29" name="グループ化 28"/>
          <p:cNvGrpSpPr/>
          <p:nvPr/>
        </p:nvGrpSpPr>
        <p:grpSpPr>
          <a:xfrm>
            <a:off x="9367156" y="2635628"/>
            <a:ext cx="563750" cy="892824"/>
            <a:chOff x="348427" y="967341"/>
            <a:chExt cx="662105" cy="1845790"/>
          </a:xfrm>
        </p:grpSpPr>
        <p:pic>
          <p:nvPicPr>
            <p:cNvPr id="30" name="図 29"/>
            <p:cNvPicPr>
              <a:picLocks noChangeAspect="1"/>
            </p:cNvPicPr>
            <p:nvPr/>
          </p:nvPicPr>
          <p:blipFill rotWithShape="1">
            <a:blip r:embed="rId2"/>
            <a:srcRect t="5779" b="6762"/>
            <a:stretch/>
          </p:blipFill>
          <p:spPr>
            <a:xfrm>
              <a:off x="466280" y="1331348"/>
              <a:ext cx="333737" cy="1354974"/>
            </a:xfrm>
            <a:prstGeom prst="rect">
              <a:avLst/>
            </a:prstGeom>
          </p:spPr>
        </p:pic>
        <p:sp>
          <p:nvSpPr>
            <p:cNvPr id="31" name="テキスト ボックス 30"/>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32" name="テキスト ボックス 31"/>
            <p:cNvSpPr txBox="1"/>
            <p:nvPr/>
          </p:nvSpPr>
          <p:spPr>
            <a:xfrm>
              <a:off x="348427" y="967341"/>
              <a:ext cx="662105" cy="509028"/>
            </a:xfrm>
            <a:prstGeom prst="rect">
              <a:avLst/>
            </a:prstGeom>
            <a:noFill/>
          </p:spPr>
          <p:txBody>
            <a:bodyPr wrap="square" rtlCol="0">
              <a:spAutoFit/>
            </a:bodyPr>
            <a:lstStyle/>
            <a:p>
              <a:r>
                <a:rPr kumimoji="1" lang="en-US" altLang="ja-JP" sz="1000" dirty="0" smtClean="0"/>
                <a:t>0.039</a:t>
              </a:r>
              <a:endParaRPr kumimoji="1" lang="ja-JP" altLang="en-US" sz="1000" dirty="0"/>
            </a:p>
          </p:txBody>
        </p:sp>
      </p:grpSp>
      <p:grpSp>
        <p:nvGrpSpPr>
          <p:cNvPr id="33" name="グループ化 32"/>
          <p:cNvGrpSpPr/>
          <p:nvPr/>
        </p:nvGrpSpPr>
        <p:grpSpPr>
          <a:xfrm>
            <a:off x="9360532" y="1571848"/>
            <a:ext cx="477997" cy="892824"/>
            <a:chOff x="343188" y="967341"/>
            <a:chExt cx="561391" cy="1845790"/>
          </a:xfrm>
        </p:grpSpPr>
        <p:pic>
          <p:nvPicPr>
            <p:cNvPr id="34" name="図 33"/>
            <p:cNvPicPr>
              <a:picLocks noChangeAspect="1"/>
            </p:cNvPicPr>
            <p:nvPr/>
          </p:nvPicPr>
          <p:blipFill rotWithShape="1">
            <a:blip r:embed="rId2"/>
            <a:srcRect t="5779" b="6762"/>
            <a:stretch/>
          </p:blipFill>
          <p:spPr>
            <a:xfrm>
              <a:off x="466280" y="1331348"/>
              <a:ext cx="333737" cy="1354974"/>
            </a:xfrm>
            <a:prstGeom prst="rect">
              <a:avLst/>
            </a:prstGeom>
          </p:spPr>
        </p:pic>
        <p:sp>
          <p:nvSpPr>
            <p:cNvPr id="35" name="テキスト ボックス 34"/>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36" name="テキスト ボックス 35"/>
            <p:cNvSpPr txBox="1"/>
            <p:nvPr/>
          </p:nvSpPr>
          <p:spPr>
            <a:xfrm>
              <a:off x="343188" y="967341"/>
              <a:ext cx="561391" cy="509028"/>
            </a:xfrm>
            <a:prstGeom prst="rect">
              <a:avLst/>
            </a:prstGeom>
            <a:noFill/>
          </p:spPr>
          <p:txBody>
            <a:bodyPr wrap="square" rtlCol="0">
              <a:spAutoFit/>
            </a:bodyPr>
            <a:lstStyle/>
            <a:p>
              <a:r>
                <a:rPr kumimoji="1" lang="en-US" altLang="ja-JP" sz="1000" dirty="0" smtClean="0"/>
                <a:t>0.017</a:t>
              </a:r>
              <a:endParaRPr kumimoji="1" lang="ja-JP" altLang="en-US" sz="1000" dirty="0"/>
            </a:p>
          </p:txBody>
        </p:sp>
      </p:grpSp>
      <p:grpSp>
        <p:nvGrpSpPr>
          <p:cNvPr id="37" name="グループ化 36"/>
          <p:cNvGrpSpPr/>
          <p:nvPr/>
        </p:nvGrpSpPr>
        <p:grpSpPr>
          <a:xfrm>
            <a:off x="9410032" y="3548205"/>
            <a:ext cx="477997" cy="892824"/>
            <a:chOff x="358029" y="967341"/>
            <a:chExt cx="561391" cy="1845790"/>
          </a:xfrm>
        </p:grpSpPr>
        <p:pic>
          <p:nvPicPr>
            <p:cNvPr id="38" name="図 37"/>
            <p:cNvPicPr>
              <a:picLocks noChangeAspect="1"/>
            </p:cNvPicPr>
            <p:nvPr/>
          </p:nvPicPr>
          <p:blipFill rotWithShape="1">
            <a:blip r:embed="rId2"/>
            <a:srcRect t="5779" b="6762"/>
            <a:stretch/>
          </p:blipFill>
          <p:spPr>
            <a:xfrm>
              <a:off x="466280" y="1331348"/>
              <a:ext cx="333737" cy="1354974"/>
            </a:xfrm>
            <a:prstGeom prst="rect">
              <a:avLst/>
            </a:prstGeom>
          </p:spPr>
        </p:pic>
        <p:sp>
          <p:nvSpPr>
            <p:cNvPr id="39" name="テキスト ボックス 38"/>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40" name="テキスト ボックス 39"/>
            <p:cNvSpPr txBox="1"/>
            <p:nvPr/>
          </p:nvSpPr>
          <p:spPr>
            <a:xfrm>
              <a:off x="358029" y="967341"/>
              <a:ext cx="561391" cy="509028"/>
            </a:xfrm>
            <a:prstGeom prst="rect">
              <a:avLst/>
            </a:prstGeom>
            <a:noFill/>
          </p:spPr>
          <p:txBody>
            <a:bodyPr wrap="square" rtlCol="0">
              <a:spAutoFit/>
            </a:bodyPr>
            <a:lstStyle/>
            <a:p>
              <a:r>
                <a:rPr kumimoji="1" lang="en-US" altLang="ja-JP" sz="1000" dirty="0" smtClean="0"/>
                <a:t>0.067</a:t>
              </a:r>
              <a:endParaRPr kumimoji="1" lang="ja-JP" altLang="en-US" sz="1000" dirty="0"/>
            </a:p>
          </p:txBody>
        </p:sp>
      </p:gr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t="32468" b="34841"/>
          <a:stretch/>
        </p:blipFill>
        <p:spPr>
          <a:xfrm>
            <a:off x="813982" y="725486"/>
            <a:ext cx="2157212" cy="1410430"/>
          </a:xfrm>
          <a:prstGeom prst="rect">
            <a:avLst/>
          </a:prstGeom>
        </p:spPr>
      </p:pic>
      <p:pic>
        <p:nvPicPr>
          <p:cNvPr id="8" name="図 7"/>
          <p:cNvPicPr>
            <a:picLocks noChangeAspect="1"/>
          </p:cNvPicPr>
          <p:nvPr/>
        </p:nvPicPr>
        <p:blipFill rotWithShape="1">
          <a:blip r:embed="rId4">
            <a:extLst>
              <a:ext uri="{28A0092B-C50C-407E-A947-70E740481C1C}">
                <a14:useLocalDpi xmlns:a14="http://schemas.microsoft.com/office/drawing/2010/main" val="0"/>
              </a:ext>
            </a:extLst>
          </a:blip>
          <a:srcRect t="33013" b="33499"/>
          <a:stretch/>
        </p:blipFill>
        <p:spPr>
          <a:xfrm>
            <a:off x="811663" y="3825238"/>
            <a:ext cx="2159448" cy="1446328"/>
          </a:xfrm>
          <a:prstGeom prst="rect">
            <a:avLst/>
          </a:prstGeom>
        </p:spPr>
      </p:pic>
      <p:sp>
        <p:nvSpPr>
          <p:cNvPr id="13" name="正方形/長方形 11"/>
          <p:cNvSpPr/>
          <p:nvPr/>
        </p:nvSpPr>
        <p:spPr>
          <a:xfrm>
            <a:off x="1896161" y="1667125"/>
            <a:ext cx="1191940" cy="433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2.17 </a:t>
            </a:r>
            <a:endParaRPr lang="ja-JP" altLang="en-US" sz="1400" dirty="0">
              <a:solidFill>
                <a:schemeClr val="tx1"/>
              </a:solidFill>
              <a:latin typeface="Arial" pitchFamily="34" charset="0"/>
              <a:cs typeface="Arial" pitchFamily="34" charset="0"/>
            </a:endParaRPr>
          </a:p>
        </p:txBody>
      </p:sp>
      <p:sp>
        <p:nvSpPr>
          <p:cNvPr id="14" name="正方形/長方形 11"/>
          <p:cNvSpPr/>
          <p:nvPr/>
        </p:nvSpPr>
        <p:spPr>
          <a:xfrm>
            <a:off x="1931623" y="4812391"/>
            <a:ext cx="827190" cy="39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2.10 </a:t>
            </a:r>
            <a:endParaRPr lang="ja-JP" altLang="en-US" sz="1400" dirty="0">
              <a:solidFill>
                <a:schemeClr val="tx1"/>
              </a:solidFill>
              <a:latin typeface="Arial" pitchFamily="34" charset="0"/>
              <a:cs typeface="Arial" pitchFamily="34" charset="0"/>
            </a:endParaRPr>
          </a:p>
        </p:txBody>
      </p:sp>
      <p:pic>
        <p:nvPicPr>
          <p:cNvPr id="41" name="図 40"/>
          <p:cNvPicPr>
            <a:picLocks noChangeAspect="1"/>
          </p:cNvPicPr>
          <p:nvPr/>
        </p:nvPicPr>
        <p:blipFill rotWithShape="1">
          <a:blip r:embed="rId5"/>
          <a:srcRect t="33018" b="33584"/>
          <a:stretch/>
        </p:blipFill>
        <p:spPr>
          <a:xfrm>
            <a:off x="817565" y="2287338"/>
            <a:ext cx="2163271" cy="1443426"/>
          </a:xfrm>
          <a:prstGeom prst="rect">
            <a:avLst/>
          </a:prstGeom>
        </p:spPr>
      </p:pic>
      <p:cxnSp>
        <p:nvCxnSpPr>
          <p:cNvPr id="42" name="直線コネクタ 41"/>
          <p:cNvCxnSpPr/>
          <p:nvPr/>
        </p:nvCxnSpPr>
        <p:spPr>
          <a:xfrm>
            <a:off x="2078193" y="902287"/>
            <a:ext cx="4326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正方形/長方形 11"/>
          <p:cNvSpPr/>
          <p:nvPr/>
        </p:nvSpPr>
        <p:spPr>
          <a:xfrm>
            <a:off x="1911233" y="3210571"/>
            <a:ext cx="867972" cy="43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2.13 </a:t>
            </a:r>
            <a:endParaRPr lang="ja-JP" altLang="en-US" sz="1400" dirty="0">
              <a:solidFill>
                <a:schemeClr val="tx1"/>
              </a:solidFill>
              <a:latin typeface="Arial" pitchFamily="34" charset="0"/>
              <a:cs typeface="Arial" pitchFamily="34" charset="0"/>
            </a:endParaRPr>
          </a:p>
        </p:txBody>
      </p:sp>
      <p:cxnSp>
        <p:nvCxnSpPr>
          <p:cNvPr id="44" name="直線コネクタ 43"/>
          <p:cNvCxnSpPr/>
          <p:nvPr/>
        </p:nvCxnSpPr>
        <p:spPr>
          <a:xfrm>
            <a:off x="1044527" y="729275"/>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688706" y="733892"/>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054169" y="2288183"/>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698348" y="2292800"/>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052988" y="3838522"/>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697167" y="3843139"/>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0" y="6552879"/>
            <a:ext cx="4063869" cy="369332"/>
          </a:xfrm>
          <a:prstGeom prst="rect">
            <a:avLst/>
          </a:prstGeom>
        </p:spPr>
        <p:txBody>
          <a:bodyPr wrap="none">
            <a:spAutoFit/>
          </a:bodyPr>
          <a:lstStyle/>
          <a:p>
            <a:r>
              <a:rPr lang="en-US" altLang="ja-JP" dirty="0" smtClean="0">
                <a:latin typeface="Times New Roman" panose="02020603050405020304" pitchFamily="18" charset="0"/>
                <a:ea typeface="SimSun" panose="02010600030101010101" pitchFamily="2" charset="-122"/>
              </a:rPr>
              <a:t>Measured by </a:t>
            </a:r>
            <a:r>
              <a:rPr lang="en-US" altLang="ja-JP" dirty="0" err="1" smtClean="0">
                <a:latin typeface="Times New Roman" panose="02020603050405020304" pitchFamily="18" charset="0"/>
                <a:ea typeface="SimSun" panose="02010600030101010101" pitchFamily="2" charset="-122"/>
              </a:rPr>
              <a:t>Tomimatsu</a:t>
            </a:r>
            <a:r>
              <a:rPr lang="en-US" altLang="ja-JP" dirty="0" smtClean="0">
                <a:latin typeface="Times New Roman" panose="02020603050405020304" pitchFamily="18" charset="0"/>
                <a:ea typeface="SimSun" panose="02010600030101010101" pitchFamily="2" charset="-122"/>
              </a:rPr>
              <a:t> </a:t>
            </a:r>
            <a:r>
              <a:rPr lang="en-US" altLang="ja-JP" dirty="0">
                <a:latin typeface="Times New Roman" panose="02020603050405020304" pitchFamily="18" charset="0"/>
                <a:ea typeface="SimSun" panose="02010600030101010101" pitchFamily="2" charset="-122"/>
              </a:rPr>
              <a:t>(Tohoku Univ</a:t>
            </a:r>
            <a:r>
              <a:rPr lang="en-US" altLang="ja-JP" dirty="0" smtClean="0">
                <a:latin typeface="Times New Roman" panose="02020603050405020304" pitchFamily="18" charset="0"/>
                <a:ea typeface="SimSun" panose="02010600030101010101" pitchFamily="2" charset="-122"/>
              </a:rPr>
              <a:t>.) </a:t>
            </a:r>
            <a:endParaRPr lang="ja-JP" altLang="en-US" dirty="0"/>
          </a:p>
        </p:txBody>
      </p:sp>
      <p:sp>
        <p:nvSpPr>
          <p:cNvPr id="3" name="正方形/長方形 2"/>
          <p:cNvSpPr/>
          <p:nvPr/>
        </p:nvSpPr>
        <p:spPr>
          <a:xfrm>
            <a:off x="1896455" y="963010"/>
            <a:ext cx="766557" cy="369332"/>
          </a:xfrm>
          <a:prstGeom prst="rect">
            <a:avLst/>
          </a:prstGeom>
        </p:spPr>
        <p:txBody>
          <a:bodyPr wrap="none">
            <a:spAutoFit/>
          </a:bodyPr>
          <a:lstStyle/>
          <a:p>
            <a:r>
              <a:rPr lang="en-US" altLang="ja-JP" dirty="0" smtClean="0"/>
              <a:t>3 </a:t>
            </a:r>
            <a:r>
              <a:rPr lang="en-US" altLang="ja-JP" dirty="0" smtClean="0">
                <a:latin typeface="Symbol" panose="05050102010706020507" pitchFamily="18" charset="2"/>
              </a:rPr>
              <a:t>m</a:t>
            </a:r>
            <a:r>
              <a:rPr lang="en-US" altLang="ja-JP" dirty="0" smtClean="0"/>
              <a:t>m </a:t>
            </a:r>
            <a:endParaRPr lang="ja-JP" altLang="en-US" dirty="0"/>
          </a:p>
        </p:txBody>
      </p:sp>
      <p:grpSp>
        <p:nvGrpSpPr>
          <p:cNvPr id="157" name="グループ化 156"/>
          <p:cNvGrpSpPr/>
          <p:nvPr/>
        </p:nvGrpSpPr>
        <p:grpSpPr>
          <a:xfrm>
            <a:off x="319214" y="3753036"/>
            <a:ext cx="2997672" cy="2952328"/>
            <a:chOff x="0" y="1880828"/>
            <a:chExt cx="2997672" cy="2952328"/>
          </a:xfrm>
        </p:grpSpPr>
        <p:sp>
          <p:nvSpPr>
            <p:cNvPr id="158" name="正方形/長方形 157"/>
            <p:cNvSpPr/>
            <p:nvPr/>
          </p:nvSpPr>
          <p:spPr>
            <a:xfrm>
              <a:off x="0" y="1880828"/>
              <a:ext cx="2997672" cy="2952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9" name="図 158"/>
            <p:cNvPicPr>
              <a:picLocks noChangeAspect="1"/>
            </p:cNvPicPr>
            <p:nvPr/>
          </p:nvPicPr>
          <p:blipFill rotWithShape="1">
            <a:blip r:embed="rId4">
              <a:extLst>
                <a:ext uri="{28A0092B-C50C-407E-A947-70E740481C1C}">
                  <a14:useLocalDpi xmlns:a14="http://schemas.microsoft.com/office/drawing/2010/main" val="0"/>
                </a:ext>
              </a:extLst>
            </a:blip>
            <a:srcRect t="33013" b="33499"/>
            <a:stretch/>
          </p:blipFill>
          <p:spPr>
            <a:xfrm>
              <a:off x="481475" y="1976888"/>
              <a:ext cx="2159448" cy="1446328"/>
            </a:xfrm>
            <a:prstGeom prst="rect">
              <a:avLst/>
            </a:prstGeom>
          </p:spPr>
        </p:pic>
        <p:sp>
          <p:nvSpPr>
            <p:cNvPr id="160" name="正方形/長方形 11"/>
            <p:cNvSpPr/>
            <p:nvPr/>
          </p:nvSpPr>
          <p:spPr>
            <a:xfrm>
              <a:off x="1601435" y="2964041"/>
              <a:ext cx="827190" cy="39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2.10 </a:t>
              </a:r>
              <a:endParaRPr lang="ja-JP" altLang="en-US" sz="1400" dirty="0">
                <a:solidFill>
                  <a:schemeClr val="tx1"/>
                </a:solidFill>
                <a:latin typeface="Arial" pitchFamily="34" charset="0"/>
                <a:cs typeface="Arial" pitchFamily="34" charset="0"/>
              </a:endParaRPr>
            </a:p>
          </p:txBody>
        </p:sp>
        <p:cxnSp>
          <p:nvCxnSpPr>
            <p:cNvPr id="161" name="直線コネクタ 160"/>
            <p:cNvCxnSpPr/>
            <p:nvPr/>
          </p:nvCxnSpPr>
          <p:spPr>
            <a:xfrm>
              <a:off x="722800" y="1990172"/>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a:off x="2366979" y="1994789"/>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63" name="図 162"/>
            <p:cNvPicPr>
              <a:picLocks noChangeAspect="1"/>
            </p:cNvPicPr>
            <p:nvPr/>
          </p:nvPicPr>
          <p:blipFill>
            <a:blip r:embed="rId6"/>
            <a:stretch>
              <a:fillRect/>
            </a:stretch>
          </p:blipFill>
          <p:spPr>
            <a:xfrm>
              <a:off x="26503" y="2233250"/>
              <a:ext cx="2794413" cy="2496953"/>
            </a:xfrm>
            <a:prstGeom prst="rect">
              <a:avLst/>
            </a:prstGeom>
          </p:spPr>
        </p:pic>
        <p:cxnSp>
          <p:nvCxnSpPr>
            <p:cNvPr id="164" name="直線矢印コネクタ 163"/>
            <p:cNvCxnSpPr/>
            <p:nvPr/>
          </p:nvCxnSpPr>
          <p:spPr>
            <a:xfrm>
              <a:off x="722800" y="4079665"/>
              <a:ext cx="24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flipH="1">
              <a:off x="1373911" y="4079665"/>
              <a:ext cx="24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338094" y="3791470"/>
              <a:ext cx="742511" cy="307777"/>
            </a:xfrm>
            <a:prstGeom prst="rect">
              <a:avLst/>
            </a:prstGeom>
            <a:noFill/>
          </p:spPr>
          <p:txBody>
            <a:bodyPr wrap="none" rtlCol="0">
              <a:spAutoFit/>
            </a:bodyPr>
            <a:lstStyle/>
            <a:p>
              <a:r>
                <a:rPr kumimoji="1" lang="en-US" altLang="ja-JP" sz="1400" dirty="0" smtClean="0">
                  <a:solidFill>
                    <a:schemeClr val="bg1"/>
                  </a:solidFill>
                </a:rPr>
                <a:t>FWHM</a:t>
              </a:r>
              <a:endParaRPr kumimoji="1" lang="ja-JP" altLang="en-US" sz="1400" dirty="0">
                <a:solidFill>
                  <a:schemeClr val="bg1"/>
                </a:solidFill>
              </a:endParaRPr>
            </a:p>
          </p:txBody>
        </p:sp>
      </p:grpSp>
      <p:grpSp>
        <p:nvGrpSpPr>
          <p:cNvPr id="169" name="グループ化 168"/>
          <p:cNvGrpSpPr/>
          <p:nvPr/>
        </p:nvGrpSpPr>
        <p:grpSpPr>
          <a:xfrm>
            <a:off x="3550742" y="1497629"/>
            <a:ext cx="5443276" cy="4470411"/>
            <a:chOff x="3550742" y="1497629"/>
            <a:chExt cx="5443276" cy="4470411"/>
          </a:xfrm>
        </p:grpSpPr>
        <p:sp>
          <p:nvSpPr>
            <p:cNvPr id="58" name="テキスト ボックス 57"/>
            <p:cNvSpPr txBox="1"/>
            <p:nvPr/>
          </p:nvSpPr>
          <p:spPr>
            <a:xfrm>
              <a:off x="3550742" y="5321709"/>
              <a:ext cx="5443276" cy="646331"/>
            </a:xfrm>
            <a:prstGeom prst="rect">
              <a:avLst/>
            </a:prstGeom>
            <a:noFill/>
          </p:spPr>
          <p:txBody>
            <a:bodyPr wrap="square" rtlCol="0">
              <a:spAutoFit/>
            </a:bodyPr>
            <a:lstStyle/>
            <a:p>
              <a:r>
                <a:rPr kumimoji="1" lang="en-US" altLang="ja-JP" dirty="0" smtClean="0">
                  <a:solidFill>
                    <a:srgbClr val="FFFF00"/>
                  </a:solidFill>
                </a:rPr>
                <a:t>Good agreement with region of </a:t>
              </a:r>
              <a:r>
                <a:rPr lang="en-US" altLang="ja-JP" dirty="0" smtClean="0">
                  <a:solidFill>
                    <a:srgbClr val="FFFF00"/>
                  </a:solidFill>
                </a:rPr>
                <a:t>QH </a:t>
              </a:r>
              <a:r>
                <a:rPr lang="en-US" altLang="ja-JP" dirty="0">
                  <a:solidFill>
                    <a:srgbClr val="FFFF00"/>
                  </a:solidFill>
                </a:rPr>
                <a:t>incompressible </a:t>
              </a:r>
              <a:r>
                <a:rPr lang="en-US" altLang="ja-JP" dirty="0" smtClean="0">
                  <a:solidFill>
                    <a:srgbClr val="FFFF00"/>
                  </a:solidFill>
                </a:rPr>
                <a:t>strip calculated by </a:t>
              </a:r>
              <a:r>
                <a:rPr kumimoji="1" lang="en-US" altLang="ja-JP" dirty="0" smtClean="0">
                  <a:solidFill>
                    <a:srgbClr val="FFFF00"/>
                  </a:solidFill>
                </a:rPr>
                <a:t>LSDA calculation.</a:t>
              </a:r>
              <a:endParaRPr kumimoji="1" lang="ja-JP" altLang="en-US" dirty="0">
                <a:solidFill>
                  <a:srgbClr val="FFFF00"/>
                </a:solidFill>
              </a:endParaRPr>
            </a:p>
          </p:txBody>
        </p:sp>
        <p:grpSp>
          <p:nvGrpSpPr>
            <p:cNvPr id="156" name="グループ化 155"/>
            <p:cNvGrpSpPr/>
            <p:nvPr/>
          </p:nvGrpSpPr>
          <p:grpSpPr>
            <a:xfrm>
              <a:off x="3967705" y="1497629"/>
              <a:ext cx="4664889" cy="3358606"/>
              <a:chOff x="2979701" y="1345742"/>
              <a:chExt cx="4664889" cy="3358606"/>
            </a:xfrm>
          </p:grpSpPr>
          <p:grpSp>
            <p:nvGrpSpPr>
              <p:cNvPr id="61" name="グループ化 60"/>
              <p:cNvGrpSpPr/>
              <p:nvPr/>
            </p:nvGrpSpPr>
            <p:grpSpPr>
              <a:xfrm>
                <a:off x="2979701" y="1345742"/>
                <a:ext cx="4664889" cy="3358606"/>
                <a:chOff x="2594485" y="2809857"/>
                <a:chExt cx="4664889" cy="3358606"/>
              </a:xfrm>
            </p:grpSpPr>
            <p:sp>
              <p:nvSpPr>
                <p:cNvPr id="64" name="正方形/長方形 11"/>
                <p:cNvSpPr/>
                <p:nvPr/>
              </p:nvSpPr>
              <p:spPr>
                <a:xfrm>
                  <a:off x="3752844" y="2809857"/>
                  <a:ext cx="1676804" cy="28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i="1" dirty="0" smtClean="0">
                      <a:solidFill>
                        <a:srgbClr val="FFFF00"/>
                      </a:solidFill>
                      <a:latin typeface="Symbol" pitchFamily="18" charset="2"/>
                      <a:cs typeface="Arial" pitchFamily="34" charset="0"/>
                    </a:rPr>
                    <a:t>n</a:t>
                  </a:r>
                  <a:r>
                    <a:rPr lang="en-US" altLang="ja-JP" dirty="0" smtClean="0">
                      <a:solidFill>
                        <a:srgbClr val="FFFF00"/>
                      </a:solidFill>
                      <a:latin typeface="Arial" pitchFamily="34" charset="0"/>
                      <a:cs typeface="Arial" pitchFamily="34" charset="0"/>
                    </a:rPr>
                    <a:t> ~ 2 </a:t>
                  </a:r>
                  <a:r>
                    <a:rPr lang="en-US" altLang="ja-JP" i="1" dirty="0">
                      <a:solidFill>
                        <a:schemeClr val="tx1">
                          <a:lumMod val="95000"/>
                          <a:lumOff val="5000"/>
                        </a:schemeClr>
                      </a:solidFill>
                      <a:latin typeface="Arial" pitchFamily="34" charset="0"/>
                      <a:cs typeface="Arial" pitchFamily="34" charset="0"/>
                    </a:rPr>
                    <a:t>B</a:t>
                  </a:r>
                  <a:r>
                    <a:rPr lang="en-US" altLang="ja-JP" dirty="0">
                      <a:solidFill>
                        <a:schemeClr val="tx1">
                          <a:lumMod val="95000"/>
                          <a:lumOff val="5000"/>
                        </a:schemeClr>
                      </a:solidFill>
                      <a:latin typeface="Arial" pitchFamily="34" charset="0"/>
                      <a:cs typeface="Arial" pitchFamily="34" charset="0"/>
                    </a:rPr>
                    <a:t> = 4 </a:t>
                  </a:r>
                  <a:r>
                    <a:rPr lang="en-US" altLang="ja-JP" dirty="0" smtClean="0">
                      <a:solidFill>
                        <a:schemeClr val="tx1">
                          <a:lumMod val="95000"/>
                          <a:lumOff val="5000"/>
                        </a:schemeClr>
                      </a:solidFill>
                      <a:latin typeface="Arial" pitchFamily="34" charset="0"/>
                      <a:cs typeface="Arial" pitchFamily="34" charset="0"/>
                    </a:rPr>
                    <a:t>T</a:t>
                  </a:r>
                  <a:endParaRPr lang="ja-JP" altLang="en-US" dirty="0">
                    <a:solidFill>
                      <a:schemeClr val="tx1">
                        <a:lumMod val="95000"/>
                        <a:lumOff val="5000"/>
                      </a:schemeClr>
                    </a:solidFill>
                    <a:latin typeface="Arial" pitchFamily="34" charset="0"/>
                    <a:cs typeface="Arial" pitchFamily="34" charset="0"/>
                  </a:endParaRPr>
                </a:p>
              </p:txBody>
            </p:sp>
            <p:grpSp>
              <p:nvGrpSpPr>
                <p:cNvPr id="65" name="グループ化 64"/>
                <p:cNvGrpSpPr/>
                <p:nvPr/>
              </p:nvGrpSpPr>
              <p:grpSpPr>
                <a:xfrm>
                  <a:off x="2594485" y="3120987"/>
                  <a:ext cx="4664889" cy="3047476"/>
                  <a:chOff x="2267064" y="3755687"/>
                  <a:chExt cx="5269276" cy="3442307"/>
                </a:xfrm>
              </p:grpSpPr>
              <p:sp>
                <p:nvSpPr>
                  <p:cNvPr id="66" name="フリーフォーム 65"/>
                  <p:cNvSpPr/>
                  <p:nvPr/>
                </p:nvSpPr>
                <p:spPr>
                  <a:xfrm>
                    <a:off x="3708119" y="3836393"/>
                    <a:ext cx="1785395" cy="2025570"/>
                  </a:xfrm>
                  <a:custGeom>
                    <a:avLst/>
                    <a:gdLst>
                      <a:gd name="connsiteX0" fmla="*/ 0 w 1785395"/>
                      <a:gd name="connsiteY0" fmla="*/ 0 h 2031357"/>
                      <a:gd name="connsiteX1" fmla="*/ 28937 w 1785395"/>
                      <a:gd name="connsiteY1" fmla="*/ 153364 h 2031357"/>
                      <a:gd name="connsiteX2" fmla="*/ 81023 w 1785395"/>
                      <a:gd name="connsiteY2" fmla="*/ 361709 h 2031357"/>
                      <a:gd name="connsiteX3" fmla="*/ 121535 w 1785395"/>
                      <a:gd name="connsiteY3" fmla="*/ 491924 h 2031357"/>
                      <a:gd name="connsiteX4" fmla="*/ 182302 w 1785395"/>
                      <a:gd name="connsiteY4" fmla="*/ 668438 h 2031357"/>
                      <a:gd name="connsiteX5" fmla="*/ 272006 w 1785395"/>
                      <a:gd name="connsiteY5" fmla="*/ 882569 h 2031357"/>
                      <a:gd name="connsiteX6" fmla="*/ 364603 w 1785395"/>
                      <a:gd name="connsiteY6" fmla="*/ 1061977 h 2031357"/>
                      <a:gd name="connsiteX7" fmla="*/ 457200 w 1785395"/>
                      <a:gd name="connsiteY7" fmla="*/ 1226916 h 2031357"/>
                      <a:gd name="connsiteX8" fmla="*/ 561373 w 1785395"/>
                      <a:gd name="connsiteY8" fmla="*/ 1383175 h 2031357"/>
                      <a:gd name="connsiteX9" fmla="*/ 662651 w 1785395"/>
                      <a:gd name="connsiteY9" fmla="*/ 1524964 h 2031357"/>
                      <a:gd name="connsiteX10" fmla="*/ 798654 w 1785395"/>
                      <a:gd name="connsiteY10" fmla="*/ 1672542 h 2031357"/>
                      <a:gd name="connsiteX11" fmla="*/ 925975 w 1785395"/>
                      <a:gd name="connsiteY11" fmla="*/ 1796969 h 2031357"/>
                      <a:gd name="connsiteX12" fmla="*/ 1061978 w 1785395"/>
                      <a:gd name="connsiteY12" fmla="*/ 1892461 h 2031357"/>
                      <a:gd name="connsiteX13" fmla="*/ 1148788 w 1785395"/>
                      <a:gd name="connsiteY13" fmla="*/ 1947440 h 2031357"/>
                      <a:gd name="connsiteX14" fmla="*/ 1235598 w 1785395"/>
                      <a:gd name="connsiteY14" fmla="*/ 1993739 h 2031357"/>
                      <a:gd name="connsiteX15" fmla="*/ 1310833 w 1785395"/>
                      <a:gd name="connsiteY15" fmla="*/ 2031357 h 2031357"/>
                      <a:gd name="connsiteX16" fmla="*/ 1785395 w 1785395"/>
                      <a:gd name="connsiteY16" fmla="*/ 2028463 h 2031357"/>
                      <a:gd name="connsiteX17" fmla="*/ 1785395 w 1785395"/>
                      <a:gd name="connsiteY17" fmla="*/ 1773820 h 2031357"/>
                      <a:gd name="connsiteX18" fmla="*/ 1632031 w 1785395"/>
                      <a:gd name="connsiteY18" fmla="*/ 1762245 h 2031357"/>
                      <a:gd name="connsiteX19" fmla="*/ 1432368 w 1785395"/>
                      <a:gd name="connsiteY19" fmla="*/ 1715947 h 2031357"/>
                      <a:gd name="connsiteX20" fmla="*/ 1197980 w 1785395"/>
                      <a:gd name="connsiteY20" fmla="*/ 1608881 h 2031357"/>
                      <a:gd name="connsiteX21" fmla="*/ 1053297 w 1785395"/>
                      <a:gd name="connsiteY21" fmla="*/ 1513390 h 2031357"/>
                      <a:gd name="connsiteX22" fmla="*/ 928869 w 1785395"/>
                      <a:gd name="connsiteY22" fmla="*/ 1409218 h 2031357"/>
                      <a:gd name="connsiteX23" fmla="*/ 801547 w 1785395"/>
                      <a:gd name="connsiteY23" fmla="*/ 1279002 h 2031357"/>
                      <a:gd name="connsiteX24" fmla="*/ 700269 w 1785395"/>
                      <a:gd name="connsiteY24" fmla="*/ 1151681 h 2031357"/>
                      <a:gd name="connsiteX25" fmla="*/ 613459 w 1785395"/>
                      <a:gd name="connsiteY25" fmla="*/ 1012785 h 2031357"/>
                      <a:gd name="connsiteX26" fmla="*/ 520861 w 1785395"/>
                      <a:gd name="connsiteY26" fmla="*/ 891250 h 2031357"/>
                      <a:gd name="connsiteX27" fmla="*/ 448519 w 1785395"/>
                      <a:gd name="connsiteY27" fmla="*/ 758142 h 2031357"/>
                      <a:gd name="connsiteX28" fmla="*/ 379071 w 1785395"/>
                      <a:gd name="connsiteY28" fmla="*/ 622139 h 2031357"/>
                      <a:gd name="connsiteX29" fmla="*/ 309623 w 1785395"/>
                      <a:gd name="connsiteY29" fmla="*/ 483243 h 2031357"/>
                      <a:gd name="connsiteX30" fmla="*/ 243069 w 1785395"/>
                      <a:gd name="connsiteY30" fmla="*/ 315410 h 2031357"/>
                      <a:gd name="connsiteX31" fmla="*/ 193876 w 1785395"/>
                      <a:gd name="connsiteY31" fmla="*/ 167833 h 2031357"/>
                      <a:gd name="connsiteX32" fmla="*/ 159152 w 1785395"/>
                      <a:gd name="connsiteY32" fmla="*/ 69448 h 2031357"/>
                      <a:gd name="connsiteX33" fmla="*/ 138897 w 1785395"/>
                      <a:gd name="connsiteY33" fmla="*/ 5787 h 2031357"/>
                      <a:gd name="connsiteX34" fmla="*/ 0 w 1785395"/>
                      <a:gd name="connsiteY34" fmla="*/ 0 h 2031357"/>
                      <a:gd name="connsiteX0" fmla="*/ 0 w 1785395"/>
                      <a:gd name="connsiteY0" fmla="*/ 0 h 2031357"/>
                      <a:gd name="connsiteX1" fmla="*/ 28937 w 1785395"/>
                      <a:gd name="connsiteY1" fmla="*/ 153364 h 2031357"/>
                      <a:gd name="connsiteX2" fmla="*/ 81023 w 1785395"/>
                      <a:gd name="connsiteY2" fmla="*/ 361709 h 2031357"/>
                      <a:gd name="connsiteX3" fmla="*/ 121535 w 1785395"/>
                      <a:gd name="connsiteY3" fmla="*/ 491924 h 2031357"/>
                      <a:gd name="connsiteX4" fmla="*/ 182302 w 1785395"/>
                      <a:gd name="connsiteY4" fmla="*/ 668438 h 2031357"/>
                      <a:gd name="connsiteX5" fmla="*/ 272006 w 1785395"/>
                      <a:gd name="connsiteY5" fmla="*/ 882569 h 2031357"/>
                      <a:gd name="connsiteX6" fmla="*/ 364603 w 1785395"/>
                      <a:gd name="connsiteY6" fmla="*/ 1061977 h 2031357"/>
                      <a:gd name="connsiteX7" fmla="*/ 457200 w 1785395"/>
                      <a:gd name="connsiteY7" fmla="*/ 1226916 h 2031357"/>
                      <a:gd name="connsiteX8" fmla="*/ 561373 w 1785395"/>
                      <a:gd name="connsiteY8" fmla="*/ 1383175 h 2031357"/>
                      <a:gd name="connsiteX9" fmla="*/ 662651 w 1785395"/>
                      <a:gd name="connsiteY9" fmla="*/ 1524964 h 2031357"/>
                      <a:gd name="connsiteX10" fmla="*/ 798654 w 1785395"/>
                      <a:gd name="connsiteY10" fmla="*/ 1672542 h 2031357"/>
                      <a:gd name="connsiteX11" fmla="*/ 925975 w 1785395"/>
                      <a:gd name="connsiteY11" fmla="*/ 1796969 h 2031357"/>
                      <a:gd name="connsiteX12" fmla="*/ 1061978 w 1785395"/>
                      <a:gd name="connsiteY12" fmla="*/ 1892461 h 2031357"/>
                      <a:gd name="connsiteX13" fmla="*/ 1148788 w 1785395"/>
                      <a:gd name="connsiteY13" fmla="*/ 1947440 h 2031357"/>
                      <a:gd name="connsiteX14" fmla="*/ 1235598 w 1785395"/>
                      <a:gd name="connsiteY14" fmla="*/ 1993739 h 2031357"/>
                      <a:gd name="connsiteX15" fmla="*/ 1310833 w 1785395"/>
                      <a:gd name="connsiteY15" fmla="*/ 2031357 h 2031357"/>
                      <a:gd name="connsiteX16" fmla="*/ 1785395 w 1785395"/>
                      <a:gd name="connsiteY16" fmla="*/ 2028463 h 2031357"/>
                      <a:gd name="connsiteX17" fmla="*/ 1785395 w 1785395"/>
                      <a:gd name="connsiteY17" fmla="*/ 1773820 h 2031357"/>
                      <a:gd name="connsiteX18" fmla="*/ 1632031 w 1785395"/>
                      <a:gd name="connsiteY18" fmla="*/ 1762245 h 2031357"/>
                      <a:gd name="connsiteX19" fmla="*/ 1432368 w 1785395"/>
                      <a:gd name="connsiteY19" fmla="*/ 1715947 h 2031357"/>
                      <a:gd name="connsiteX20" fmla="*/ 1197980 w 1785395"/>
                      <a:gd name="connsiteY20" fmla="*/ 1608881 h 2031357"/>
                      <a:gd name="connsiteX21" fmla="*/ 1053297 w 1785395"/>
                      <a:gd name="connsiteY21" fmla="*/ 1513390 h 2031357"/>
                      <a:gd name="connsiteX22" fmla="*/ 928869 w 1785395"/>
                      <a:gd name="connsiteY22" fmla="*/ 1409218 h 2031357"/>
                      <a:gd name="connsiteX23" fmla="*/ 801547 w 1785395"/>
                      <a:gd name="connsiteY23" fmla="*/ 1279002 h 2031357"/>
                      <a:gd name="connsiteX24" fmla="*/ 700269 w 1785395"/>
                      <a:gd name="connsiteY24" fmla="*/ 1151681 h 2031357"/>
                      <a:gd name="connsiteX25" fmla="*/ 558479 w 1785395"/>
                      <a:gd name="connsiteY25" fmla="*/ 1035934 h 2031357"/>
                      <a:gd name="connsiteX26" fmla="*/ 520861 w 1785395"/>
                      <a:gd name="connsiteY26" fmla="*/ 891250 h 2031357"/>
                      <a:gd name="connsiteX27" fmla="*/ 448519 w 1785395"/>
                      <a:gd name="connsiteY27" fmla="*/ 758142 h 2031357"/>
                      <a:gd name="connsiteX28" fmla="*/ 379071 w 1785395"/>
                      <a:gd name="connsiteY28" fmla="*/ 622139 h 2031357"/>
                      <a:gd name="connsiteX29" fmla="*/ 309623 w 1785395"/>
                      <a:gd name="connsiteY29" fmla="*/ 483243 h 2031357"/>
                      <a:gd name="connsiteX30" fmla="*/ 243069 w 1785395"/>
                      <a:gd name="connsiteY30" fmla="*/ 315410 h 2031357"/>
                      <a:gd name="connsiteX31" fmla="*/ 193876 w 1785395"/>
                      <a:gd name="connsiteY31" fmla="*/ 167833 h 2031357"/>
                      <a:gd name="connsiteX32" fmla="*/ 159152 w 1785395"/>
                      <a:gd name="connsiteY32" fmla="*/ 69448 h 2031357"/>
                      <a:gd name="connsiteX33" fmla="*/ 138897 w 1785395"/>
                      <a:gd name="connsiteY33" fmla="*/ 5787 h 2031357"/>
                      <a:gd name="connsiteX34" fmla="*/ 0 w 1785395"/>
                      <a:gd name="connsiteY34" fmla="*/ 0 h 2031357"/>
                      <a:gd name="connsiteX0" fmla="*/ 0 w 1785395"/>
                      <a:gd name="connsiteY0" fmla="*/ 0 h 2031357"/>
                      <a:gd name="connsiteX1" fmla="*/ 28937 w 1785395"/>
                      <a:gd name="connsiteY1" fmla="*/ 153364 h 2031357"/>
                      <a:gd name="connsiteX2" fmla="*/ 81023 w 1785395"/>
                      <a:gd name="connsiteY2" fmla="*/ 361709 h 2031357"/>
                      <a:gd name="connsiteX3" fmla="*/ 121535 w 1785395"/>
                      <a:gd name="connsiteY3" fmla="*/ 491924 h 2031357"/>
                      <a:gd name="connsiteX4" fmla="*/ 182302 w 1785395"/>
                      <a:gd name="connsiteY4" fmla="*/ 668438 h 2031357"/>
                      <a:gd name="connsiteX5" fmla="*/ 272006 w 1785395"/>
                      <a:gd name="connsiteY5" fmla="*/ 882569 h 2031357"/>
                      <a:gd name="connsiteX6" fmla="*/ 364603 w 1785395"/>
                      <a:gd name="connsiteY6" fmla="*/ 1061977 h 2031357"/>
                      <a:gd name="connsiteX7" fmla="*/ 457200 w 1785395"/>
                      <a:gd name="connsiteY7" fmla="*/ 1226916 h 2031357"/>
                      <a:gd name="connsiteX8" fmla="*/ 561373 w 1785395"/>
                      <a:gd name="connsiteY8" fmla="*/ 1383175 h 2031357"/>
                      <a:gd name="connsiteX9" fmla="*/ 662651 w 1785395"/>
                      <a:gd name="connsiteY9" fmla="*/ 1524964 h 2031357"/>
                      <a:gd name="connsiteX10" fmla="*/ 798654 w 1785395"/>
                      <a:gd name="connsiteY10" fmla="*/ 1672542 h 2031357"/>
                      <a:gd name="connsiteX11" fmla="*/ 925975 w 1785395"/>
                      <a:gd name="connsiteY11" fmla="*/ 1796969 h 2031357"/>
                      <a:gd name="connsiteX12" fmla="*/ 1061978 w 1785395"/>
                      <a:gd name="connsiteY12" fmla="*/ 1892461 h 2031357"/>
                      <a:gd name="connsiteX13" fmla="*/ 1148788 w 1785395"/>
                      <a:gd name="connsiteY13" fmla="*/ 1947440 h 2031357"/>
                      <a:gd name="connsiteX14" fmla="*/ 1235598 w 1785395"/>
                      <a:gd name="connsiteY14" fmla="*/ 1993739 h 2031357"/>
                      <a:gd name="connsiteX15" fmla="*/ 1310833 w 1785395"/>
                      <a:gd name="connsiteY15" fmla="*/ 2031357 h 2031357"/>
                      <a:gd name="connsiteX16" fmla="*/ 1785395 w 1785395"/>
                      <a:gd name="connsiteY16" fmla="*/ 2028463 h 2031357"/>
                      <a:gd name="connsiteX17" fmla="*/ 1785395 w 1785395"/>
                      <a:gd name="connsiteY17" fmla="*/ 1773820 h 2031357"/>
                      <a:gd name="connsiteX18" fmla="*/ 1632031 w 1785395"/>
                      <a:gd name="connsiteY18" fmla="*/ 1762245 h 2031357"/>
                      <a:gd name="connsiteX19" fmla="*/ 1432368 w 1785395"/>
                      <a:gd name="connsiteY19" fmla="*/ 1715947 h 2031357"/>
                      <a:gd name="connsiteX20" fmla="*/ 1197980 w 1785395"/>
                      <a:gd name="connsiteY20" fmla="*/ 1608881 h 2031357"/>
                      <a:gd name="connsiteX21" fmla="*/ 1053297 w 1785395"/>
                      <a:gd name="connsiteY21" fmla="*/ 1513390 h 2031357"/>
                      <a:gd name="connsiteX22" fmla="*/ 928869 w 1785395"/>
                      <a:gd name="connsiteY22" fmla="*/ 1409218 h 2031357"/>
                      <a:gd name="connsiteX23" fmla="*/ 801547 w 1785395"/>
                      <a:gd name="connsiteY23" fmla="*/ 1279002 h 2031357"/>
                      <a:gd name="connsiteX24" fmla="*/ 700269 w 1785395"/>
                      <a:gd name="connsiteY24" fmla="*/ 1151681 h 2031357"/>
                      <a:gd name="connsiteX25" fmla="*/ 596097 w 1785395"/>
                      <a:gd name="connsiteY25" fmla="*/ 1009891 h 2031357"/>
                      <a:gd name="connsiteX26" fmla="*/ 520861 w 1785395"/>
                      <a:gd name="connsiteY26" fmla="*/ 891250 h 2031357"/>
                      <a:gd name="connsiteX27" fmla="*/ 448519 w 1785395"/>
                      <a:gd name="connsiteY27" fmla="*/ 758142 h 2031357"/>
                      <a:gd name="connsiteX28" fmla="*/ 379071 w 1785395"/>
                      <a:gd name="connsiteY28" fmla="*/ 622139 h 2031357"/>
                      <a:gd name="connsiteX29" fmla="*/ 309623 w 1785395"/>
                      <a:gd name="connsiteY29" fmla="*/ 483243 h 2031357"/>
                      <a:gd name="connsiteX30" fmla="*/ 243069 w 1785395"/>
                      <a:gd name="connsiteY30" fmla="*/ 315410 h 2031357"/>
                      <a:gd name="connsiteX31" fmla="*/ 193876 w 1785395"/>
                      <a:gd name="connsiteY31" fmla="*/ 167833 h 2031357"/>
                      <a:gd name="connsiteX32" fmla="*/ 159152 w 1785395"/>
                      <a:gd name="connsiteY32" fmla="*/ 69448 h 2031357"/>
                      <a:gd name="connsiteX33" fmla="*/ 138897 w 1785395"/>
                      <a:gd name="connsiteY33" fmla="*/ 5787 h 2031357"/>
                      <a:gd name="connsiteX34" fmla="*/ 0 w 1785395"/>
                      <a:gd name="connsiteY34" fmla="*/ 0 h 2031357"/>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632031 w 1785395"/>
                      <a:gd name="connsiteY18" fmla="*/ 1756458 h 2025570"/>
                      <a:gd name="connsiteX19" fmla="*/ 1432368 w 1785395"/>
                      <a:gd name="connsiteY19" fmla="*/ 1710160 h 2025570"/>
                      <a:gd name="connsiteX20" fmla="*/ 1197980 w 1785395"/>
                      <a:gd name="connsiteY20" fmla="*/ 1603094 h 2025570"/>
                      <a:gd name="connsiteX21" fmla="*/ 1053297 w 1785395"/>
                      <a:gd name="connsiteY21" fmla="*/ 1507603 h 2025570"/>
                      <a:gd name="connsiteX22" fmla="*/ 928869 w 1785395"/>
                      <a:gd name="connsiteY22" fmla="*/ 1403431 h 2025570"/>
                      <a:gd name="connsiteX23" fmla="*/ 801547 w 1785395"/>
                      <a:gd name="connsiteY23" fmla="*/ 1273215 h 2025570"/>
                      <a:gd name="connsiteX24" fmla="*/ 700269 w 1785395"/>
                      <a:gd name="connsiteY24" fmla="*/ 1145894 h 2025570"/>
                      <a:gd name="connsiteX25" fmla="*/ 596097 w 1785395"/>
                      <a:gd name="connsiteY25" fmla="*/ 1004104 h 2025570"/>
                      <a:gd name="connsiteX26" fmla="*/ 520861 w 1785395"/>
                      <a:gd name="connsiteY26" fmla="*/ 885463 h 2025570"/>
                      <a:gd name="connsiteX27" fmla="*/ 448519 w 1785395"/>
                      <a:gd name="connsiteY27" fmla="*/ 752355 h 2025570"/>
                      <a:gd name="connsiteX28" fmla="*/ 379071 w 1785395"/>
                      <a:gd name="connsiteY28" fmla="*/ 616352 h 2025570"/>
                      <a:gd name="connsiteX29" fmla="*/ 309623 w 1785395"/>
                      <a:gd name="connsiteY29" fmla="*/ 477456 h 2025570"/>
                      <a:gd name="connsiteX30" fmla="*/ 243069 w 1785395"/>
                      <a:gd name="connsiteY30" fmla="*/ 309623 h 2025570"/>
                      <a:gd name="connsiteX31" fmla="*/ 193876 w 1785395"/>
                      <a:gd name="connsiteY31" fmla="*/ 162046 h 2025570"/>
                      <a:gd name="connsiteX32" fmla="*/ 159152 w 1785395"/>
                      <a:gd name="connsiteY32" fmla="*/ 63661 h 2025570"/>
                      <a:gd name="connsiteX33" fmla="*/ 138897 w 1785395"/>
                      <a:gd name="connsiteY33" fmla="*/ 0 h 2025570"/>
                      <a:gd name="connsiteX34" fmla="*/ 0 w 1785395"/>
                      <a:gd name="connsiteY34"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632031 w 1785395"/>
                      <a:gd name="connsiteY18" fmla="*/ 1756458 h 2025570"/>
                      <a:gd name="connsiteX19" fmla="*/ 1432368 w 1785395"/>
                      <a:gd name="connsiteY19" fmla="*/ 1710160 h 2025570"/>
                      <a:gd name="connsiteX20" fmla="*/ 1290578 w 1785395"/>
                      <a:gd name="connsiteY20" fmla="*/ 1710159 h 2025570"/>
                      <a:gd name="connsiteX21" fmla="*/ 1197980 w 1785395"/>
                      <a:gd name="connsiteY21" fmla="*/ 1603094 h 2025570"/>
                      <a:gd name="connsiteX22" fmla="*/ 1053297 w 1785395"/>
                      <a:gd name="connsiteY22" fmla="*/ 1507603 h 2025570"/>
                      <a:gd name="connsiteX23" fmla="*/ 928869 w 1785395"/>
                      <a:gd name="connsiteY23" fmla="*/ 1403431 h 2025570"/>
                      <a:gd name="connsiteX24" fmla="*/ 801547 w 1785395"/>
                      <a:gd name="connsiteY24" fmla="*/ 1273215 h 2025570"/>
                      <a:gd name="connsiteX25" fmla="*/ 700269 w 1785395"/>
                      <a:gd name="connsiteY25" fmla="*/ 1145894 h 2025570"/>
                      <a:gd name="connsiteX26" fmla="*/ 596097 w 1785395"/>
                      <a:gd name="connsiteY26" fmla="*/ 1004104 h 2025570"/>
                      <a:gd name="connsiteX27" fmla="*/ 520861 w 1785395"/>
                      <a:gd name="connsiteY27" fmla="*/ 885463 h 2025570"/>
                      <a:gd name="connsiteX28" fmla="*/ 448519 w 1785395"/>
                      <a:gd name="connsiteY28" fmla="*/ 752355 h 2025570"/>
                      <a:gd name="connsiteX29" fmla="*/ 379071 w 1785395"/>
                      <a:gd name="connsiteY29" fmla="*/ 616352 h 2025570"/>
                      <a:gd name="connsiteX30" fmla="*/ 309623 w 1785395"/>
                      <a:gd name="connsiteY30" fmla="*/ 477456 h 2025570"/>
                      <a:gd name="connsiteX31" fmla="*/ 243069 w 1785395"/>
                      <a:gd name="connsiteY31" fmla="*/ 309623 h 2025570"/>
                      <a:gd name="connsiteX32" fmla="*/ 193876 w 1785395"/>
                      <a:gd name="connsiteY32" fmla="*/ 162046 h 2025570"/>
                      <a:gd name="connsiteX33" fmla="*/ 159152 w 1785395"/>
                      <a:gd name="connsiteY33" fmla="*/ 63661 h 2025570"/>
                      <a:gd name="connsiteX34" fmla="*/ 138897 w 1785395"/>
                      <a:gd name="connsiteY34" fmla="*/ 0 h 2025570"/>
                      <a:gd name="connsiteX35" fmla="*/ 0 w 1785395"/>
                      <a:gd name="connsiteY35"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632031 w 1785395"/>
                      <a:gd name="connsiteY18" fmla="*/ 1756458 h 2025570"/>
                      <a:gd name="connsiteX19" fmla="*/ 1524965 w 1785395"/>
                      <a:gd name="connsiteY19" fmla="*/ 1756457 h 2025570"/>
                      <a:gd name="connsiteX20" fmla="*/ 1432368 w 1785395"/>
                      <a:gd name="connsiteY20" fmla="*/ 1710160 h 2025570"/>
                      <a:gd name="connsiteX21" fmla="*/ 1290578 w 1785395"/>
                      <a:gd name="connsiteY21" fmla="*/ 1710159 h 2025570"/>
                      <a:gd name="connsiteX22" fmla="*/ 1197980 w 1785395"/>
                      <a:gd name="connsiteY22" fmla="*/ 1603094 h 2025570"/>
                      <a:gd name="connsiteX23" fmla="*/ 1053297 w 1785395"/>
                      <a:gd name="connsiteY23" fmla="*/ 1507603 h 2025570"/>
                      <a:gd name="connsiteX24" fmla="*/ 928869 w 1785395"/>
                      <a:gd name="connsiteY24" fmla="*/ 1403431 h 2025570"/>
                      <a:gd name="connsiteX25" fmla="*/ 801547 w 1785395"/>
                      <a:gd name="connsiteY25" fmla="*/ 1273215 h 2025570"/>
                      <a:gd name="connsiteX26" fmla="*/ 700269 w 1785395"/>
                      <a:gd name="connsiteY26" fmla="*/ 1145894 h 2025570"/>
                      <a:gd name="connsiteX27" fmla="*/ 596097 w 1785395"/>
                      <a:gd name="connsiteY27" fmla="*/ 1004104 h 2025570"/>
                      <a:gd name="connsiteX28" fmla="*/ 520861 w 1785395"/>
                      <a:gd name="connsiteY28" fmla="*/ 885463 h 2025570"/>
                      <a:gd name="connsiteX29" fmla="*/ 448519 w 1785395"/>
                      <a:gd name="connsiteY29" fmla="*/ 752355 h 2025570"/>
                      <a:gd name="connsiteX30" fmla="*/ 379071 w 1785395"/>
                      <a:gd name="connsiteY30" fmla="*/ 616352 h 2025570"/>
                      <a:gd name="connsiteX31" fmla="*/ 309623 w 1785395"/>
                      <a:gd name="connsiteY31" fmla="*/ 477456 h 2025570"/>
                      <a:gd name="connsiteX32" fmla="*/ 243069 w 1785395"/>
                      <a:gd name="connsiteY32" fmla="*/ 309623 h 2025570"/>
                      <a:gd name="connsiteX33" fmla="*/ 193876 w 1785395"/>
                      <a:gd name="connsiteY33" fmla="*/ 162046 h 2025570"/>
                      <a:gd name="connsiteX34" fmla="*/ 159152 w 1785395"/>
                      <a:gd name="connsiteY34" fmla="*/ 63661 h 2025570"/>
                      <a:gd name="connsiteX35" fmla="*/ 138897 w 1785395"/>
                      <a:gd name="connsiteY35" fmla="*/ 0 h 2025570"/>
                      <a:gd name="connsiteX36" fmla="*/ 0 w 1785395"/>
                      <a:gd name="connsiteY36"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0160 w 1785395"/>
                      <a:gd name="connsiteY18" fmla="*/ 1779607 h 2025570"/>
                      <a:gd name="connsiteX19" fmla="*/ 1632031 w 1785395"/>
                      <a:gd name="connsiteY19" fmla="*/ 1756458 h 2025570"/>
                      <a:gd name="connsiteX20" fmla="*/ 1524965 w 1785395"/>
                      <a:gd name="connsiteY20" fmla="*/ 175645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0160 w 1785395"/>
                      <a:gd name="connsiteY18" fmla="*/ 1817225 h 2025570"/>
                      <a:gd name="connsiteX19" fmla="*/ 1632031 w 1785395"/>
                      <a:gd name="connsiteY19" fmla="*/ 1756458 h 2025570"/>
                      <a:gd name="connsiteX20" fmla="*/ 1524965 w 1785395"/>
                      <a:gd name="connsiteY20" fmla="*/ 175645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5645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24360 w 1785395"/>
                      <a:gd name="connsiteY24" fmla="*/ 1478666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24360 w 1785395"/>
                      <a:gd name="connsiteY24" fmla="*/ 1478666 h 2025570"/>
                      <a:gd name="connsiteX25" fmla="*/ 839165 w 1785395"/>
                      <a:gd name="connsiteY25" fmla="*/ 1394750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24360 w 1785395"/>
                      <a:gd name="connsiteY24" fmla="*/ 1478666 h 2025570"/>
                      <a:gd name="connsiteX25" fmla="*/ 879676 w 1785395"/>
                      <a:gd name="connsiteY25" fmla="*/ 1354239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972274 w 1785395"/>
                      <a:gd name="connsiteY24" fmla="*/ 1504709 h 2025570"/>
                      <a:gd name="connsiteX25" fmla="*/ 879676 w 1785395"/>
                      <a:gd name="connsiteY25" fmla="*/ 1354239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72274 w 1785395"/>
                      <a:gd name="connsiteY25" fmla="*/ 1504709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07939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299258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1001210 w 1785395"/>
                      <a:gd name="connsiteY11" fmla="*/ 1802757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299258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879676 w 1785395"/>
                      <a:gd name="connsiteY11" fmla="*/ 1741989 h 2025570"/>
                      <a:gd name="connsiteX12" fmla="*/ 1001210 w 1785395"/>
                      <a:gd name="connsiteY12" fmla="*/ 1802757 h 2025570"/>
                      <a:gd name="connsiteX13" fmla="*/ 1061978 w 1785395"/>
                      <a:gd name="connsiteY13" fmla="*/ 1886674 h 2025570"/>
                      <a:gd name="connsiteX14" fmla="*/ 1148788 w 1785395"/>
                      <a:gd name="connsiteY14" fmla="*/ 1941653 h 2025570"/>
                      <a:gd name="connsiteX15" fmla="*/ 1235598 w 1785395"/>
                      <a:gd name="connsiteY15" fmla="*/ 1987952 h 2025570"/>
                      <a:gd name="connsiteX16" fmla="*/ 1299258 w 1785395"/>
                      <a:gd name="connsiteY16" fmla="*/ 2025570 h 2025570"/>
                      <a:gd name="connsiteX17" fmla="*/ 1785395 w 1785395"/>
                      <a:gd name="connsiteY17" fmla="*/ 2022676 h 2025570"/>
                      <a:gd name="connsiteX18" fmla="*/ 1785395 w 1785395"/>
                      <a:gd name="connsiteY18" fmla="*/ 1768033 h 2025570"/>
                      <a:gd name="connsiteX19" fmla="*/ 1713054 w 1785395"/>
                      <a:gd name="connsiteY19" fmla="*/ 1765138 h 2025570"/>
                      <a:gd name="connsiteX20" fmla="*/ 1632031 w 1785395"/>
                      <a:gd name="connsiteY20" fmla="*/ 1756458 h 2025570"/>
                      <a:gd name="connsiteX21" fmla="*/ 1524965 w 1785395"/>
                      <a:gd name="connsiteY21" fmla="*/ 1733307 h 2025570"/>
                      <a:gd name="connsiteX22" fmla="*/ 1432368 w 1785395"/>
                      <a:gd name="connsiteY22" fmla="*/ 1710160 h 2025570"/>
                      <a:gd name="connsiteX23" fmla="*/ 1313727 w 1785395"/>
                      <a:gd name="connsiteY23" fmla="*/ 1663860 h 2025570"/>
                      <a:gd name="connsiteX24" fmla="*/ 1197980 w 1785395"/>
                      <a:gd name="connsiteY24" fmla="*/ 1603094 h 2025570"/>
                      <a:gd name="connsiteX25" fmla="*/ 1088021 w 1785395"/>
                      <a:gd name="connsiteY25" fmla="*/ 1530751 h 2025570"/>
                      <a:gd name="connsiteX26" fmla="*/ 989636 w 1785395"/>
                      <a:gd name="connsiteY26" fmla="*/ 1458410 h 2025570"/>
                      <a:gd name="connsiteX27" fmla="*/ 879676 w 1785395"/>
                      <a:gd name="connsiteY27" fmla="*/ 1354239 h 2025570"/>
                      <a:gd name="connsiteX28" fmla="*/ 801547 w 1785395"/>
                      <a:gd name="connsiteY28" fmla="*/ 1273215 h 2025570"/>
                      <a:gd name="connsiteX29" fmla="*/ 700269 w 1785395"/>
                      <a:gd name="connsiteY29" fmla="*/ 1145894 h 2025570"/>
                      <a:gd name="connsiteX30" fmla="*/ 596097 w 1785395"/>
                      <a:gd name="connsiteY30" fmla="*/ 1004104 h 2025570"/>
                      <a:gd name="connsiteX31" fmla="*/ 520861 w 1785395"/>
                      <a:gd name="connsiteY31" fmla="*/ 885463 h 2025570"/>
                      <a:gd name="connsiteX32" fmla="*/ 448519 w 1785395"/>
                      <a:gd name="connsiteY32" fmla="*/ 752355 h 2025570"/>
                      <a:gd name="connsiteX33" fmla="*/ 379071 w 1785395"/>
                      <a:gd name="connsiteY33" fmla="*/ 616352 h 2025570"/>
                      <a:gd name="connsiteX34" fmla="*/ 309623 w 1785395"/>
                      <a:gd name="connsiteY34" fmla="*/ 477456 h 2025570"/>
                      <a:gd name="connsiteX35" fmla="*/ 243069 w 1785395"/>
                      <a:gd name="connsiteY35" fmla="*/ 309623 h 2025570"/>
                      <a:gd name="connsiteX36" fmla="*/ 193876 w 1785395"/>
                      <a:gd name="connsiteY36" fmla="*/ 162046 h 2025570"/>
                      <a:gd name="connsiteX37" fmla="*/ 159152 w 1785395"/>
                      <a:gd name="connsiteY37" fmla="*/ 63661 h 2025570"/>
                      <a:gd name="connsiteX38" fmla="*/ 138897 w 1785395"/>
                      <a:gd name="connsiteY38" fmla="*/ 0 h 2025570"/>
                      <a:gd name="connsiteX39" fmla="*/ 0 w 1785395"/>
                      <a:gd name="connsiteY39"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879676 w 1785395"/>
                      <a:gd name="connsiteY11" fmla="*/ 1741989 h 2025570"/>
                      <a:gd name="connsiteX12" fmla="*/ 972273 w 1785395"/>
                      <a:gd name="connsiteY12" fmla="*/ 1814332 h 2025570"/>
                      <a:gd name="connsiteX13" fmla="*/ 1061978 w 1785395"/>
                      <a:gd name="connsiteY13" fmla="*/ 1886674 h 2025570"/>
                      <a:gd name="connsiteX14" fmla="*/ 1148788 w 1785395"/>
                      <a:gd name="connsiteY14" fmla="*/ 1941653 h 2025570"/>
                      <a:gd name="connsiteX15" fmla="*/ 1235598 w 1785395"/>
                      <a:gd name="connsiteY15" fmla="*/ 1987952 h 2025570"/>
                      <a:gd name="connsiteX16" fmla="*/ 1299258 w 1785395"/>
                      <a:gd name="connsiteY16" fmla="*/ 2025570 h 2025570"/>
                      <a:gd name="connsiteX17" fmla="*/ 1785395 w 1785395"/>
                      <a:gd name="connsiteY17" fmla="*/ 2022676 h 2025570"/>
                      <a:gd name="connsiteX18" fmla="*/ 1785395 w 1785395"/>
                      <a:gd name="connsiteY18" fmla="*/ 1768033 h 2025570"/>
                      <a:gd name="connsiteX19" fmla="*/ 1713054 w 1785395"/>
                      <a:gd name="connsiteY19" fmla="*/ 1765138 h 2025570"/>
                      <a:gd name="connsiteX20" fmla="*/ 1632031 w 1785395"/>
                      <a:gd name="connsiteY20" fmla="*/ 1756458 h 2025570"/>
                      <a:gd name="connsiteX21" fmla="*/ 1524965 w 1785395"/>
                      <a:gd name="connsiteY21" fmla="*/ 1733307 h 2025570"/>
                      <a:gd name="connsiteX22" fmla="*/ 1432368 w 1785395"/>
                      <a:gd name="connsiteY22" fmla="*/ 1710160 h 2025570"/>
                      <a:gd name="connsiteX23" fmla="*/ 1313727 w 1785395"/>
                      <a:gd name="connsiteY23" fmla="*/ 1663860 h 2025570"/>
                      <a:gd name="connsiteX24" fmla="*/ 1197980 w 1785395"/>
                      <a:gd name="connsiteY24" fmla="*/ 1603094 h 2025570"/>
                      <a:gd name="connsiteX25" fmla="*/ 1088021 w 1785395"/>
                      <a:gd name="connsiteY25" fmla="*/ 1530751 h 2025570"/>
                      <a:gd name="connsiteX26" fmla="*/ 989636 w 1785395"/>
                      <a:gd name="connsiteY26" fmla="*/ 1458410 h 2025570"/>
                      <a:gd name="connsiteX27" fmla="*/ 879676 w 1785395"/>
                      <a:gd name="connsiteY27" fmla="*/ 1354239 h 2025570"/>
                      <a:gd name="connsiteX28" fmla="*/ 801547 w 1785395"/>
                      <a:gd name="connsiteY28" fmla="*/ 1273215 h 2025570"/>
                      <a:gd name="connsiteX29" fmla="*/ 700269 w 1785395"/>
                      <a:gd name="connsiteY29" fmla="*/ 1145894 h 2025570"/>
                      <a:gd name="connsiteX30" fmla="*/ 596097 w 1785395"/>
                      <a:gd name="connsiteY30" fmla="*/ 1004104 h 2025570"/>
                      <a:gd name="connsiteX31" fmla="*/ 520861 w 1785395"/>
                      <a:gd name="connsiteY31" fmla="*/ 885463 h 2025570"/>
                      <a:gd name="connsiteX32" fmla="*/ 448519 w 1785395"/>
                      <a:gd name="connsiteY32" fmla="*/ 752355 h 2025570"/>
                      <a:gd name="connsiteX33" fmla="*/ 379071 w 1785395"/>
                      <a:gd name="connsiteY33" fmla="*/ 616352 h 2025570"/>
                      <a:gd name="connsiteX34" fmla="*/ 309623 w 1785395"/>
                      <a:gd name="connsiteY34" fmla="*/ 477456 h 2025570"/>
                      <a:gd name="connsiteX35" fmla="*/ 243069 w 1785395"/>
                      <a:gd name="connsiteY35" fmla="*/ 309623 h 2025570"/>
                      <a:gd name="connsiteX36" fmla="*/ 193876 w 1785395"/>
                      <a:gd name="connsiteY36" fmla="*/ 162046 h 2025570"/>
                      <a:gd name="connsiteX37" fmla="*/ 159152 w 1785395"/>
                      <a:gd name="connsiteY37" fmla="*/ 63661 h 2025570"/>
                      <a:gd name="connsiteX38" fmla="*/ 138897 w 1785395"/>
                      <a:gd name="connsiteY38" fmla="*/ 0 h 2025570"/>
                      <a:gd name="connsiteX39" fmla="*/ 0 w 1785395"/>
                      <a:gd name="connsiteY39"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879676 w 1785395"/>
                      <a:gd name="connsiteY11" fmla="*/ 1741989 h 2025570"/>
                      <a:gd name="connsiteX12" fmla="*/ 969379 w 1785395"/>
                      <a:gd name="connsiteY12" fmla="*/ 1814332 h 2025570"/>
                      <a:gd name="connsiteX13" fmla="*/ 1061978 w 1785395"/>
                      <a:gd name="connsiteY13" fmla="*/ 1886674 h 2025570"/>
                      <a:gd name="connsiteX14" fmla="*/ 1148788 w 1785395"/>
                      <a:gd name="connsiteY14" fmla="*/ 1941653 h 2025570"/>
                      <a:gd name="connsiteX15" fmla="*/ 1235598 w 1785395"/>
                      <a:gd name="connsiteY15" fmla="*/ 1987952 h 2025570"/>
                      <a:gd name="connsiteX16" fmla="*/ 1299258 w 1785395"/>
                      <a:gd name="connsiteY16" fmla="*/ 2025570 h 2025570"/>
                      <a:gd name="connsiteX17" fmla="*/ 1785395 w 1785395"/>
                      <a:gd name="connsiteY17" fmla="*/ 2022676 h 2025570"/>
                      <a:gd name="connsiteX18" fmla="*/ 1785395 w 1785395"/>
                      <a:gd name="connsiteY18" fmla="*/ 1768033 h 2025570"/>
                      <a:gd name="connsiteX19" fmla="*/ 1713054 w 1785395"/>
                      <a:gd name="connsiteY19" fmla="*/ 1765138 h 2025570"/>
                      <a:gd name="connsiteX20" fmla="*/ 1632031 w 1785395"/>
                      <a:gd name="connsiteY20" fmla="*/ 1756458 h 2025570"/>
                      <a:gd name="connsiteX21" fmla="*/ 1524965 w 1785395"/>
                      <a:gd name="connsiteY21" fmla="*/ 1733307 h 2025570"/>
                      <a:gd name="connsiteX22" fmla="*/ 1432368 w 1785395"/>
                      <a:gd name="connsiteY22" fmla="*/ 1710160 h 2025570"/>
                      <a:gd name="connsiteX23" fmla="*/ 1313727 w 1785395"/>
                      <a:gd name="connsiteY23" fmla="*/ 1663860 h 2025570"/>
                      <a:gd name="connsiteX24" fmla="*/ 1197980 w 1785395"/>
                      <a:gd name="connsiteY24" fmla="*/ 1603094 h 2025570"/>
                      <a:gd name="connsiteX25" fmla="*/ 1088021 w 1785395"/>
                      <a:gd name="connsiteY25" fmla="*/ 1530751 h 2025570"/>
                      <a:gd name="connsiteX26" fmla="*/ 989636 w 1785395"/>
                      <a:gd name="connsiteY26" fmla="*/ 1458410 h 2025570"/>
                      <a:gd name="connsiteX27" fmla="*/ 879676 w 1785395"/>
                      <a:gd name="connsiteY27" fmla="*/ 1354239 h 2025570"/>
                      <a:gd name="connsiteX28" fmla="*/ 801547 w 1785395"/>
                      <a:gd name="connsiteY28" fmla="*/ 1273215 h 2025570"/>
                      <a:gd name="connsiteX29" fmla="*/ 700269 w 1785395"/>
                      <a:gd name="connsiteY29" fmla="*/ 1145894 h 2025570"/>
                      <a:gd name="connsiteX30" fmla="*/ 596097 w 1785395"/>
                      <a:gd name="connsiteY30" fmla="*/ 1004104 h 2025570"/>
                      <a:gd name="connsiteX31" fmla="*/ 520861 w 1785395"/>
                      <a:gd name="connsiteY31" fmla="*/ 885463 h 2025570"/>
                      <a:gd name="connsiteX32" fmla="*/ 448519 w 1785395"/>
                      <a:gd name="connsiteY32" fmla="*/ 752355 h 2025570"/>
                      <a:gd name="connsiteX33" fmla="*/ 379071 w 1785395"/>
                      <a:gd name="connsiteY33" fmla="*/ 616352 h 2025570"/>
                      <a:gd name="connsiteX34" fmla="*/ 309623 w 1785395"/>
                      <a:gd name="connsiteY34" fmla="*/ 477456 h 2025570"/>
                      <a:gd name="connsiteX35" fmla="*/ 243069 w 1785395"/>
                      <a:gd name="connsiteY35" fmla="*/ 309623 h 2025570"/>
                      <a:gd name="connsiteX36" fmla="*/ 193876 w 1785395"/>
                      <a:gd name="connsiteY36" fmla="*/ 162046 h 2025570"/>
                      <a:gd name="connsiteX37" fmla="*/ 159152 w 1785395"/>
                      <a:gd name="connsiteY37" fmla="*/ 63661 h 2025570"/>
                      <a:gd name="connsiteX38" fmla="*/ 138897 w 1785395"/>
                      <a:gd name="connsiteY38" fmla="*/ 0 h 2025570"/>
                      <a:gd name="connsiteX39" fmla="*/ 0 w 1785395"/>
                      <a:gd name="connsiteY39" fmla="*/ 1 h 2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85395" h="2025570">
                        <a:moveTo>
                          <a:pt x="0" y="1"/>
                        </a:moveTo>
                        <a:lnTo>
                          <a:pt x="28937" y="147577"/>
                        </a:lnTo>
                        <a:lnTo>
                          <a:pt x="81023" y="355922"/>
                        </a:lnTo>
                        <a:lnTo>
                          <a:pt x="121535" y="486137"/>
                        </a:lnTo>
                        <a:lnTo>
                          <a:pt x="182302" y="662651"/>
                        </a:lnTo>
                        <a:lnTo>
                          <a:pt x="272006" y="876782"/>
                        </a:lnTo>
                        <a:lnTo>
                          <a:pt x="364603" y="1056190"/>
                        </a:lnTo>
                        <a:lnTo>
                          <a:pt x="457200" y="1221129"/>
                        </a:lnTo>
                        <a:lnTo>
                          <a:pt x="561373" y="1377388"/>
                        </a:lnTo>
                        <a:lnTo>
                          <a:pt x="662651" y="1519177"/>
                        </a:lnTo>
                        <a:lnTo>
                          <a:pt x="798654" y="1666755"/>
                        </a:lnTo>
                        <a:cubicBezTo>
                          <a:pt x="833378" y="1687975"/>
                          <a:pt x="844952" y="1720769"/>
                          <a:pt x="879676" y="1741989"/>
                        </a:cubicBezTo>
                        <a:lnTo>
                          <a:pt x="969379" y="1814332"/>
                        </a:lnTo>
                        <a:lnTo>
                          <a:pt x="1061978" y="1886674"/>
                        </a:lnTo>
                        <a:lnTo>
                          <a:pt x="1148788" y="1941653"/>
                        </a:lnTo>
                        <a:lnTo>
                          <a:pt x="1235598" y="1987952"/>
                        </a:lnTo>
                        <a:lnTo>
                          <a:pt x="1299258" y="2025570"/>
                        </a:lnTo>
                        <a:lnTo>
                          <a:pt x="1785395" y="2022676"/>
                        </a:lnTo>
                        <a:lnTo>
                          <a:pt x="1785395" y="1768033"/>
                        </a:lnTo>
                        <a:cubicBezTo>
                          <a:pt x="1760317" y="1765139"/>
                          <a:pt x="1738132" y="1768032"/>
                          <a:pt x="1713054" y="1765138"/>
                        </a:cubicBezTo>
                        <a:lnTo>
                          <a:pt x="1632031" y="1756458"/>
                        </a:lnTo>
                        <a:cubicBezTo>
                          <a:pt x="1599236" y="1749706"/>
                          <a:pt x="1557760" y="1740059"/>
                          <a:pt x="1524965" y="1733307"/>
                        </a:cubicBezTo>
                        <a:lnTo>
                          <a:pt x="1432368" y="1710160"/>
                        </a:lnTo>
                        <a:cubicBezTo>
                          <a:pt x="1391856" y="1691833"/>
                          <a:pt x="1354239" y="1682187"/>
                          <a:pt x="1313727" y="1663860"/>
                        </a:cubicBezTo>
                        <a:lnTo>
                          <a:pt x="1197980" y="1603094"/>
                        </a:lnTo>
                        <a:cubicBezTo>
                          <a:pt x="1160362" y="1586696"/>
                          <a:pt x="1125639" y="1547149"/>
                          <a:pt x="1088021" y="1530751"/>
                        </a:cubicBezTo>
                        <a:lnTo>
                          <a:pt x="989636" y="1458410"/>
                        </a:lnTo>
                        <a:lnTo>
                          <a:pt x="879676" y="1354239"/>
                        </a:lnTo>
                        <a:lnTo>
                          <a:pt x="801547" y="1273215"/>
                        </a:lnTo>
                        <a:lnTo>
                          <a:pt x="700269" y="1145894"/>
                        </a:lnTo>
                        <a:lnTo>
                          <a:pt x="596097" y="1004104"/>
                        </a:lnTo>
                        <a:lnTo>
                          <a:pt x="520861" y="885463"/>
                        </a:lnTo>
                        <a:lnTo>
                          <a:pt x="448519" y="752355"/>
                        </a:lnTo>
                        <a:lnTo>
                          <a:pt x="379071" y="616352"/>
                        </a:lnTo>
                        <a:lnTo>
                          <a:pt x="309623" y="477456"/>
                        </a:lnTo>
                        <a:lnTo>
                          <a:pt x="243069" y="309623"/>
                        </a:lnTo>
                        <a:lnTo>
                          <a:pt x="193876" y="162046"/>
                        </a:lnTo>
                        <a:lnTo>
                          <a:pt x="159152" y="63661"/>
                        </a:lnTo>
                        <a:lnTo>
                          <a:pt x="138897" y="0"/>
                        </a:lnTo>
                        <a:lnTo>
                          <a:pt x="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p:cNvGrpSpPr/>
                  <p:nvPr/>
                </p:nvGrpSpPr>
                <p:grpSpPr>
                  <a:xfrm>
                    <a:off x="3414952" y="3833513"/>
                    <a:ext cx="45719" cy="2027863"/>
                    <a:chOff x="2075000" y="592722"/>
                    <a:chExt cx="65038" cy="609600"/>
                  </a:xfrm>
                </p:grpSpPr>
                <p:cxnSp>
                  <p:nvCxnSpPr>
                    <p:cNvPr id="104" name="直線コネクタ 103"/>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正方形/長方形 67"/>
                  <p:cNvSpPr/>
                  <p:nvPr/>
                </p:nvSpPr>
                <p:spPr>
                  <a:xfrm>
                    <a:off x="3459262" y="3833499"/>
                    <a:ext cx="2037144" cy="20284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p:cNvGrpSpPr/>
                  <p:nvPr/>
                </p:nvGrpSpPr>
                <p:grpSpPr>
                  <a:xfrm rot="5400000">
                    <a:off x="4455972" y="4865453"/>
                    <a:ext cx="45719" cy="2034000"/>
                    <a:chOff x="2075000" y="592722"/>
                    <a:chExt cx="65038" cy="762000"/>
                  </a:xfrm>
                </p:grpSpPr>
                <p:cxnSp>
                  <p:nvCxnSpPr>
                    <p:cNvPr id="98" name="直線コネクタ 97"/>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2075487" y="1354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グループ化 69"/>
                  <p:cNvGrpSpPr/>
                  <p:nvPr/>
                </p:nvGrpSpPr>
                <p:grpSpPr>
                  <a:xfrm>
                    <a:off x="5495672" y="3831379"/>
                    <a:ext cx="45719" cy="2027863"/>
                    <a:chOff x="2075000" y="592722"/>
                    <a:chExt cx="65038" cy="609600"/>
                  </a:xfrm>
                </p:grpSpPr>
                <p:cxnSp>
                  <p:nvCxnSpPr>
                    <p:cNvPr id="93" name="直線コネクタ 92"/>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正方形/長方形 70"/>
                  <p:cNvSpPr/>
                  <p:nvPr/>
                </p:nvSpPr>
                <p:spPr>
                  <a:xfrm>
                    <a:off x="5469552" y="5809473"/>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1.93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72" name="正方形/長方形 71"/>
                  <p:cNvSpPr/>
                  <p:nvPr/>
                </p:nvSpPr>
                <p:spPr>
                  <a:xfrm>
                    <a:off x="5477318" y="5304801"/>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2.03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73" name="正方形/長方形 72"/>
                  <p:cNvSpPr/>
                  <p:nvPr/>
                </p:nvSpPr>
                <p:spPr>
                  <a:xfrm>
                    <a:off x="5478427" y="4799218"/>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2.13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74" name="正方形/長方形 73"/>
                  <p:cNvSpPr/>
                  <p:nvPr/>
                </p:nvSpPr>
                <p:spPr>
                  <a:xfrm>
                    <a:off x="5479537" y="4285205"/>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2.22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75" name="正方形/長方形 74"/>
                  <p:cNvSpPr/>
                  <p:nvPr/>
                </p:nvSpPr>
                <p:spPr>
                  <a:xfrm>
                    <a:off x="5473988" y="3783430"/>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2.32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76" name="正方形/長方形 75"/>
                  <p:cNvSpPr/>
                  <p:nvPr/>
                </p:nvSpPr>
                <p:spPr>
                  <a:xfrm rot="5400000">
                    <a:off x="5308644" y="4780780"/>
                    <a:ext cx="1570749" cy="217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Arial" panose="020B0604020202020204" pitchFamily="34" charset="0"/>
                        <a:cs typeface="Arial" panose="020B0604020202020204" pitchFamily="34" charset="0"/>
                      </a:rPr>
                      <a:t>n </a:t>
                    </a:r>
                    <a:r>
                      <a:rPr kumimoji="1" lang="en-US" altLang="ja-JP" sz="1400" dirty="0" smtClean="0">
                        <a:solidFill>
                          <a:schemeClr val="tx1"/>
                        </a:solidFill>
                        <a:latin typeface="Arial" panose="020B0604020202020204" pitchFamily="34" charset="0"/>
                        <a:cs typeface="Arial" panose="020B0604020202020204" pitchFamily="34" charset="0"/>
                      </a:rPr>
                      <a:t>(1/m</a:t>
                    </a:r>
                    <a:r>
                      <a:rPr kumimoji="1" lang="en-US" altLang="ja-JP" sz="1400" baseline="30000" dirty="0" smtClean="0">
                        <a:solidFill>
                          <a:schemeClr val="tx1"/>
                        </a:solidFill>
                        <a:latin typeface="Arial" panose="020B0604020202020204" pitchFamily="34" charset="0"/>
                        <a:cs typeface="Arial" panose="020B0604020202020204" pitchFamily="34" charset="0"/>
                      </a:rPr>
                      <a:t>2</a:t>
                    </a:r>
                    <a:r>
                      <a:rPr kumimoji="1" lang="en-US" altLang="ja-JP" sz="1400" dirty="0" smtClean="0">
                        <a:solidFill>
                          <a:schemeClr val="tx1"/>
                        </a:solidFill>
                        <a:latin typeface="Arial" panose="020B0604020202020204" pitchFamily="34" charset="0"/>
                        <a:cs typeface="Arial" panose="020B0604020202020204" pitchFamily="34" charset="0"/>
                      </a:rPr>
                      <a:t>)</a:t>
                    </a:r>
                    <a:r>
                      <a:rPr kumimoji="1" lang="en-US" altLang="ja-JP" sz="1400" dirty="0" smtClean="0">
                        <a:solidFill>
                          <a:schemeClr val="tx1"/>
                        </a:solidFill>
                        <a:latin typeface="Times New Roman" panose="02020603050405020304" pitchFamily="18" charset="0"/>
                        <a:cs typeface="Times New Roman" panose="02020603050405020304" pitchFamily="18" charset="0"/>
                      </a:rPr>
                      <a:t>×</a:t>
                    </a:r>
                    <a:r>
                      <a:rPr kumimoji="1" lang="en-US" altLang="ja-JP" sz="1400" dirty="0" smtClean="0">
                        <a:solidFill>
                          <a:schemeClr val="tx1"/>
                        </a:solidFill>
                        <a:latin typeface="Arial" panose="020B0604020202020204" pitchFamily="34" charset="0"/>
                        <a:cs typeface="Arial" panose="020B0604020202020204" pitchFamily="34" charset="0"/>
                      </a:rPr>
                      <a:t>10</a:t>
                    </a:r>
                    <a:r>
                      <a:rPr kumimoji="1" lang="en-US" altLang="ja-JP" sz="1400" baseline="30000" dirty="0" smtClean="0">
                        <a:solidFill>
                          <a:schemeClr val="tx1"/>
                        </a:solidFill>
                        <a:latin typeface="Arial" panose="020B0604020202020204" pitchFamily="34" charset="0"/>
                        <a:cs typeface="Arial" panose="020B0604020202020204" pitchFamily="34" charset="0"/>
                      </a:rPr>
                      <a:t>15</a:t>
                    </a:r>
                    <a:r>
                      <a:rPr kumimoji="1" lang="en-US" altLang="ja-JP" sz="1400" dirty="0" smtClean="0">
                        <a:solidFill>
                          <a:schemeClr val="tx1"/>
                        </a:solidFill>
                        <a:latin typeface="Arial" panose="020B0604020202020204" pitchFamily="34" charset="0"/>
                        <a:cs typeface="Arial" panose="020B0604020202020204" pitchFamily="34" charset="0"/>
                      </a:rPr>
                      <a:t> </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77" name="正方形/長方形 76"/>
                  <p:cNvSpPr/>
                  <p:nvPr/>
                </p:nvSpPr>
                <p:spPr>
                  <a:xfrm rot="16200000">
                    <a:off x="2776783" y="4802950"/>
                    <a:ext cx="385247" cy="195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Symbol" panose="05050102010706020507" pitchFamily="18" charset="2"/>
                        <a:cs typeface="Arial" panose="020B0604020202020204" pitchFamily="34" charset="0"/>
                      </a:rPr>
                      <a:t>n</a:t>
                    </a:r>
                    <a:r>
                      <a:rPr kumimoji="1" lang="en-US" altLang="ja-JP" sz="1400" dirty="0" smtClean="0">
                        <a:solidFill>
                          <a:schemeClr val="tx1"/>
                        </a:solidFill>
                        <a:latin typeface="Arial" panose="020B0604020202020204" pitchFamily="34" charset="0"/>
                        <a:cs typeface="Arial" panose="020B0604020202020204" pitchFamily="34" charset="0"/>
                      </a:rPr>
                      <a:t> </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78" name="正方形/長方形 77"/>
                  <p:cNvSpPr/>
                  <p:nvPr/>
                </p:nvSpPr>
                <p:spPr>
                  <a:xfrm>
                    <a:off x="3022633" y="5788243"/>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79" name="正方形/長方形 78"/>
                  <p:cNvSpPr/>
                  <p:nvPr/>
                </p:nvSpPr>
                <p:spPr>
                  <a:xfrm>
                    <a:off x="3023564" y="5278615"/>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.1</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0" name="正方形/長方形 79"/>
                  <p:cNvSpPr/>
                  <p:nvPr/>
                </p:nvSpPr>
                <p:spPr>
                  <a:xfrm>
                    <a:off x="3027175" y="4780081"/>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1" name="正方形/長方形 80"/>
                  <p:cNvSpPr/>
                  <p:nvPr/>
                </p:nvSpPr>
                <p:spPr>
                  <a:xfrm>
                    <a:off x="3027209" y="427212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2" name="正方形/長方形 81"/>
                  <p:cNvSpPr/>
                  <p:nvPr/>
                </p:nvSpPr>
                <p:spPr>
                  <a:xfrm>
                    <a:off x="3036548" y="3755687"/>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.4</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3" name="正方形/長方形 82"/>
                  <p:cNvSpPr/>
                  <p:nvPr/>
                </p:nvSpPr>
                <p:spPr>
                  <a:xfrm>
                    <a:off x="3557039" y="6034315"/>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Arial" panose="020B0604020202020204" pitchFamily="34" charset="0"/>
                        <a:cs typeface="Arial" panose="020B0604020202020204" pitchFamily="34" charset="0"/>
                      </a:rPr>
                      <a:t>y</a:t>
                    </a:r>
                    <a:r>
                      <a:rPr kumimoji="1" lang="en-US" altLang="ja-JP" sz="1400" dirty="0" smtClean="0">
                        <a:solidFill>
                          <a:schemeClr val="tx1"/>
                        </a:solidFill>
                        <a:latin typeface="Arial" panose="020B0604020202020204" pitchFamily="34" charset="0"/>
                        <a:cs typeface="Arial" panose="020B0604020202020204" pitchFamily="34" charset="0"/>
                      </a:rPr>
                      <a:t> (</a:t>
                    </a:r>
                    <a:r>
                      <a:rPr kumimoji="1" lang="en-US" altLang="ja-JP" sz="1400" dirty="0" smtClean="0">
                        <a:solidFill>
                          <a:schemeClr val="tx1"/>
                        </a:solidFill>
                        <a:latin typeface="Symbol" panose="05050102010706020507" pitchFamily="18" charset="2"/>
                        <a:cs typeface="Arial" panose="020B0604020202020204" pitchFamily="34" charset="0"/>
                      </a:rPr>
                      <a:t>m</a:t>
                    </a:r>
                    <a:r>
                      <a:rPr kumimoji="1" lang="en-US" altLang="ja-JP" sz="1400" dirty="0" smtClean="0">
                        <a:solidFill>
                          <a:schemeClr val="tx1"/>
                        </a:solidFill>
                        <a:latin typeface="Arial" panose="020B0604020202020204" pitchFamily="34" charset="0"/>
                        <a:cs typeface="Arial" panose="020B0604020202020204" pitchFamily="34" charset="0"/>
                      </a:rPr>
                      <a:t>m)</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84" name="正方形/長方形 83"/>
                  <p:cNvSpPr/>
                  <p:nvPr/>
                </p:nvSpPr>
                <p:spPr>
                  <a:xfrm>
                    <a:off x="3601390" y="5929904"/>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5" name="正方形/長方形 84"/>
                  <p:cNvSpPr/>
                  <p:nvPr/>
                </p:nvSpPr>
                <p:spPr>
                  <a:xfrm>
                    <a:off x="4007727" y="592958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6" name="正方形/長方形 85"/>
                  <p:cNvSpPr/>
                  <p:nvPr/>
                </p:nvSpPr>
                <p:spPr>
                  <a:xfrm>
                    <a:off x="4421154" y="592957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3.0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7" name="正方形/長方形 86"/>
                  <p:cNvSpPr/>
                  <p:nvPr/>
                </p:nvSpPr>
                <p:spPr>
                  <a:xfrm>
                    <a:off x="4823505" y="592613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8" name="正方形/長方形 87"/>
                  <p:cNvSpPr/>
                  <p:nvPr/>
                </p:nvSpPr>
                <p:spPr>
                  <a:xfrm>
                    <a:off x="5231256" y="592613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5</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9" name="正方形/長方形 88"/>
                  <p:cNvSpPr/>
                  <p:nvPr/>
                </p:nvSpPr>
                <p:spPr>
                  <a:xfrm>
                    <a:off x="3196308" y="592452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0.0</a:t>
                    </a:r>
                    <a:endParaRPr kumimoji="1" lang="ja-JP" altLang="en-US" sz="1200" dirty="0">
                      <a:solidFill>
                        <a:schemeClr val="tx1"/>
                      </a:solidFill>
                      <a:latin typeface="Arial" panose="020B0604020202020204" pitchFamily="34" charset="0"/>
                      <a:cs typeface="Arial" panose="020B0604020202020204" pitchFamily="34" charset="0"/>
                    </a:endParaRPr>
                  </a:p>
                </p:txBody>
              </p:sp>
              <p:pic>
                <p:nvPicPr>
                  <p:cNvPr id="90" name="図 89"/>
                  <p:cNvPicPr>
                    <a:picLocks noChangeAspect="1"/>
                  </p:cNvPicPr>
                  <p:nvPr/>
                </p:nvPicPr>
                <p:blipFill rotWithShape="1">
                  <a:blip r:embed="rId7"/>
                  <a:srcRect l="971" t="1350" r="1"/>
                  <a:stretch/>
                </p:blipFill>
                <p:spPr>
                  <a:xfrm rot="16200000" flipV="1">
                    <a:off x="3417015" y="3785600"/>
                    <a:ext cx="2087648" cy="2094530"/>
                  </a:xfrm>
                  <a:prstGeom prst="rect">
                    <a:avLst/>
                  </a:prstGeom>
                </p:spPr>
              </p:pic>
              <p:sp>
                <p:nvSpPr>
                  <p:cNvPr id="91" name="正方形/長方形 90"/>
                  <p:cNvSpPr/>
                  <p:nvPr/>
                </p:nvSpPr>
                <p:spPr>
                  <a:xfrm>
                    <a:off x="2267064" y="6685811"/>
                    <a:ext cx="5269276" cy="512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i="1" dirty="0" smtClean="0">
                        <a:solidFill>
                          <a:schemeClr val="tx1"/>
                        </a:solidFill>
                        <a:latin typeface="Symbol" panose="05050102010706020507" pitchFamily="18" charset="2"/>
                        <a:cs typeface="Arial" panose="020B0604020202020204" pitchFamily="34" charset="0"/>
                      </a:rPr>
                      <a:t>n</a:t>
                    </a:r>
                    <a:r>
                      <a:rPr kumimoji="1" lang="en-US" altLang="ja-JP" dirty="0" smtClean="0">
                        <a:solidFill>
                          <a:schemeClr val="tx1"/>
                        </a:solidFill>
                        <a:latin typeface="Arial" panose="020B0604020202020204" pitchFamily="34" charset="0"/>
                        <a:cs typeface="Arial" panose="020B0604020202020204" pitchFamily="34" charset="0"/>
                      </a:rPr>
                      <a:t> </a:t>
                    </a:r>
                    <a:r>
                      <a:rPr kumimoji="1" lang="en-US" altLang="ja-JP" baseline="-25000" dirty="0" smtClean="0">
                        <a:solidFill>
                          <a:schemeClr val="tx1"/>
                        </a:solidFill>
                        <a:latin typeface="Arial" panose="020B0604020202020204" pitchFamily="34" charset="0"/>
                        <a:cs typeface="Arial" panose="020B0604020202020204" pitchFamily="34" charset="0"/>
                      </a:rPr>
                      <a:t>L</a:t>
                    </a:r>
                    <a:r>
                      <a:rPr kumimoji="1" lang="en-US" altLang="ja-JP" dirty="0" smtClean="0">
                        <a:solidFill>
                          <a:schemeClr val="tx1"/>
                        </a:solidFill>
                        <a:latin typeface="Arial" panose="020B0604020202020204" pitchFamily="34" charset="0"/>
                        <a:cs typeface="Arial" panose="020B0604020202020204" pitchFamily="34" charset="0"/>
                      </a:rPr>
                      <a:t> = 2 incompressible region calculated by Local spin density approximation </a:t>
                    </a:r>
                    <a:endParaRPr kumimoji="1" lang="ja-JP" altLang="en-US" dirty="0">
                      <a:solidFill>
                        <a:schemeClr val="tx1"/>
                      </a:solidFill>
                      <a:latin typeface="Arial" panose="020B0604020202020204" pitchFamily="34" charset="0"/>
                      <a:cs typeface="Arial" panose="020B0604020202020204" pitchFamily="34" charset="0"/>
                    </a:endParaRPr>
                  </a:p>
                </p:txBody>
              </p:sp>
              <p:cxnSp>
                <p:nvCxnSpPr>
                  <p:cNvPr id="92" name="直線矢印コネクタ 91"/>
                  <p:cNvCxnSpPr/>
                  <p:nvPr/>
                </p:nvCxnSpPr>
                <p:spPr>
                  <a:xfrm flipH="1" flipV="1">
                    <a:off x="5086971" y="5655927"/>
                    <a:ext cx="308556" cy="9951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2" name="テキスト ボックス 61"/>
              <p:cNvSpPr txBox="1"/>
              <p:nvPr/>
            </p:nvSpPr>
            <p:spPr>
              <a:xfrm>
                <a:off x="3632664" y="3689027"/>
                <a:ext cx="697627" cy="369332"/>
              </a:xfrm>
              <a:prstGeom prst="rect">
                <a:avLst/>
              </a:prstGeom>
              <a:noFill/>
            </p:spPr>
            <p:txBody>
              <a:bodyPr wrap="none" rtlCol="0">
                <a:spAutoFit/>
              </a:bodyPr>
              <a:lstStyle/>
              <a:p>
                <a:r>
                  <a:rPr kumimoji="1" lang="en-US" altLang="ja-JP" dirty="0" smtClean="0"/>
                  <a:t>edge</a:t>
                </a:r>
                <a:endParaRPr kumimoji="1" lang="ja-JP" altLang="en-US" dirty="0"/>
              </a:p>
            </p:txBody>
          </p:sp>
          <p:sp>
            <p:nvSpPr>
              <p:cNvPr id="63" name="テキスト ボックス 62"/>
              <p:cNvSpPr txBox="1"/>
              <p:nvPr/>
            </p:nvSpPr>
            <p:spPr>
              <a:xfrm>
                <a:off x="5602498" y="3663912"/>
                <a:ext cx="825867" cy="369332"/>
              </a:xfrm>
              <a:prstGeom prst="rect">
                <a:avLst/>
              </a:prstGeom>
              <a:noFill/>
            </p:spPr>
            <p:txBody>
              <a:bodyPr wrap="none" rtlCol="0">
                <a:spAutoFit/>
              </a:bodyPr>
              <a:lstStyle/>
              <a:p>
                <a:r>
                  <a:rPr kumimoji="1" lang="en-US" altLang="ja-JP" dirty="0" smtClean="0"/>
                  <a:t>center</a:t>
                </a:r>
                <a:endParaRPr kumimoji="1" lang="ja-JP" altLang="en-US" dirty="0"/>
              </a:p>
            </p:txBody>
          </p:sp>
        </p:grpSp>
        <p:sp>
          <p:nvSpPr>
            <p:cNvPr id="167" name="正方形/長方形 166"/>
            <p:cNvSpPr/>
            <p:nvPr/>
          </p:nvSpPr>
          <p:spPr>
            <a:xfrm>
              <a:off x="3983314" y="4910856"/>
              <a:ext cx="3962303" cy="369332"/>
            </a:xfrm>
            <a:prstGeom prst="rect">
              <a:avLst/>
            </a:prstGeom>
          </p:spPr>
          <p:txBody>
            <a:bodyPr wrap="none">
              <a:spAutoFit/>
            </a:bodyPr>
            <a:lstStyle/>
            <a:p>
              <a:r>
                <a:rPr lang="en-US" altLang="ja-JP" dirty="0" smtClean="0">
                  <a:latin typeface="Times New Roman" panose="02020603050405020304" pitchFamily="18" charset="0"/>
                  <a:ea typeface="SimSun" panose="02010600030101010101" pitchFamily="2" charset="-122"/>
                </a:rPr>
                <a:t>Calculated by Nomura (Tsukuba </a:t>
              </a:r>
              <a:r>
                <a:rPr lang="en-US" altLang="ja-JP" dirty="0">
                  <a:latin typeface="Times New Roman" panose="02020603050405020304" pitchFamily="18" charset="0"/>
                  <a:ea typeface="SimSun" panose="02010600030101010101" pitchFamily="2" charset="-122"/>
                </a:rPr>
                <a:t>Univ</a:t>
              </a:r>
              <a:r>
                <a:rPr lang="en-US" altLang="ja-JP" dirty="0" smtClean="0">
                  <a:latin typeface="Times New Roman" panose="02020603050405020304" pitchFamily="18" charset="0"/>
                  <a:ea typeface="SimSun" panose="02010600030101010101" pitchFamily="2" charset="-122"/>
                </a:rPr>
                <a:t>.) </a:t>
              </a:r>
              <a:endParaRPr lang="ja-JP" altLang="en-US" dirty="0"/>
            </a:p>
          </p:txBody>
        </p:sp>
      </p:grpSp>
    </p:spTree>
    <p:extLst>
      <p:ext uri="{BB962C8B-B14F-4D97-AF65-F5344CB8AC3E}">
        <p14:creationId xmlns:p14="http://schemas.microsoft.com/office/powerpoint/2010/main" val="272017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15516" y="0"/>
            <a:ext cx="8784468" cy="1143000"/>
          </a:xfrm>
        </p:spPr>
        <p:txBody>
          <a:bodyPr/>
          <a:lstStyle/>
          <a:p>
            <a:r>
              <a:rPr lang="en-US" altLang="ja-JP" sz="4000" dirty="0" smtClean="0"/>
              <a:t>Incompressilbe strips of </a:t>
            </a:r>
            <a:r>
              <a:rPr lang="en-US" altLang="ja-JP" sz="4000" i="1" dirty="0">
                <a:latin typeface="Symbol" panose="05050102010706020507" pitchFamily="18" charset="2"/>
              </a:rPr>
              <a:t>n</a:t>
            </a:r>
            <a:r>
              <a:rPr lang="en-US" altLang="ja-JP" sz="4000" dirty="0"/>
              <a:t> </a:t>
            </a:r>
            <a:r>
              <a:rPr lang="en-US" altLang="ja-JP" sz="4000" dirty="0">
                <a:latin typeface="Symbol" panose="05050102010706020507" pitchFamily="18" charset="2"/>
              </a:rPr>
              <a:t>~</a:t>
            </a:r>
            <a:r>
              <a:rPr lang="en-US" altLang="ja-JP" sz="4000" dirty="0"/>
              <a:t> </a:t>
            </a:r>
            <a:r>
              <a:rPr lang="en-US" altLang="ja-JP" sz="4000" dirty="0" smtClean="0"/>
              <a:t>1</a:t>
            </a:r>
            <a:endParaRPr lang="ja-JP" altLang="en-US" sz="4000" dirty="0"/>
          </a:p>
        </p:txBody>
      </p:sp>
      <p:pic>
        <p:nvPicPr>
          <p:cNvPr id="91" name="図 90"/>
          <p:cNvPicPr>
            <a:picLocks noChangeAspect="1"/>
          </p:cNvPicPr>
          <p:nvPr/>
        </p:nvPicPr>
        <p:blipFill>
          <a:blip r:embed="rId2"/>
          <a:stretch>
            <a:fillRect/>
          </a:stretch>
        </p:blipFill>
        <p:spPr>
          <a:xfrm>
            <a:off x="913911" y="1327926"/>
            <a:ext cx="1660829" cy="1658976"/>
          </a:xfrm>
          <a:prstGeom prst="rect">
            <a:avLst/>
          </a:prstGeom>
        </p:spPr>
      </p:pic>
      <p:pic>
        <p:nvPicPr>
          <p:cNvPr id="92" name="図 91"/>
          <p:cNvPicPr>
            <a:picLocks noChangeAspect="1"/>
          </p:cNvPicPr>
          <p:nvPr/>
        </p:nvPicPr>
        <p:blipFill>
          <a:blip r:embed="rId3"/>
          <a:stretch>
            <a:fillRect/>
          </a:stretch>
        </p:blipFill>
        <p:spPr>
          <a:xfrm>
            <a:off x="2702788" y="1362854"/>
            <a:ext cx="1660829" cy="1658976"/>
          </a:xfrm>
          <a:prstGeom prst="rect">
            <a:avLst/>
          </a:prstGeom>
        </p:spPr>
      </p:pic>
      <p:sp>
        <p:nvSpPr>
          <p:cNvPr id="98" name="正方形/長方形 97"/>
          <p:cNvSpPr/>
          <p:nvPr/>
        </p:nvSpPr>
        <p:spPr>
          <a:xfrm>
            <a:off x="1572092" y="2641732"/>
            <a:ext cx="681597" cy="307777"/>
          </a:xfrm>
          <a:prstGeom prst="rect">
            <a:avLst/>
          </a:prstGeom>
        </p:spPr>
        <p:txBody>
          <a:bodyPr wrap="none">
            <a:spAutoFit/>
          </a:bodyPr>
          <a:lstStyle/>
          <a:p>
            <a:r>
              <a:rPr lang="en-US" altLang="ja-JP" sz="1400" dirty="0" smtClean="0">
                <a:latin typeface="Arial" pitchFamily="34" charset="0"/>
                <a:cs typeface="Arial" pitchFamily="34" charset="0"/>
              </a:rPr>
              <a:t>1.090 </a:t>
            </a:r>
            <a:endParaRPr lang="ja-JP" altLang="en-US" sz="1400" dirty="0">
              <a:latin typeface="Arial" pitchFamily="34" charset="0"/>
              <a:cs typeface="Arial" pitchFamily="34" charset="0"/>
            </a:endParaRPr>
          </a:p>
        </p:txBody>
      </p:sp>
      <p:sp>
        <p:nvSpPr>
          <p:cNvPr id="99" name="正方形/長方形 98"/>
          <p:cNvSpPr/>
          <p:nvPr/>
        </p:nvSpPr>
        <p:spPr>
          <a:xfrm>
            <a:off x="3386001" y="2679466"/>
            <a:ext cx="681597" cy="307777"/>
          </a:xfrm>
          <a:prstGeom prst="rect">
            <a:avLst/>
          </a:prstGeom>
        </p:spPr>
        <p:txBody>
          <a:bodyPr wrap="none">
            <a:spAutoFit/>
          </a:bodyPr>
          <a:lstStyle/>
          <a:p>
            <a:r>
              <a:rPr lang="en-US" altLang="ja-JP" sz="1400" dirty="0" smtClean="0">
                <a:latin typeface="Arial" pitchFamily="34" charset="0"/>
                <a:cs typeface="Arial" pitchFamily="34" charset="0"/>
              </a:rPr>
              <a:t>1.015 </a:t>
            </a:r>
            <a:endParaRPr lang="ja-JP" altLang="en-US" sz="1400" dirty="0">
              <a:latin typeface="Arial" pitchFamily="34" charset="0"/>
              <a:cs typeface="Arial" pitchFamily="34" charset="0"/>
            </a:endParaRPr>
          </a:p>
        </p:txBody>
      </p:sp>
      <p:pic>
        <p:nvPicPr>
          <p:cNvPr id="156" name="図 155"/>
          <p:cNvPicPr>
            <a:picLocks noChangeAspect="1"/>
          </p:cNvPicPr>
          <p:nvPr/>
        </p:nvPicPr>
        <p:blipFill>
          <a:blip r:embed="rId4"/>
          <a:stretch>
            <a:fillRect/>
          </a:stretch>
        </p:blipFill>
        <p:spPr>
          <a:xfrm>
            <a:off x="2702788" y="3116554"/>
            <a:ext cx="1660829" cy="1658976"/>
          </a:xfrm>
          <a:prstGeom prst="rect">
            <a:avLst/>
          </a:prstGeom>
        </p:spPr>
      </p:pic>
      <p:sp>
        <p:nvSpPr>
          <p:cNvPr id="157" name="正方形/長方形 156"/>
          <p:cNvSpPr/>
          <p:nvPr/>
        </p:nvSpPr>
        <p:spPr>
          <a:xfrm>
            <a:off x="3387670" y="4423823"/>
            <a:ext cx="631904" cy="307777"/>
          </a:xfrm>
          <a:prstGeom prst="rect">
            <a:avLst/>
          </a:prstGeom>
        </p:spPr>
        <p:txBody>
          <a:bodyPr wrap="none">
            <a:spAutoFit/>
          </a:bodyPr>
          <a:lstStyle/>
          <a:p>
            <a:r>
              <a:rPr lang="en-US" altLang="ja-JP" sz="1400" dirty="0" smtClean="0">
                <a:latin typeface="Arial" pitchFamily="34" charset="0"/>
                <a:cs typeface="Arial" pitchFamily="34" charset="0"/>
              </a:rPr>
              <a:t>1.008</a:t>
            </a:r>
            <a:endParaRPr lang="ja-JP" altLang="en-US" sz="1400" dirty="0">
              <a:latin typeface="Arial" pitchFamily="34" charset="0"/>
              <a:cs typeface="Arial" pitchFamily="34" charset="0"/>
            </a:endParaRPr>
          </a:p>
        </p:txBody>
      </p:sp>
      <p:pic>
        <p:nvPicPr>
          <p:cNvPr id="158" name="図 1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140" y="3095110"/>
            <a:ext cx="1658976" cy="1658976"/>
          </a:xfrm>
          <a:prstGeom prst="rect">
            <a:avLst/>
          </a:prstGeom>
        </p:spPr>
      </p:pic>
      <p:pic>
        <p:nvPicPr>
          <p:cNvPr id="159" name="図 1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929" y="4832363"/>
            <a:ext cx="1658976" cy="1658976"/>
          </a:xfrm>
          <a:prstGeom prst="rect">
            <a:avLst/>
          </a:prstGeom>
        </p:spPr>
      </p:pic>
      <p:sp>
        <p:nvSpPr>
          <p:cNvPr id="160" name="正方形/長方形 159"/>
          <p:cNvSpPr/>
          <p:nvPr/>
        </p:nvSpPr>
        <p:spPr>
          <a:xfrm>
            <a:off x="1584460" y="4406835"/>
            <a:ext cx="681597" cy="307777"/>
          </a:xfrm>
          <a:prstGeom prst="rect">
            <a:avLst/>
          </a:prstGeom>
        </p:spPr>
        <p:txBody>
          <a:bodyPr wrap="none">
            <a:spAutoFit/>
          </a:bodyPr>
          <a:lstStyle/>
          <a:p>
            <a:r>
              <a:rPr lang="en-US" altLang="ja-JP" sz="1400" dirty="0" smtClean="0">
                <a:latin typeface="Arial" pitchFamily="34" charset="0"/>
                <a:cs typeface="Arial" pitchFamily="34" charset="0"/>
              </a:rPr>
              <a:t>1.040 </a:t>
            </a:r>
            <a:endParaRPr lang="ja-JP" altLang="en-US" sz="1400" dirty="0">
              <a:latin typeface="Arial" pitchFamily="34" charset="0"/>
              <a:cs typeface="Arial" pitchFamily="34" charset="0"/>
            </a:endParaRPr>
          </a:p>
        </p:txBody>
      </p:sp>
      <p:sp>
        <p:nvSpPr>
          <p:cNvPr id="161" name="正方形/長方形 160"/>
          <p:cNvSpPr/>
          <p:nvPr/>
        </p:nvSpPr>
        <p:spPr>
          <a:xfrm>
            <a:off x="1603959" y="6131366"/>
            <a:ext cx="681597" cy="307777"/>
          </a:xfrm>
          <a:prstGeom prst="rect">
            <a:avLst/>
          </a:prstGeom>
        </p:spPr>
        <p:txBody>
          <a:bodyPr wrap="none">
            <a:spAutoFit/>
          </a:bodyPr>
          <a:lstStyle/>
          <a:p>
            <a:r>
              <a:rPr lang="en-US" altLang="ja-JP" sz="1400" dirty="0" smtClean="0">
                <a:latin typeface="Arial" pitchFamily="34" charset="0"/>
                <a:cs typeface="Arial" pitchFamily="34" charset="0"/>
              </a:rPr>
              <a:t>1.022 </a:t>
            </a:r>
            <a:endParaRPr lang="ja-JP" altLang="en-US" sz="1400" dirty="0">
              <a:latin typeface="Arial" pitchFamily="34" charset="0"/>
              <a:cs typeface="Arial" pitchFamily="34" charset="0"/>
            </a:endParaRPr>
          </a:p>
        </p:txBody>
      </p:sp>
      <p:cxnSp>
        <p:nvCxnSpPr>
          <p:cNvPr id="162" name="直線コネクタ 161"/>
          <p:cNvCxnSpPr/>
          <p:nvPr/>
        </p:nvCxnSpPr>
        <p:spPr>
          <a:xfrm>
            <a:off x="1917515" y="1620039"/>
            <a:ext cx="32482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 name="グループ化 162"/>
          <p:cNvGrpSpPr/>
          <p:nvPr/>
        </p:nvGrpSpPr>
        <p:grpSpPr>
          <a:xfrm>
            <a:off x="1103370" y="1316746"/>
            <a:ext cx="1242463" cy="1654394"/>
            <a:chOff x="1056889" y="1655033"/>
            <a:chExt cx="970618" cy="954134"/>
          </a:xfrm>
        </p:grpSpPr>
        <p:cxnSp>
          <p:nvCxnSpPr>
            <p:cNvPr id="164" name="直線コネクタ 163"/>
            <p:cNvCxnSpPr/>
            <p:nvPr/>
          </p:nvCxnSpPr>
          <p:spPr>
            <a:xfrm>
              <a:off x="1056889" y="1655033"/>
              <a:ext cx="0" cy="9541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2021242" y="1658145"/>
              <a:ext cx="6265" cy="9510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66" name="グループ化 165"/>
          <p:cNvGrpSpPr/>
          <p:nvPr/>
        </p:nvGrpSpPr>
        <p:grpSpPr>
          <a:xfrm>
            <a:off x="1087915" y="3102562"/>
            <a:ext cx="1242463" cy="1654394"/>
            <a:chOff x="1056889" y="1655033"/>
            <a:chExt cx="970618" cy="954134"/>
          </a:xfrm>
        </p:grpSpPr>
        <p:cxnSp>
          <p:nvCxnSpPr>
            <p:cNvPr id="167" name="直線コネクタ 166"/>
            <p:cNvCxnSpPr/>
            <p:nvPr/>
          </p:nvCxnSpPr>
          <p:spPr>
            <a:xfrm>
              <a:off x="1056889" y="1655033"/>
              <a:ext cx="0" cy="9541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2021242" y="1658145"/>
              <a:ext cx="6265" cy="9510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69" name="グループ化 168"/>
          <p:cNvGrpSpPr/>
          <p:nvPr/>
        </p:nvGrpSpPr>
        <p:grpSpPr>
          <a:xfrm>
            <a:off x="1087358" y="4851113"/>
            <a:ext cx="1242463" cy="1654394"/>
            <a:chOff x="1056889" y="1655033"/>
            <a:chExt cx="970618" cy="954134"/>
          </a:xfrm>
        </p:grpSpPr>
        <p:cxnSp>
          <p:nvCxnSpPr>
            <p:cNvPr id="170" name="直線コネクタ 169"/>
            <p:cNvCxnSpPr/>
            <p:nvPr/>
          </p:nvCxnSpPr>
          <p:spPr>
            <a:xfrm>
              <a:off x="1056889" y="1655033"/>
              <a:ext cx="0" cy="9541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2021242" y="1658145"/>
              <a:ext cx="6265" cy="9510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72" name="グループ化 171"/>
          <p:cNvGrpSpPr/>
          <p:nvPr/>
        </p:nvGrpSpPr>
        <p:grpSpPr>
          <a:xfrm>
            <a:off x="2877832" y="1362352"/>
            <a:ext cx="1242463" cy="1654394"/>
            <a:chOff x="1056889" y="1655033"/>
            <a:chExt cx="970618" cy="954134"/>
          </a:xfrm>
        </p:grpSpPr>
        <p:cxnSp>
          <p:nvCxnSpPr>
            <p:cNvPr id="173" name="直線コネクタ 172"/>
            <p:cNvCxnSpPr/>
            <p:nvPr/>
          </p:nvCxnSpPr>
          <p:spPr>
            <a:xfrm>
              <a:off x="1056889" y="1655033"/>
              <a:ext cx="0" cy="9541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2021242" y="1658145"/>
              <a:ext cx="6265" cy="9510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75" name="グループ化 174"/>
          <p:cNvGrpSpPr/>
          <p:nvPr/>
        </p:nvGrpSpPr>
        <p:grpSpPr>
          <a:xfrm>
            <a:off x="2885757" y="3105373"/>
            <a:ext cx="1242463" cy="1654394"/>
            <a:chOff x="1056889" y="1655033"/>
            <a:chExt cx="970618" cy="954134"/>
          </a:xfrm>
        </p:grpSpPr>
        <p:cxnSp>
          <p:nvCxnSpPr>
            <p:cNvPr id="176" name="直線コネクタ 175"/>
            <p:cNvCxnSpPr/>
            <p:nvPr/>
          </p:nvCxnSpPr>
          <p:spPr>
            <a:xfrm>
              <a:off x="1056889" y="1655033"/>
              <a:ext cx="0" cy="9541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2021242" y="1658145"/>
              <a:ext cx="6265" cy="9510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79" name="正方形/長方形 178"/>
          <p:cNvSpPr/>
          <p:nvPr/>
        </p:nvSpPr>
        <p:spPr>
          <a:xfrm>
            <a:off x="81740" y="6475837"/>
            <a:ext cx="4063869" cy="369332"/>
          </a:xfrm>
          <a:prstGeom prst="rect">
            <a:avLst/>
          </a:prstGeom>
        </p:spPr>
        <p:txBody>
          <a:bodyPr wrap="none">
            <a:spAutoFit/>
          </a:bodyPr>
          <a:lstStyle/>
          <a:p>
            <a:r>
              <a:rPr lang="en-US" altLang="ja-JP" dirty="0" smtClean="0">
                <a:latin typeface="Times New Roman" panose="02020603050405020304" pitchFamily="18" charset="0"/>
                <a:ea typeface="SimSun" panose="02010600030101010101" pitchFamily="2" charset="-122"/>
              </a:rPr>
              <a:t>Measured by </a:t>
            </a:r>
            <a:r>
              <a:rPr lang="en-US" altLang="ja-JP" dirty="0" err="1" smtClean="0">
                <a:latin typeface="Times New Roman" panose="02020603050405020304" pitchFamily="18" charset="0"/>
                <a:ea typeface="SimSun" panose="02010600030101010101" pitchFamily="2" charset="-122"/>
              </a:rPr>
              <a:t>Tomimatsu</a:t>
            </a:r>
            <a:r>
              <a:rPr lang="en-US" altLang="ja-JP" dirty="0" smtClean="0">
                <a:latin typeface="Times New Roman" panose="02020603050405020304" pitchFamily="18" charset="0"/>
                <a:ea typeface="SimSun" panose="02010600030101010101" pitchFamily="2" charset="-122"/>
              </a:rPr>
              <a:t> </a:t>
            </a:r>
            <a:r>
              <a:rPr lang="en-US" altLang="ja-JP" dirty="0">
                <a:latin typeface="Times New Roman" panose="02020603050405020304" pitchFamily="18" charset="0"/>
                <a:ea typeface="SimSun" panose="02010600030101010101" pitchFamily="2" charset="-122"/>
              </a:rPr>
              <a:t>(Tohoku Univ</a:t>
            </a:r>
            <a:r>
              <a:rPr lang="en-US" altLang="ja-JP" dirty="0" smtClean="0">
                <a:latin typeface="Times New Roman" panose="02020603050405020304" pitchFamily="18" charset="0"/>
                <a:ea typeface="SimSun" panose="02010600030101010101" pitchFamily="2" charset="-122"/>
              </a:rPr>
              <a:t>.) </a:t>
            </a:r>
            <a:endParaRPr lang="ja-JP" altLang="en-US" dirty="0"/>
          </a:p>
        </p:txBody>
      </p:sp>
      <p:grpSp>
        <p:nvGrpSpPr>
          <p:cNvPr id="227" name="グループ化 226"/>
          <p:cNvGrpSpPr/>
          <p:nvPr/>
        </p:nvGrpSpPr>
        <p:grpSpPr>
          <a:xfrm>
            <a:off x="4679412" y="1988840"/>
            <a:ext cx="4105351" cy="3105041"/>
            <a:chOff x="5301358" y="3256096"/>
            <a:chExt cx="3382283" cy="2558156"/>
          </a:xfrm>
        </p:grpSpPr>
        <p:sp>
          <p:nvSpPr>
            <p:cNvPr id="228" name="正方形/長方形 227"/>
            <p:cNvSpPr/>
            <p:nvPr/>
          </p:nvSpPr>
          <p:spPr>
            <a:xfrm>
              <a:off x="6048495" y="5516665"/>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smtClean="0">
                  <a:solidFill>
                    <a:schemeClr val="tx1"/>
                  </a:solidFill>
                  <a:latin typeface="Arial" panose="020B0604020202020204" pitchFamily="34" charset="0"/>
                  <a:cs typeface="Arial" panose="020B0604020202020204" pitchFamily="34" charset="0"/>
                </a:rPr>
                <a:t>y</a:t>
              </a:r>
              <a:r>
                <a:rPr kumimoji="1" lang="en-US" altLang="ja-JP" dirty="0" smtClean="0">
                  <a:solidFill>
                    <a:schemeClr val="tx1"/>
                  </a:solidFill>
                  <a:latin typeface="Arial" panose="020B0604020202020204" pitchFamily="34" charset="0"/>
                  <a:cs typeface="Arial" panose="020B0604020202020204" pitchFamily="34" charset="0"/>
                </a:rPr>
                <a:t> (</a:t>
              </a:r>
              <a:r>
                <a:rPr kumimoji="1" lang="en-US" altLang="ja-JP" dirty="0" smtClean="0">
                  <a:solidFill>
                    <a:schemeClr val="tx1"/>
                  </a:solidFill>
                  <a:latin typeface="Symbol" panose="05050102010706020507" pitchFamily="18" charset="2"/>
                  <a:cs typeface="Arial" panose="020B0604020202020204" pitchFamily="34" charset="0"/>
                </a:rPr>
                <a:t>m</a:t>
              </a:r>
              <a:r>
                <a:rPr kumimoji="1" lang="en-US" altLang="ja-JP" dirty="0" smtClean="0">
                  <a:solidFill>
                    <a:schemeClr val="tx1"/>
                  </a:solidFill>
                  <a:latin typeface="Arial" panose="020B0604020202020204" pitchFamily="34" charset="0"/>
                  <a:cs typeface="Arial" panose="020B0604020202020204" pitchFamily="34" charset="0"/>
                </a:rPr>
                <a:t>m)</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229" name="正方形/長方形 228"/>
            <p:cNvSpPr/>
            <p:nvPr/>
          </p:nvSpPr>
          <p:spPr>
            <a:xfrm rot="5400000">
              <a:off x="7789468" y="4273763"/>
              <a:ext cx="1570749" cy="217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i="1" dirty="0" smtClean="0">
                  <a:solidFill>
                    <a:schemeClr val="tx1"/>
                  </a:solidFill>
                  <a:latin typeface="Arial" panose="020B0604020202020204" pitchFamily="34" charset="0"/>
                  <a:cs typeface="Arial" panose="020B0604020202020204" pitchFamily="34" charset="0"/>
                </a:rPr>
                <a:t>n </a:t>
              </a:r>
              <a:r>
                <a:rPr kumimoji="1" lang="en-US" altLang="ja-JP" sz="1600" dirty="0" smtClean="0">
                  <a:solidFill>
                    <a:schemeClr val="tx1"/>
                  </a:solidFill>
                  <a:latin typeface="Arial" panose="020B0604020202020204" pitchFamily="34" charset="0"/>
                  <a:cs typeface="Arial" panose="020B0604020202020204" pitchFamily="34" charset="0"/>
                </a:rPr>
                <a:t>(1/m</a:t>
              </a:r>
              <a:r>
                <a:rPr kumimoji="1" lang="en-US" altLang="ja-JP" sz="1600" baseline="30000" dirty="0" smtClean="0">
                  <a:solidFill>
                    <a:schemeClr val="tx1"/>
                  </a:solidFill>
                  <a:latin typeface="Arial" panose="020B0604020202020204" pitchFamily="34" charset="0"/>
                  <a:cs typeface="Arial" panose="020B0604020202020204" pitchFamily="34" charset="0"/>
                </a:rPr>
                <a:t>2</a:t>
              </a:r>
              <a:r>
                <a:rPr kumimoji="1" lang="en-US" altLang="ja-JP" sz="1600" dirty="0" smtClean="0">
                  <a:solidFill>
                    <a:schemeClr val="tx1"/>
                  </a:solidFill>
                  <a:latin typeface="Arial" panose="020B0604020202020204" pitchFamily="34" charset="0"/>
                  <a:cs typeface="Arial" panose="020B0604020202020204" pitchFamily="34" charset="0"/>
                </a:rPr>
                <a:t>)</a:t>
              </a:r>
              <a:r>
                <a:rPr kumimoji="1" lang="en-US" altLang="ja-JP" sz="1600" dirty="0" smtClean="0">
                  <a:solidFill>
                    <a:schemeClr val="tx1"/>
                  </a:solidFill>
                  <a:latin typeface="Times New Roman" panose="02020603050405020304" pitchFamily="18" charset="0"/>
                  <a:cs typeface="Times New Roman" panose="02020603050405020304" pitchFamily="18" charset="0"/>
                </a:rPr>
                <a:t>×</a:t>
              </a:r>
              <a:r>
                <a:rPr kumimoji="1" lang="en-US" altLang="ja-JP" sz="1600" dirty="0" smtClean="0">
                  <a:solidFill>
                    <a:schemeClr val="tx1"/>
                  </a:solidFill>
                  <a:latin typeface="Arial" panose="020B0604020202020204" pitchFamily="34" charset="0"/>
                  <a:cs typeface="Arial" panose="020B0604020202020204" pitchFamily="34" charset="0"/>
                </a:rPr>
                <a:t>10</a:t>
              </a:r>
              <a:r>
                <a:rPr kumimoji="1" lang="en-US" altLang="ja-JP" sz="1600" baseline="30000" dirty="0" smtClean="0">
                  <a:solidFill>
                    <a:schemeClr val="tx1"/>
                  </a:solidFill>
                  <a:latin typeface="Arial" panose="020B0604020202020204" pitchFamily="34" charset="0"/>
                  <a:cs typeface="Arial" panose="020B0604020202020204" pitchFamily="34" charset="0"/>
                </a:rPr>
                <a:t>15</a:t>
              </a:r>
              <a:r>
                <a:rPr kumimoji="1" lang="en-US" altLang="ja-JP" sz="1600" dirty="0" smtClean="0">
                  <a:solidFill>
                    <a:schemeClr val="tx1"/>
                  </a:solidFill>
                  <a:latin typeface="Arial" panose="020B0604020202020204" pitchFamily="34" charset="0"/>
                  <a:cs typeface="Arial" panose="020B0604020202020204" pitchFamily="34" charset="0"/>
                </a:rPr>
                <a:t> </a:t>
              </a:r>
              <a:endParaRPr kumimoji="1" lang="ja-JP" altLang="en-US" sz="1600" dirty="0">
                <a:solidFill>
                  <a:schemeClr val="tx1"/>
                </a:solidFill>
                <a:latin typeface="Arial" panose="020B0604020202020204" pitchFamily="34" charset="0"/>
                <a:cs typeface="Arial" panose="020B0604020202020204" pitchFamily="34" charset="0"/>
              </a:endParaRPr>
            </a:p>
          </p:txBody>
        </p:sp>
        <p:sp>
          <p:nvSpPr>
            <p:cNvPr id="230" name="正方形/長方形 229"/>
            <p:cNvSpPr/>
            <p:nvPr/>
          </p:nvSpPr>
          <p:spPr>
            <a:xfrm rot="16200000">
              <a:off x="5206331" y="4263006"/>
              <a:ext cx="385247" cy="195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smtClean="0">
                  <a:solidFill>
                    <a:schemeClr val="tx1"/>
                  </a:solidFill>
                  <a:latin typeface="Symbol" panose="05050102010706020507" pitchFamily="18" charset="2"/>
                  <a:cs typeface="Arial" panose="020B0604020202020204" pitchFamily="34" charset="0"/>
                </a:rPr>
                <a:t>n</a:t>
              </a:r>
              <a:r>
                <a:rPr kumimoji="1" lang="en-US" altLang="ja-JP" dirty="0" smtClean="0">
                  <a:solidFill>
                    <a:schemeClr val="tx1"/>
                  </a:solidFill>
                  <a:latin typeface="Arial" panose="020B0604020202020204" pitchFamily="34" charset="0"/>
                  <a:cs typeface="Arial" panose="020B0604020202020204" pitchFamily="34" charset="0"/>
                </a:rPr>
                <a:t> </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231" name="フリーフォーム 230"/>
            <p:cNvSpPr/>
            <p:nvPr/>
          </p:nvSpPr>
          <p:spPr>
            <a:xfrm>
              <a:off x="6215361" y="3318802"/>
              <a:ext cx="1763486" cy="2027464"/>
            </a:xfrm>
            <a:custGeom>
              <a:avLst/>
              <a:gdLst>
                <a:gd name="connsiteX0" fmla="*/ 0 w 1763486"/>
                <a:gd name="connsiteY0" fmla="*/ 0 h 2027464"/>
                <a:gd name="connsiteX1" fmla="*/ 21771 w 1763486"/>
                <a:gd name="connsiteY1" fmla="*/ 108857 h 2027464"/>
                <a:gd name="connsiteX2" fmla="*/ 48986 w 1763486"/>
                <a:gd name="connsiteY2" fmla="*/ 212271 h 2027464"/>
                <a:gd name="connsiteX3" fmla="*/ 73479 w 1763486"/>
                <a:gd name="connsiteY3" fmla="*/ 307521 h 2027464"/>
                <a:gd name="connsiteX4" fmla="*/ 114300 w 1763486"/>
                <a:gd name="connsiteY4" fmla="*/ 432707 h 2027464"/>
                <a:gd name="connsiteX5" fmla="*/ 141514 w 1763486"/>
                <a:gd name="connsiteY5" fmla="*/ 514350 h 2027464"/>
                <a:gd name="connsiteX6" fmla="*/ 171450 w 1763486"/>
                <a:gd name="connsiteY6" fmla="*/ 609600 h 2027464"/>
                <a:gd name="connsiteX7" fmla="*/ 204107 w 1763486"/>
                <a:gd name="connsiteY7" fmla="*/ 685800 h 2027464"/>
                <a:gd name="connsiteX8" fmla="*/ 236764 w 1763486"/>
                <a:gd name="connsiteY8" fmla="*/ 767443 h 2027464"/>
                <a:gd name="connsiteX9" fmla="*/ 277586 w 1763486"/>
                <a:gd name="connsiteY9" fmla="*/ 862693 h 2027464"/>
                <a:gd name="connsiteX10" fmla="*/ 318407 w 1763486"/>
                <a:gd name="connsiteY10" fmla="*/ 941614 h 2027464"/>
                <a:gd name="connsiteX11" fmla="*/ 383721 w 1763486"/>
                <a:gd name="connsiteY11" fmla="*/ 1069521 h 2027464"/>
                <a:gd name="connsiteX12" fmla="*/ 440871 w 1763486"/>
                <a:gd name="connsiteY12" fmla="*/ 1164771 h 2027464"/>
                <a:gd name="connsiteX13" fmla="*/ 503464 w 1763486"/>
                <a:gd name="connsiteY13" fmla="*/ 1265464 h 2027464"/>
                <a:gd name="connsiteX14" fmla="*/ 541564 w 1763486"/>
                <a:gd name="connsiteY14" fmla="*/ 1317171 h 2027464"/>
                <a:gd name="connsiteX15" fmla="*/ 595993 w 1763486"/>
                <a:gd name="connsiteY15" fmla="*/ 1396093 h 2027464"/>
                <a:gd name="connsiteX16" fmla="*/ 655864 w 1763486"/>
                <a:gd name="connsiteY16" fmla="*/ 1472293 h 2027464"/>
                <a:gd name="connsiteX17" fmla="*/ 718457 w 1763486"/>
                <a:gd name="connsiteY17" fmla="*/ 1551214 h 2027464"/>
                <a:gd name="connsiteX18" fmla="*/ 762000 w 1763486"/>
                <a:gd name="connsiteY18" fmla="*/ 1600200 h 2027464"/>
                <a:gd name="connsiteX19" fmla="*/ 813707 w 1763486"/>
                <a:gd name="connsiteY19" fmla="*/ 1665514 h 2027464"/>
                <a:gd name="connsiteX20" fmla="*/ 859971 w 1763486"/>
                <a:gd name="connsiteY20" fmla="*/ 1706335 h 2027464"/>
                <a:gd name="connsiteX21" fmla="*/ 895350 w 1763486"/>
                <a:gd name="connsiteY21" fmla="*/ 1744435 h 2027464"/>
                <a:gd name="connsiteX22" fmla="*/ 941614 w 1763486"/>
                <a:gd name="connsiteY22" fmla="*/ 1793421 h 2027464"/>
                <a:gd name="connsiteX23" fmla="*/ 987879 w 1763486"/>
                <a:gd name="connsiteY23" fmla="*/ 1836964 h 2027464"/>
                <a:gd name="connsiteX24" fmla="*/ 1045029 w 1763486"/>
                <a:gd name="connsiteY24" fmla="*/ 1883228 h 2027464"/>
                <a:gd name="connsiteX25" fmla="*/ 1102179 w 1763486"/>
                <a:gd name="connsiteY25" fmla="*/ 1934935 h 2027464"/>
                <a:gd name="connsiteX26" fmla="*/ 1140279 w 1763486"/>
                <a:gd name="connsiteY26" fmla="*/ 1967593 h 2027464"/>
                <a:gd name="connsiteX27" fmla="*/ 1175657 w 1763486"/>
                <a:gd name="connsiteY27" fmla="*/ 1994807 h 2027464"/>
                <a:gd name="connsiteX28" fmla="*/ 1219200 w 1763486"/>
                <a:gd name="connsiteY28" fmla="*/ 2027464 h 2027464"/>
                <a:gd name="connsiteX29" fmla="*/ 1763486 w 1763486"/>
                <a:gd name="connsiteY29" fmla="*/ 2024743 h 2027464"/>
                <a:gd name="connsiteX30" fmla="*/ 1760764 w 1763486"/>
                <a:gd name="connsiteY30" fmla="*/ 1872343 h 2027464"/>
                <a:gd name="connsiteX31" fmla="*/ 1681843 w 1763486"/>
                <a:gd name="connsiteY31" fmla="*/ 1866900 h 2027464"/>
                <a:gd name="connsiteX32" fmla="*/ 1589314 w 1763486"/>
                <a:gd name="connsiteY32" fmla="*/ 1853293 h 2027464"/>
                <a:gd name="connsiteX33" fmla="*/ 1499507 w 1763486"/>
                <a:gd name="connsiteY33" fmla="*/ 1831521 h 2027464"/>
                <a:gd name="connsiteX34" fmla="*/ 1423307 w 1763486"/>
                <a:gd name="connsiteY34" fmla="*/ 1804307 h 2027464"/>
                <a:gd name="connsiteX35" fmla="*/ 1355271 w 1763486"/>
                <a:gd name="connsiteY35" fmla="*/ 1771650 h 2027464"/>
                <a:gd name="connsiteX36" fmla="*/ 1281793 w 1763486"/>
                <a:gd name="connsiteY36" fmla="*/ 1733550 h 2027464"/>
                <a:gd name="connsiteX37" fmla="*/ 1200150 w 1763486"/>
                <a:gd name="connsiteY37" fmla="*/ 1676400 h 2027464"/>
                <a:gd name="connsiteX38" fmla="*/ 1137557 w 1763486"/>
                <a:gd name="connsiteY38" fmla="*/ 1632857 h 2027464"/>
                <a:gd name="connsiteX39" fmla="*/ 1061357 w 1763486"/>
                <a:gd name="connsiteY39" fmla="*/ 1570264 h 2027464"/>
                <a:gd name="connsiteX40" fmla="*/ 987879 w 1763486"/>
                <a:gd name="connsiteY40" fmla="*/ 1502228 h 2027464"/>
                <a:gd name="connsiteX41" fmla="*/ 914400 w 1763486"/>
                <a:gd name="connsiteY41" fmla="*/ 1428750 h 2027464"/>
                <a:gd name="connsiteX42" fmla="*/ 851807 w 1763486"/>
                <a:gd name="connsiteY42" fmla="*/ 1355271 h 2027464"/>
                <a:gd name="connsiteX43" fmla="*/ 789214 w 1763486"/>
                <a:gd name="connsiteY43" fmla="*/ 1284514 h 2027464"/>
                <a:gd name="connsiteX44" fmla="*/ 748393 w 1763486"/>
                <a:gd name="connsiteY44" fmla="*/ 1230085 h 2027464"/>
                <a:gd name="connsiteX45" fmla="*/ 683079 w 1763486"/>
                <a:gd name="connsiteY45" fmla="*/ 1143000 h 2027464"/>
                <a:gd name="connsiteX46" fmla="*/ 628650 w 1763486"/>
                <a:gd name="connsiteY46" fmla="*/ 1058635 h 2027464"/>
                <a:gd name="connsiteX47" fmla="*/ 576943 w 1763486"/>
                <a:gd name="connsiteY47" fmla="*/ 979714 h 2027464"/>
                <a:gd name="connsiteX48" fmla="*/ 533400 w 1763486"/>
                <a:gd name="connsiteY48" fmla="*/ 898071 h 2027464"/>
                <a:gd name="connsiteX49" fmla="*/ 484414 w 1763486"/>
                <a:gd name="connsiteY49" fmla="*/ 824593 h 2027464"/>
                <a:gd name="connsiteX50" fmla="*/ 438150 w 1763486"/>
                <a:gd name="connsiteY50" fmla="*/ 740228 h 2027464"/>
                <a:gd name="connsiteX51" fmla="*/ 386443 w 1763486"/>
                <a:gd name="connsiteY51" fmla="*/ 631371 h 2027464"/>
                <a:gd name="connsiteX52" fmla="*/ 332014 w 1763486"/>
                <a:gd name="connsiteY52" fmla="*/ 511628 h 2027464"/>
                <a:gd name="connsiteX53" fmla="*/ 293914 w 1763486"/>
                <a:gd name="connsiteY53" fmla="*/ 421821 h 2027464"/>
                <a:gd name="connsiteX54" fmla="*/ 263979 w 1763486"/>
                <a:gd name="connsiteY54" fmla="*/ 342900 h 2027464"/>
                <a:gd name="connsiteX55" fmla="*/ 223157 w 1763486"/>
                <a:gd name="connsiteY55" fmla="*/ 250371 h 2027464"/>
                <a:gd name="connsiteX56" fmla="*/ 195943 w 1763486"/>
                <a:gd name="connsiteY56" fmla="*/ 163285 h 2027464"/>
                <a:gd name="connsiteX57" fmla="*/ 166007 w 1763486"/>
                <a:gd name="connsiteY57" fmla="*/ 73478 h 2027464"/>
                <a:gd name="connsiteX58" fmla="*/ 144236 w 1763486"/>
                <a:gd name="connsiteY58" fmla="*/ 2721 h 2027464"/>
                <a:gd name="connsiteX59" fmla="*/ 0 w 1763486"/>
                <a:gd name="connsiteY59" fmla="*/ 0 h 2027464"/>
                <a:gd name="connsiteX0" fmla="*/ 0 w 1763486"/>
                <a:gd name="connsiteY0" fmla="*/ 0 h 2027464"/>
                <a:gd name="connsiteX1" fmla="*/ 21771 w 1763486"/>
                <a:gd name="connsiteY1" fmla="*/ 108857 h 2027464"/>
                <a:gd name="connsiteX2" fmla="*/ 48986 w 1763486"/>
                <a:gd name="connsiteY2" fmla="*/ 212271 h 2027464"/>
                <a:gd name="connsiteX3" fmla="*/ 73479 w 1763486"/>
                <a:gd name="connsiteY3" fmla="*/ 307521 h 2027464"/>
                <a:gd name="connsiteX4" fmla="*/ 114300 w 1763486"/>
                <a:gd name="connsiteY4" fmla="*/ 432707 h 2027464"/>
                <a:gd name="connsiteX5" fmla="*/ 141514 w 1763486"/>
                <a:gd name="connsiteY5" fmla="*/ 514350 h 2027464"/>
                <a:gd name="connsiteX6" fmla="*/ 171450 w 1763486"/>
                <a:gd name="connsiteY6" fmla="*/ 609600 h 2027464"/>
                <a:gd name="connsiteX7" fmla="*/ 204107 w 1763486"/>
                <a:gd name="connsiteY7" fmla="*/ 685800 h 2027464"/>
                <a:gd name="connsiteX8" fmla="*/ 236764 w 1763486"/>
                <a:gd name="connsiteY8" fmla="*/ 767443 h 2027464"/>
                <a:gd name="connsiteX9" fmla="*/ 277586 w 1763486"/>
                <a:gd name="connsiteY9" fmla="*/ 862693 h 2027464"/>
                <a:gd name="connsiteX10" fmla="*/ 318407 w 1763486"/>
                <a:gd name="connsiteY10" fmla="*/ 941614 h 2027464"/>
                <a:gd name="connsiteX11" fmla="*/ 383721 w 1763486"/>
                <a:gd name="connsiteY11" fmla="*/ 1069521 h 2027464"/>
                <a:gd name="connsiteX12" fmla="*/ 440871 w 1763486"/>
                <a:gd name="connsiteY12" fmla="*/ 1164771 h 2027464"/>
                <a:gd name="connsiteX13" fmla="*/ 503464 w 1763486"/>
                <a:gd name="connsiteY13" fmla="*/ 1265464 h 2027464"/>
                <a:gd name="connsiteX14" fmla="*/ 541564 w 1763486"/>
                <a:gd name="connsiteY14" fmla="*/ 1317171 h 2027464"/>
                <a:gd name="connsiteX15" fmla="*/ 595993 w 1763486"/>
                <a:gd name="connsiteY15" fmla="*/ 1396093 h 2027464"/>
                <a:gd name="connsiteX16" fmla="*/ 655864 w 1763486"/>
                <a:gd name="connsiteY16" fmla="*/ 1472293 h 2027464"/>
                <a:gd name="connsiteX17" fmla="*/ 718457 w 1763486"/>
                <a:gd name="connsiteY17" fmla="*/ 1551214 h 2027464"/>
                <a:gd name="connsiteX18" fmla="*/ 762000 w 1763486"/>
                <a:gd name="connsiteY18" fmla="*/ 1600200 h 2027464"/>
                <a:gd name="connsiteX19" fmla="*/ 813707 w 1763486"/>
                <a:gd name="connsiteY19" fmla="*/ 1665514 h 2027464"/>
                <a:gd name="connsiteX20" fmla="*/ 859971 w 1763486"/>
                <a:gd name="connsiteY20" fmla="*/ 1706335 h 2027464"/>
                <a:gd name="connsiteX21" fmla="*/ 895350 w 1763486"/>
                <a:gd name="connsiteY21" fmla="*/ 1744435 h 2027464"/>
                <a:gd name="connsiteX22" fmla="*/ 941614 w 1763486"/>
                <a:gd name="connsiteY22" fmla="*/ 1793421 h 2027464"/>
                <a:gd name="connsiteX23" fmla="*/ 987879 w 1763486"/>
                <a:gd name="connsiteY23" fmla="*/ 1836964 h 2027464"/>
                <a:gd name="connsiteX24" fmla="*/ 1045029 w 1763486"/>
                <a:gd name="connsiteY24" fmla="*/ 1883228 h 2027464"/>
                <a:gd name="connsiteX25" fmla="*/ 1102179 w 1763486"/>
                <a:gd name="connsiteY25" fmla="*/ 1934935 h 2027464"/>
                <a:gd name="connsiteX26" fmla="*/ 1140279 w 1763486"/>
                <a:gd name="connsiteY26" fmla="*/ 1967593 h 2027464"/>
                <a:gd name="connsiteX27" fmla="*/ 1175657 w 1763486"/>
                <a:gd name="connsiteY27" fmla="*/ 1994807 h 2027464"/>
                <a:gd name="connsiteX28" fmla="*/ 1219200 w 1763486"/>
                <a:gd name="connsiteY28" fmla="*/ 2027464 h 2027464"/>
                <a:gd name="connsiteX29" fmla="*/ 1763486 w 1763486"/>
                <a:gd name="connsiteY29" fmla="*/ 2024743 h 2027464"/>
                <a:gd name="connsiteX30" fmla="*/ 1760764 w 1763486"/>
                <a:gd name="connsiteY30" fmla="*/ 1872343 h 2027464"/>
                <a:gd name="connsiteX31" fmla="*/ 1681843 w 1763486"/>
                <a:gd name="connsiteY31" fmla="*/ 1866900 h 2027464"/>
                <a:gd name="connsiteX32" fmla="*/ 1589314 w 1763486"/>
                <a:gd name="connsiteY32" fmla="*/ 1853293 h 2027464"/>
                <a:gd name="connsiteX33" fmla="*/ 1499507 w 1763486"/>
                <a:gd name="connsiteY33" fmla="*/ 1831521 h 2027464"/>
                <a:gd name="connsiteX34" fmla="*/ 1423307 w 1763486"/>
                <a:gd name="connsiteY34" fmla="*/ 1804307 h 2027464"/>
                <a:gd name="connsiteX35" fmla="*/ 1355271 w 1763486"/>
                <a:gd name="connsiteY35" fmla="*/ 1771650 h 2027464"/>
                <a:gd name="connsiteX36" fmla="*/ 1281793 w 1763486"/>
                <a:gd name="connsiteY36" fmla="*/ 1733550 h 2027464"/>
                <a:gd name="connsiteX37" fmla="*/ 1200150 w 1763486"/>
                <a:gd name="connsiteY37" fmla="*/ 1676400 h 2027464"/>
                <a:gd name="connsiteX38" fmla="*/ 1137557 w 1763486"/>
                <a:gd name="connsiteY38" fmla="*/ 1632857 h 2027464"/>
                <a:gd name="connsiteX39" fmla="*/ 1061357 w 1763486"/>
                <a:gd name="connsiteY39" fmla="*/ 1570264 h 2027464"/>
                <a:gd name="connsiteX40" fmla="*/ 987879 w 1763486"/>
                <a:gd name="connsiteY40" fmla="*/ 1502228 h 2027464"/>
                <a:gd name="connsiteX41" fmla="*/ 914400 w 1763486"/>
                <a:gd name="connsiteY41" fmla="*/ 1428750 h 2027464"/>
                <a:gd name="connsiteX42" fmla="*/ 851807 w 1763486"/>
                <a:gd name="connsiteY42" fmla="*/ 1355271 h 2027464"/>
                <a:gd name="connsiteX43" fmla="*/ 789214 w 1763486"/>
                <a:gd name="connsiteY43" fmla="*/ 1284514 h 2027464"/>
                <a:gd name="connsiteX44" fmla="*/ 748393 w 1763486"/>
                <a:gd name="connsiteY44" fmla="*/ 1230085 h 2027464"/>
                <a:gd name="connsiteX45" fmla="*/ 683079 w 1763486"/>
                <a:gd name="connsiteY45" fmla="*/ 1143000 h 2027464"/>
                <a:gd name="connsiteX46" fmla="*/ 628650 w 1763486"/>
                <a:gd name="connsiteY46" fmla="*/ 1058635 h 2027464"/>
                <a:gd name="connsiteX47" fmla="*/ 576943 w 1763486"/>
                <a:gd name="connsiteY47" fmla="*/ 979714 h 2027464"/>
                <a:gd name="connsiteX48" fmla="*/ 511628 w 1763486"/>
                <a:gd name="connsiteY48" fmla="*/ 914399 h 2027464"/>
                <a:gd name="connsiteX49" fmla="*/ 484414 w 1763486"/>
                <a:gd name="connsiteY49" fmla="*/ 824593 h 2027464"/>
                <a:gd name="connsiteX50" fmla="*/ 438150 w 1763486"/>
                <a:gd name="connsiteY50" fmla="*/ 740228 h 2027464"/>
                <a:gd name="connsiteX51" fmla="*/ 386443 w 1763486"/>
                <a:gd name="connsiteY51" fmla="*/ 631371 h 2027464"/>
                <a:gd name="connsiteX52" fmla="*/ 332014 w 1763486"/>
                <a:gd name="connsiteY52" fmla="*/ 511628 h 2027464"/>
                <a:gd name="connsiteX53" fmla="*/ 293914 w 1763486"/>
                <a:gd name="connsiteY53" fmla="*/ 421821 h 2027464"/>
                <a:gd name="connsiteX54" fmla="*/ 263979 w 1763486"/>
                <a:gd name="connsiteY54" fmla="*/ 342900 h 2027464"/>
                <a:gd name="connsiteX55" fmla="*/ 223157 w 1763486"/>
                <a:gd name="connsiteY55" fmla="*/ 250371 h 2027464"/>
                <a:gd name="connsiteX56" fmla="*/ 195943 w 1763486"/>
                <a:gd name="connsiteY56" fmla="*/ 163285 h 2027464"/>
                <a:gd name="connsiteX57" fmla="*/ 166007 w 1763486"/>
                <a:gd name="connsiteY57" fmla="*/ 73478 h 2027464"/>
                <a:gd name="connsiteX58" fmla="*/ 144236 w 1763486"/>
                <a:gd name="connsiteY58" fmla="*/ 2721 h 2027464"/>
                <a:gd name="connsiteX59" fmla="*/ 0 w 1763486"/>
                <a:gd name="connsiteY59" fmla="*/ 0 h 2027464"/>
                <a:gd name="connsiteX0" fmla="*/ 0 w 1763486"/>
                <a:gd name="connsiteY0" fmla="*/ 0 h 2027464"/>
                <a:gd name="connsiteX1" fmla="*/ 21771 w 1763486"/>
                <a:gd name="connsiteY1" fmla="*/ 108857 h 2027464"/>
                <a:gd name="connsiteX2" fmla="*/ 48986 w 1763486"/>
                <a:gd name="connsiteY2" fmla="*/ 212271 h 2027464"/>
                <a:gd name="connsiteX3" fmla="*/ 73479 w 1763486"/>
                <a:gd name="connsiteY3" fmla="*/ 307521 h 2027464"/>
                <a:gd name="connsiteX4" fmla="*/ 114300 w 1763486"/>
                <a:gd name="connsiteY4" fmla="*/ 432707 h 2027464"/>
                <a:gd name="connsiteX5" fmla="*/ 141514 w 1763486"/>
                <a:gd name="connsiteY5" fmla="*/ 514350 h 2027464"/>
                <a:gd name="connsiteX6" fmla="*/ 171450 w 1763486"/>
                <a:gd name="connsiteY6" fmla="*/ 609600 h 2027464"/>
                <a:gd name="connsiteX7" fmla="*/ 204107 w 1763486"/>
                <a:gd name="connsiteY7" fmla="*/ 685800 h 2027464"/>
                <a:gd name="connsiteX8" fmla="*/ 236764 w 1763486"/>
                <a:gd name="connsiteY8" fmla="*/ 767443 h 2027464"/>
                <a:gd name="connsiteX9" fmla="*/ 277586 w 1763486"/>
                <a:gd name="connsiteY9" fmla="*/ 862693 h 2027464"/>
                <a:gd name="connsiteX10" fmla="*/ 318407 w 1763486"/>
                <a:gd name="connsiteY10" fmla="*/ 941614 h 2027464"/>
                <a:gd name="connsiteX11" fmla="*/ 383721 w 1763486"/>
                <a:gd name="connsiteY11" fmla="*/ 1069521 h 2027464"/>
                <a:gd name="connsiteX12" fmla="*/ 440871 w 1763486"/>
                <a:gd name="connsiteY12" fmla="*/ 1164771 h 2027464"/>
                <a:gd name="connsiteX13" fmla="*/ 503464 w 1763486"/>
                <a:gd name="connsiteY13" fmla="*/ 1265464 h 2027464"/>
                <a:gd name="connsiteX14" fmla="*/ 541564 w 1763486"/>
                <a:gd name="connsiteY14" fmla="*/ 1317171 h 2027464"/>
                <a:gd name="connsiteX15" fmla="*/ 595993 w 1763486"/>
                <a:gd name="connsiteY15" fmla="*/ 1396093 h 2027464"/>
                <a:gd name="connsiteX16" fmla="*/ 655864 w 1763486"/>
                <a:gd name="connsiteY16" fmla="*/ 1472293 h 2027464"/>
                <a:gd name="connsiteX17" fmla="*/ 718457 w 1763486"/>
                <a:gd name="connsiteY17" fmla="*/ 1551214 h 2027464"/>
                <a:gd name="connsiteX18" fmla="*/ 762000 w 1763486"/>
                <a:gd name="connsiteY18" fmla="*/ 1600200 h 2027464"/>
                <a:gd name="connsiteX19" fmla="*/ 813707 w 1763486"/>
                <a:gd name="connsiteY19" fmla="*/ 1665514 h 2027464"/>
                <a:gd name="connsiteX20" fmla="*/ 859971 w 1763486"/>
                <a:gd name="connsiteY20" fmla="*/ 1706335 h 2027464"/>
                <a:gd name="connsiteX21" fmla="*/ 895350 w 1763486"/>
                <a:gd name="connsiteY21" fmla="*/ 1744435 h 2027464"/>
                <a:gd name="connsiteX22" fmla="*/ 941614 w 1763486"/>
                <a:gd name="connsiteY22" fmla="*/ 1793421 h 2027464"/>
                <a:gd name="connsiteX23" fmla="*/ 987879 w 1763486"/>
                <a:gd name="connsiteY23" fmla="*/ 1836964 h 2027464"/>
                <a:gd name="connsiteX24" fmla="*/ 1045029 w 1763486"/>
                <a:gd name="connsiteY24" fmla="*/ 1883228 h 2027464"/>
                <a:gd name="connsiteX25" fmla="*/ 1102179 w 1763486"/>
                <a:gd name="connsiteY25" fmla="*/ 1934935 h 2027464"/>
                <a:gd name="connsiteX26" fmla="*/ 1140279 w 1763486"/>
                <a:gd name="connsiteY26" fmla="*/ 1967593 h 2027464"/>
                <a:gd name="connsiteX27" fmla="*/ 1175657 w 1763486"/>
                <a:gd name="connsiteY27" fmla="*/ 1994807 h 2027464"/>
                <a:gd name="connsiteX28" fmla="*/ 1219200 w 1763486"/>
                <a:gd name="connsiteY28" fmla="*/ 2027464 h 2027464"/>
                <a:gd name="connsiteX29" fmla="*/ 1763486 w 1763486"/>
                <a:gd name="connsiteY29" fmla="*/ 2024743 h 2027464"/>
                <a:gd name="connsiteX30" fmla="*/ 1760764 w 1763486"/>
                <a:gd name="connsiteY30" fmla="*/ 1872343 h 2027464"/>
                <a:gd name="connsiteX31" fmla="*/ 1681843 w 1763486"/>
                <a:gd name="connsiteY31" fmla="*/ 1866900 h 2027464"/>
                <a:gd name="connsiteX32" fmla="*/ 1589314 w 1763486"/>
                <a:gd name="connsiteY32" fmla="*/ 1853293 h 2027464"/>
                <a:gd name="connsiteX33" fmla="*/ 1499507 w 1763486"/>
                <a:gd name="connsiteY33" fmla="*/ 1831521 h 2027464"/>
                <a:gd name="connsiteX34" fmla="*/ 1423307 w 1763486"/>
                <a:gd name="connsiteY34" fmla="*/ 1804307 h 2027464"/>
                <a:gd name="connsiteX35" fmla="*/ 1355271 w 1763486"/>
                <a:gd name="connsiteY35" fmla="*/ 1771650 h 2027464"/>
                <a:gd name="connsiteX36" fmla="*/ 1281793 w 1763486"/>
                <a:gd name="connsiteY36" fmla="*/ 1733550 h 2027464"/>
                <a:gd name="connsiteX37" fmla="*/ 1200150 w 1763486"/>
                <a:gd name="connsiteY37" fmla="*/ 1676400 h 2027464"/>
                <a:gd name="connsiteX38" fmla="*/ 1137557 w 1763486"/>
                <a:gd name="connsiteY38" fmla="*/ 1632857 h 2027464"/>
                <a:gd name="connsiteX39" fmla="*/ 1061357 w 1763486"/>
                <a:gd name="connsiteY39" fmla="*/ 1570264 h 2027464"/>
                <a:gd name="connsiteX40" fmla="*/ 987879 w 1763486"/>
                <a:gd name="connsiteY40" fmla="*/ 1502228 h 2027464"/>
                <a:gd name="connsiteX41" fmla="*/ 914400 w 1763486"/>
                <a:gd name="connsiteY41" fmla="*/ 1428750 h 2027464"/>
                <a:gd name="connsiteX42" fmla="*/ 851807 w 1763486"/>
                <a:gd name="connsiteY42" fmla="*/ 1355271 h 2027464"/>
                <a:gd name="connsiteX43" fmla="*/ 789214 w 1763486"/>
                <a:gd name="connsiteY43" fmla="*/ 1284514 h 2027464"/>
                <a:gd name="connsiteX44" fmla="*/ 748393 w 1763486"/>
                <a:gd name="connsiteY44" fmla="*/ 1230085 h 2027464"/>
                <a:gd name="connsiteX45" fmla="*/ 683079 w 1763486"/>
                <a:gd name="connsiteY45" fmla="*/ 1143000 h 2027464"/>
                <a:gd name="connsiteX46" fmla="*/ 628650 w 1763486"/>
                <a:gd name="connsiteY46" fmla="*/ 1058635 h 2027464"/>
                <a:gd name="connsiteX47" fmla="*/ 576943 w 1763486"/>
                <a:gd name="connsiteY47" fmla="*/ 979714 h 2027464"/>
                <a:gd name="connsiteX48" fmla="*/ 530678 w 1763486"/>
                <a:gd name="connsiteY48" fmla="*/ 898071 h 2027464"/>
                <a:gd name="connsiteX49" fmla="*/ 484414 w 1763486"/>
                <a:gd name="connsiteY49" fmla="*/ 824593 h 2027464"/>
                <a:gd name="connsiteX50" fmla="*/ 438150 w 1763486"/>
                <a:gd name="connsiteY50" fmla="*/ 740228 h 2027464"/>
                <a:gd name="connsiteX51" fmla="*/ 386443 w 1763486"/>
                <a:gd name="connsiteY51" fmla="*/ 631371 h 2027464"/>
                <a:gd name="connsiteX52" fmla="*/ 332014 w 1763486"/>
                <a:gd name="connsiteY52" fmla="*/ 511628 h 2027464"/>
                <a:gd name="connsiteX53" fmla="*/ 293914 w 1763486"/>
                <a:gd name="connsiteY53" fmla="*/ 421821 h 2027464"/>
                <a:gd name="connsiteX54" fmla="*/ 263979 w 1763486"/>
                <a:gd name="connsiteY54" fmla="*/ 342900 h 2027464"/>
                <a:gd name="connsiteX55" fmla="*/ 223157 w 1763486"/>
                <a:gd name="connsiteY55" fmla="*/ 250371 h 2027464"/>
                <a:gd name="connsiteX56" fmla="*/ 195943 w 1763486"/>
                <a:gd name="connsiteY56" fmla="*/ 163285 h 2027464"/>
                <a:gd name="connsiteX57" fmla="*/ 166007 w 1763486"/>
                <a:gd name="connsiteY57" fmla="*/ 73478 h 2027464"/>
                <a:gd name="connsiteX58" fmla="*/ 144236 w 1763486"/>
                <a:gd name="connsiteY58" fmla="*/ 2721 h 2027464"/>
                <a:gd name="connsiteX59" fmla="*/ 0 w 1763486"/>
                <a:gd name="connsiteY59" fmla="*/ 0 h 2027464"/>
                <a:gd name="connsiteX0" fmla="*/ 0 w 1763486"/>
                <a:gd name="connsiteY0" fmla="*/ 0 h 2027464"/>
                <a:gd name="connsiteX1" fmla="*/ 21771 w 1763486"/>
                <a:gd name="connsiteY1" fmla="*/ 108857 h 2027464"/>
                <a:gd name="connsiteX2" fmla="*/ 48986 w 1763486"/>
                <a:gd name="connsiteY2" fmla="*/ 212271 h 2027464"/>
                <a:gd name="connsiteX3" fmla="*/ 73479 w 1763486"/>
                <a:gd name="connsiteY3" fmla="*/ 307521 h 2027464"/>
                <a:gd name="connsiteX4" fmla="*/ 114300 w 1763486"/>
                <a:gd name="connsiteY4" fmla="*/ 432707 h 2027464"/>
                <a:gd name="connsiteX5" fmla="*/ 141514 w 1763486"/>
                <a:gd name="connsiteY5" fmla="*/ 514350 h 2027464"/>
                <a:gd name="connsiteX6" fmla="*/ 171450 w 1763486"/>
                <a:gd name="connsiteY6" fmla="*/ 609600 h 2027464"/>
                <a:gd name="connsiteX7" fmla="*/ 204107 w 1763486"/>
                <a:gd name="connsiteY7" fmla="*/ 685800 h 2027464"/>
                <a:gd name="connsiteX8" fmla="*/ 236764 w 1763486"/>
                <a:gd name="connsiteY8" fmla="*/ 767443 h 2027464"/>
                <a:gd name="connsiteX9" fmla="*/ 277586 w 1763486"/>
                <a:gd name="connsiteY9" fmla="*/ 862693 h 2027464"/>
                <a:gd name="connsiteX10" fmla="*/ 318407 w 1763486"/>
                <a:gd name="connsiteY10" fmla="*/ 941614 h 2027464"/>
                <a:gd name="connsiteX11" fmla="*/ 383721 w 1763486"/>
                <a:gd name="connsiteY11" fmla="*/ 1069521 h 2027464"/>
                <a:gd name="connsiteX12" fmla="*/ 440871 w 1763486"/>
                <a:gd name="connsiteY12" fmla="*/ 1164771 h 2027464"/>
                <a:gd name="connsiteX13" fmla="*/ 503464 w 1763486"/>
                <a:gd name="connsiteY13" fmla="*/ 1265464 h 2027464"/>
                <a:gd name="connsiteX14" fmla="*/ 541564 w 1763486"/>
                <a:gd name="connsiteY14" fmla="*/ 1317171 h 2027464"/>
                <a:gd name="connsiteX15" fmla="*/ 595993 w 1763486"/>
                <a:gd name="connsiteY15" fmla="*/ 1396093 h 2027464"/>
                <a:gd name="connsiteX16" fmla="*/ 655864 w 1763486"/>
                <a:gd name="connsiteY16" fmla="*/ 1472293 h 2027464"/>
                <a:gd name="connsiteX17" fmla="*/ 718457 w 1763486"/>
                <a:gd name="connsiteY17" fmla="*/ 1551214 h 2027464"/>
                <a:gd name="connsiteX18" fmla="*/ 762000 w 1763486"/>
                <a:gd name="connsiteY18" fmla="*/ 1600200 h 2027464"/>
                <a:gd name="connsiteX19" fmla="*/ 813707 w 1763486"/>
                <a:gd name="connsiteY19" fmla="*/ 1665514 h 2027464"/>
                <a:gd name="connsiteX20" fmla="*/ 859971 w 1763486"/>
                <a:gd name="connsiteY20" fmla="*/ 1706335 h 2027464"/>
                <a:gd name="connsiteX21" fmla="*/ 895350 w 1763486"/>
                <a:gd name="connsiteY21" fmla="*/ 1744435 h 2027464"/>
                <a:gd name="connsiteX22" fmla="*/ 941614 w 1763486"/>
                <a:gd name="connsiteY22" fmla="*/ 1793421 h 2027464"/>
                <a:gd name="connsiteX23" fmla="*/ 987879 w 1763486"/>
                <a:gd name="connsiteY23" fmla="*/ 1836964 h 2027464"/>
                <a:gd name="connsiteX24" fmla="*/ 1045029 w 1763486"/>
                <a:gd name="connsiteY24" fmla="*/ 1883228 h 2027464"/>
                <a:gd name="connsiteX25" fmla="*/ 1102179 w 1763486"/>
                <a:gd name="connsiteY25" fmla="*/ 1934935 h 2027464"/>
                <a:gd name="connsiteX26" fmla="*/ 1140279 w 1763486"/>
                <a:gd name="connsiteY26" fmla="*/ 1967593 h 2027464"/>
                <a:gd name="connsiteX27" fmla="*/ 1175657 w 1763486"/>
                <a:gd name="connsiteY27" fmla="*/ 1994807 h 2027464"/>
                <a:gd name="connsiteX28" fmla="*/ 1219200 w 1763486"/>
                <a:gd name="connsiteY28" fmla="*/ 2027464 h 2027464"/>
                <a:gd name="connsiteX29" fmla="*/ 1763486 w 1763486"/>
                <a:gd name="connsiteY29" fmla="*/ 2024743 h 2027464"/>
                <a:gd name="connsiteX30" fmla="*/ 1760764 w 1763486"/>
                <a:gd name="connsiteY30" fmla="*/ 1872343 h 2027464"/>
                <a:gd name="connsiteX31" fmla="*/ 1681843 w 1763486"/>
                <a:gd name="connsiteY31" fmla="*/ 1866900 h 2027464"/>
                <a:gd name="connsiteX32" fmla="*/ 1589314 w 1763486"/>
                <a:gd name="connsiteY32" fmla="*/ 1853293 h 2027464"/>
                <a:gd name="connsiteX33" fmla="*/ 1499507 w 1763486"/>
                <a:gd name="connsiteY33" fmla="*/ 1831521 h 2027464"/>
                <a:gd name="connsiteX34" fmla="*/ 1423307 w 1763486"/>
                <a:gd name="connsiteY34" fmla="*/ 1804307 h 2027464"/>
                <a:gd name="connsiteX35" fmla="*/ 1355271 w 1763486"/>
                <a:gd name="connsiteY35" fmla="*/ 1771650 h 2027464"/>
                <a:gd name="connsiteX36" fmla="*/ 1281793 w 1763486"/>
                <a:gd name="connsiteY36" fmla="*/ 1733550 h 2027464"/>
                <a:gd name="connsiteX37" fmla="*/ 1200150 w 1763486"/>
                <a:gd name="connsiteY37" fmla="*/ 1676400 h 2027464"/>
                <a:gd name="connsiteX38" fmla="*/ 1137557 w 1763486"/>
                <a:gd name="connsiteY38" fmla="*/ 1632857 h 2027464"/>
                <a:gd name="connsiteX39" fmla="*/ 1061357 w 1763486"/>
                <a:gd name="connsiteY39" fmla="*/ 1570264 h 2027464"/>
                <a:gd name="connsiteX40" fmla="*/ 987879 w 1763486"/>
                <a:gd name="connsiteY40" fmla="*/ 1502228 h 2027464"/>
                <a:gd name="connsiteX41" fmla="*/ 914400 w 1763486"/>
                <a:gd name="connsiteY41" fmla="*/ 1428750 h 2027464"/>
                <a:gd name="connsiteX42" fmla="*/ 851807 w 1763486"/>
                <a:gd name="connsiteY42" fmla="*/ 1355271 h 2027464"/>
                <a:gd name="connsiteX43" fmla="*/ 789214 w 1763486"/>
                <a:gd name="connsiteY43" fmla="*/ 1284514 h 2027464"/>
                <a:gd name="connsiteX44" fmla="*/ 748393 w 1763486"/>
                <a:gd name="connsiteY44" fmla="*/ 1230085 h 2027464"/>
                <a:gd name="connsiteX45" fmla="*/ 683079 w 1763486"/>
                <a:gd name="connsiteY45" fmla="*/ 1143000 h 2027464"/>
                <a:gd name="connsiteX46" fmla="*/ 628650 w 1763486"/>
                <a:gd name="connsiteY46" fmla="*/ 1058635 h 2027464"/>
                <a:gd name="connsiteX47" fmla="*/ 576943 w 1763486"/>
                <a:gd name="connsiteY47" fmla="*/ 979714 h 2027464"/>
                <a:gd name="connsiteX48" fmla="*/ 530678 w 1763486"/>
                <a:gd name="connsiteY48" fmla="*/ 898071 h 2027464"/>
                <a:gd name="connsiteX49" fmla="*/ 484414 w 1763486"/>
                <a:gd name="connsiteY49" fmla="*/ 824593 h 2027464"/>
                <a:gd name="connsiteX50" fmla="*/ 438150 w 1763486"/>
                <a:gd name="connsiteY50" fmla="*/ 740228 h 2027464"/>
                <a:gd name="connsiteX51" fmla="*/ 386443 w 1763486"/>
                <a:gd name="connsiteY51" fmla="*/ 631371 h 2027464"/>
                <a:gd name="connsiteX52" fmla="*/ 332014 w 1763486"/>
                <a:gd name="connsiteY52" fmla="*/ 511628 h 2027464"/>
                <a:gd name="connsiteX53" fmla="*/ 293914 w 1763486"/>
                <a:gd name="connsiteY53" fmla="*/ 421821 h 2027464"/>
                <a:gd name="connsiteX54" fmla="*/ 263979 w 1763486"/>
                <a:gd name="connsiteY54" fmla="*/ 342900 h 2027464"/>
                <a:gd name="connsiteX55" fmla="*/ 204107 w 1763486"/>
                <a:gd name="connsiteY55" fmla="*/ 250371 h 2027464"/>
                <a:gd name="connsiteX56" fmla="*/ 195943 w 1763486"/>
                <a:gd name="connsiteY56" fmla="*/ 163285 h 2027464"/>
                <a:gd name="connsiteX57" fmla="*/ 166007 w 1763486"/>
                <a:gd name="connsiteY57" fmla="*/ 73478 h 2027464"/>
                <a:gd name="connsiteX58" fmla="*/ 144236 w 1763486"/>
                <a:gd name="connsiteY58" fmla="*/ 2721 h 2027464"/>
                <a:gd name="connsiteX59" fmla="*/ 0 w 1763486"/>
                <a:gd name="connsiteY59" fmla="*/ 0 h 2027464"/>
                <a:gd name="connsiteX0" fmla="*/ 0 w 1763486"/>
                <a:gd name="connsiteY0" fmla="*/ 0 h 2027464"/>
                <a:gd name="connsiteX1" fmla="*/ 21771 w 1763486"/>
                <a:gd name="connsiteY1" fmla="*/ 108857 h 2027464"/>
                <a:gd name="connsiteX2" fmla="*/ 48986 w 1763486"/>
                <a:gd name="connsiteY2" fmla="*/ 212271 h 2027464"/>
                <a:gd name="connsiteX3" fmla="*/ 73479 w 1763486"/>
                <a:gd name="connsiteY3" fmla="*/ 307521 h 2027464"/>
                <a:gd name="connsiteX4" fmla="*/ 114300 w 1763486"/>
                <a:gd name="connsiteY4" fmla="*/ 432707 h 2027464"/>
                <a:gd name="connsiteX5" fmla="*/ 141514 w 1763486"/>
                <a:gd name="connsiteY5" fmla="*/ 514350 h 2027464"/>
                <a:gd name="connsiteX6" fmla="*/ 171450 w 1763486"/>
                <a:gd name="connsiteY6" fmla="*/ 609600 h 2027464"/>
                <a:gd name="connsiteX7" fmla="*/ 204107 w 1763486"/>
                <a:gd name="connsiteY7" fmla="*/ 685800 h 2027464"/>
                <a:gd name="connsiteX8" fmla="*/ 236764 w 1763486"/>
                <a:gd name="connsiteY8" fmla="*/ 767443 h 2027464"/>
                <a:gd name="connsiteX9" fmla="*/ 277586 w 1763486"/>
                <a:gd name="connsiteY9" fmla="*/ 862693 h 2027464"/>
                <a:gd name="connsiteX10" fmla="*/ 318407 w 1763486"/>
                <a:gd name="connsiteY10" fmla="*/ 941614 h 2027464"/>
                <a:gd name="connsiteX11" fmla="*/ 383721 w 1763486"/>
                <a:gd name="connsiteY11" fmla="*/ 1069521 h 2027464"/>
                <a:gd name="connsiteX12" fmla="*/ 440871 w 1763486"/>
                <a:gd name="connsiteY12" fmla="*/ 1164771 h 2027464"/>
                <a:gd name="connsiteX13" fmla="*/ 503464 w 1763486"/>
                <a:gd name="connsiteY13" fmla="*/ 1265464 h 2027464"/>
                <a:gd name="connsiteX14" fmla="*/ 541564 w 1763486"/>
                <a:gd name="connsiteY14" fmla="*/ 1317171 h 2027464"/>
                <a:gd name="connsiteX15" fmla="*/ 595993 w 1763486"/>
                <a:gd name="connsiteY15" fmla="*/ 1396093 h 2027464"/>
                <a:gd name="connsiteX16" fmla="*/ 655864 w 1763486"/>
                <a:gd name="connsiteY16" fmla="*/ 1472293 h 2027464"/>
                <a:gd name="connsiteX17" fmla="*/ 718457 w 1763486"/>
                <a:gd name="connsiteY17" fmla="*/ 1551214 h 2027464"/>
                <a:gd name="connsiteX18" fmla="*/ 762000 w 1763486"/>
                <a:gd name="connsiteY18" fmla="*/ 1600200 h 2027464"/>
                <a:gd name="connsiteX19" fmla="*/ 813707 w 1763486"/>
                <a:gd name="connsiteY19" fmla="*/ 1665514 h 2027464"/>
                <a:gd name="connsiteX20" fmla="*/ 859971 w 1763486"/>
                <a:gd name="connsiteY20" fmla="*/ 1706335 h 2027464"/>
                <a:gd name="connsiteX21" fmla="*/ 895350 w 1763486"/>
                <a:gd name="connsiteY21" fmla="*/ 1744435 h 2027464"/>
                <a:gd name="connsiteX22" fmla="*/ 941614 w 1763486"/>
                <a:gd name="connsiteY22" fmla="*/ 1793421 h 2027464"/>
                <a:gd name="connsiteX23" fmla="*/ 987879 w 1763486"/>
                <a:gd name="connsiteY23" fmla="*/ 1836964 h 2027464"/>
                <a:gd name="connsiteX24" fmla="*/ 1045029 w 1763486"/>
                <a:gd name="connsiteY24" fmla="*/ 1883228 h 2027464"/>
                <a:gd name="connsiteX25" fmla="*/ 1102179 w 1763486"/>
                <a:gd name="connsiteY25" fmla="*/ 1934935 h 2027464"/>
                <a:gd name="connsiteX26" fmla="*/ 1140279 w 1763486"/>
                <a:gd name="connsiteY26" fmla="*/ 1967593 h 2027464"/>
                <a:gd name="connsiteX27" fmla="*/ 1175657 w 1763486"/>
                <a:gd name="connsiteY27" fmla="*/ 1994807 h 2027464"/>
                <a:gd name="connsiteX28" fmla="*/ 1219200 w 1763486"/>
                <a:gd name="connsiteY28" fmla="*/ 2027464 h 2027464"/>
                <a:gd name="connsiteX29" fmla="*/ 1763486 w 1763486"/>
                <a:gd name="connsiteY29" fmla="*/ 2024743 h 2027464"/>
                <a:gd name="connsiteX30" fmla="*/ 1760764 w 1763486"/>
                <a:gd name="connsiteY30" fmla="*/ 1872343 h 2027464"/>
                <a:gd name="connsiteX31" fmla="*/ 1681843 w 1763486"/>
                <a:gd name="connsiteY31" fmla="*/ 1866900 h 2027464"/>
                <a:gd name="connsiteX32" fmla="*/ 1589314 w 1763486"/>
                <a:gd name="connsiteY32" fmla="*/ 1853293 h 2027464"/>
                <a:gd name="connsiteX33" fmla="*/ 1499507 w 1763486"/>
                <a:gd name="connsiteY33" fmla="*/ 1831521 h 2027464"/>
                <a:gd name="connsiteX34" fmla="*/ 1423307 w 1763486"/>
                <a:gd name="connsiteY34" fmla="*/ 1804307 h 2027464"/>
                <a:gd name="connsiteX35" fmla="*/ 1355271 w 1763486"/>
                <a:gd name="connsiteY35" fmla="*/ 1771650 h 2027464"/>
                <a:gd name="connsiteX36" fmla="*/ 1281793 w 1763486"/>
                <a:gd name="connsiteY36" fmla="*/ 1733550 h 2027464"/>
                <a:gd name="connsiteX37" fmla="*/ 1200150 w 1763486"/>
                <a:gd name="connsiteY37" fmla="*/ 1676400 h 2027464"/>
                <a:gd name="connsiteX38" fmla="*/ 1137557 w 1763486"/>
                <a:gd name="connsiteY38" fmla="*/ 1632857 h 2027464"/>
                <a:gd name="connsiteX39" fmla="*/ 1061357 w 1763486"/>
                <a:gd name="connsiteY39" fmla="*/ 1570264 h 2027464"/>
                <a:gd name="connsiteX40" fmla="*/ 987879 w 1763486"/>
                <a:gd name="connsiteY40" fmla="*/ 1502228 h 2027464"/>
                <a:gd name="connsiteX41" fmla="*/ 914400 w 1763486"/>
                <a:gd name="connsiteY41" fmla="*/ 1428750 h 2027464"/>
                <a:gd name="connsiteX42" fmla="*/ 851807 w 1763486"/>
                <a:gd name="connsiteY42" fmla="*/ 1355271 h 2027464"/>
                <a:gd name="connsiteX43" fmla="*/ 789214 w 1763486"/>
                <a:gd name="connsiteY43" fmla="*/ 1284514 h 2027464"/>
                <a:gd name="connsiteX44" fmla="*/ 748393 w 1763486"/>
                <a:gd name="connsiteY44" fmla="*/ 1230085 h 2027464"/>
                <a:gd name="connsiteX45" fmla="*/ 683079 w 1763486"/>
                <a:gd name="connsiteY45" fmla="*/ 1143000 h 2027464"/>
                <a:gd name="connsiteX46" fmla="*/ 628650 w 1763486"/>
                <a:gd name="connsiteY46" fmla="*/ 1058635 h 2027464"/>
                <a:gd name="connsiteX47" fmla="*/ 576943 w 1763486"/>
                <a:gd name="connsiteY47" fmla="*/ 979714 h 2027464"/>
                <a:gd name="connsiteX48" fmla="*/ 530678 w 1763486"/>
                <a:gd name="connsiteY48" fmla="*/ 898071 h 2027464"/>
                <a:gd name="connsiteX49" fmla="*/ 484414 w 1763486"/>
                <a:gd name="connsiteY49" fmla="*/ 824593 h 2027464"/>
                <a:gd name="connsiteX50" fmla="*/ 438150 w 1763486"/>
                <a:gd name="connsiteY50" fmla="*/ 740228 h 2027464"/>
                <a:gd name="connsiteX51" fmla="*/ 386443 w 1763486"/>
                <a:gd name="connsiteY51" fmla="*/ 631371 h 2027464"/>
                <a:gd name="connsiteX52" fmla="*/ 332014 w 1763486"/>
                <a:gd name="connsiteY52" fmla="*/ 511628 h 2027464"/>
                <a:gd name="connsiteX53" fmla="*/ 293914 w 1763486"/>
                <a:gd name="connsiteY53" fmla="*/ 421821 h 2027464"/>
                <a:gd name="connsiteX54" fmla="*/ 263979 w 1763486"/>
                <a:gd name="connsiteY54" fmla="*/ 342900 h 2027464"/>
                <a:gd name="connsiteX55" fmla="*/ 228600 w 1763486"/>
                <a:gd name="connsiteY55" fmla="*/ 250371 h 2027464"/>
                <a:gd name="connsiteX56" fmla="*/ 195943 w 1763486"/>
                <a:gd name="connsiteY56" fmla="*/ 163285 h 2027464"/>
                <a:gd name="connsiteX57" fmla="*/ 166007 w 1763486"/>
                <a:gd name="connsiteY57" fmla="*/ 73478 h 2027464"/>
                <a:gd name="connsiteX58" fmla="*/ 144236 w 1763486"/>
                <a:gd name="connsiteY58" fmla="*/ 2721 h 2027464"/>
                <a:gd name="connsiteX59" fmla="*/ 0 w 1763486"/>
                <a:gd name="connsiteY59" fmla="*/ 0 h 202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763486" h="2027464">
                  <a:moveTo>
                    <a:pt x="0" y="0"/>
                  </a:moveTo>
                  <a:lnTo>
                    <a:pt x="21771" y="108857"/>
                  </a:lnTo>
                  <a:lnTo>
                    <a:pt x="48986" y="212271"/>
                  </a:lnTo>
                  <a:lnTo>
                    <a:pt x="73479" y="307521"/>
                  </a:lnTo>
                  <a:lnTo>
                    <a:pt x="114300" y="432707"/>
                  </a:lnTo>
                  <a:lnTo>
                    <a:pt x="141514" y="514350"/>
                  </a:lnTo>
                  <a:lnTo>
                    <a:pt x="171450" y="609600"/>
                  </a:lnTo>
                  <a:lnTo>
                    <a:pt x="204107" y="685800"/>
                  </a:lnTo>
                  <a:lnTo>
                    <a:pt x="236764" y="767443"/>
                  </a:lnTo>
                  <a:lnTo>
                    <a:pt x="277586" y="862693"/>
                  </a:lnTo>
                  <a:lnTo>
                    <a:pt x="318407" y="941614"/>
                  </a:lnTo>
                  <a:lnTo>
                    <a:pt x="383721" y="1069521"/>
                  </a:lnTo>
                  <a:lnTo>
                    <a:pt x="440871" y="1164771"/>
                  </a:lnTo>
                  <a:lnTo>
                    <a:pt x="503464" y="1265464"/>
                  </a:lnTo>
                  <a:lnTo>
                    <a:pt x="541564" y="1317171"/>
                  </a:lnTo>
                  <a:lnTo>
                    <a:pt x="595993" y="1396093"/>
                  </a:lnTo>
                  <a:lnTo>
                    <a:pt x="655864" y="1472293"/>
                  </a:lnTo>
                  <a:lnTo>
                    <a:pt x="718457" y="1551214"/>
                  </a:lnTo>
                  <a:lnTo>
                    <a:pt x="762000" y="1600200"/>
                  </a:lnTo>
                  <a:lnTo>
                    <a:pt x="813707" y="1665514"/>
                  </a:lnTo>
                  <a:lnTo>
                    <a:pt x="859971" y="1706335"/>
                  </a:lnTo>
                  <a:lnTo>
                    <a:pt x="895350" y="1744435"/>
                  </a:lnTo>
                  <a:lnTo>
                    <a:pt x="941614" y="1793421"/>
                  </a:lnTo>
                  <a:lnTo>
                    <a:pt x="987879" y="1836964"/>
                  </a:lnTo>
                  <a:lnTo>
                    <a:pt x="1045029" y="1883228"/>
                  </a:lnTo>
                  <a:lnTo>
                    <a:pt x="1102179" y="1934935"/>
                  </a:lnTo>
                  <a:lnTo>
                    <a:pt x="1140279" y="1967593"/>
                  </a:lnTo>
                  <a:lnTo>
                    <a:pt x="1175657" y="1994807"/>
                  </a:lnTo>
                  <a:lnTo>
                    <a:pt x="1219200" y="2027464"/>
                  </a:lnTo>
                  <a:lnTo>
                    <a:pt x="1763486" y="2024743"/>
                  </a:lnTo>
                  <a:cubicBezTo>
                    <a:pt x="1762579" y="1973943"/>
                    <a:pt x="1761671" y="1923143"/>
                    <a:pt x="1760764" y="1872343"/>
                  </a:cubicBezTo>
                  <a:lnTo>
                    <a:pt x="1681843" y="1866900"/>
                  </a:lnTo>
                  <a:lnTo>
                    <a:pt x="1589314" y="1853293"/>
                  </a:lnTo>
                  <a:lnTo>
                    <a:pt x="1499507" y="1831521"/>
                  </a:lnTo>
                  <a:lnTo>
                    <a:pt x="1423307" y="1804307"/>
                  </a:lnTo>
                  <a:lnTo>
                    <a:pt x="1355271" y="1771650"/>
                  </a:lnTo>
                  <a:lnTo>
                    <a:pt x="1281793" y="1733550"/>
                  </a:lnTo>
                  <a:lnTo>
                    <a:pt x="1200150" y="1676400"/>
                  </a:lnTo>
                  <a:lnTo>
                    <a:pt x="1137557" y="1632857"/>
                  </a:lnTo>
                  <a:lnTo>
                    <a:pt x="1061357" y="1570264"/>
                  </a:lnTo>
                  <a:lnTo>
                    <a:pt x="987879" y="1502228"/>
                  </a:lnTo>
                  <a:lnTo>
                    <a:pt x="914400" y="1428750"/>
                  </a:lnTo>
                  <a:lnTo>
                    <a:pt x="851807" y="1355271"/>
                  </a:lnTo>
                  <a:lnTo>
                    <a:pt x="789214" y="1284514"/>
                  </a:lnTo>
                  <a:lnTo>
                    <a:pt x="748393" y="1230085"/>
                  </a:lnTo>
                  <a:lnTo>
                    <a:pt x="683079" y="1143000"/>
                  </a:lnTo>
                  <a:lnTo>
                    <a:pt x="628650" y="1058635"/>
                  </a:lnTo>
                  <a:lnTo>
                    <a:pt x="576943" y="979714"/>
                  </a:lnTo>
                  <a:lnTo>
                    <a:pt x="530678" y="898071"/>
                  </a:lnTo>
                  <a:lnTo>
                    <a:pt x="484414" y="824593"/>
                  </a:lnTo>
                  <a:lnTo>
                    <a:pt x="438150" y="740228"/>
                  </a:lnTo>
                  <a:lnTo>
                    <a:pt x="386443" y="631371"/>
                  </a:lnTo>
                  <a:lnTo>
                    <a:pt x="332014" y="511628"/>
                  </a:lnTo>
                  <a:lnTo>
                    <a:pt x="293914" y="421821"/>
                  </a:lnTo>
                  <a:lnTo>
                    <a:pt x="263979" y="342900"/>
                  </a:lnTo>
                  <a:lnTo>
                    <a:pt x="228600" y="250371"/>
                  </a:lnTo>
                  <a:lnTo>
                    <a:pt x="195943" y="163285"/>
                  </a:lnTo>
                  <a:lnTo>
                    <a:pt x="166007" y="73478"/>
                  </a:lnTo>
                  <a:lnTo>
                    <a:pt x="144236" y="27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正方形/長方形 231"/>
            <p:cNvSpPr/>
            <p:nvPr/>
          </p:nvSpPr>
          <p:spPr>
            <a:xfrm>
              <a:off x="5947487" y="3318281"/>
              <a:ext cx="2030400" cy="20284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3" name="グループ化 232"/>
            <p:cNvGrpSpPr/>
            <p:nvPr/>
          </p:nvGrpSpPr>
          <p:grpSpPr>
            <a:xfrm>
              <a:off x="5898313" y="3318247"/>
              <a:ext cx="2123484" cy="2073933"/>
              <a:chOff x="3786083" y="1935140"/>
              <a:chExt cx="2126439" cy="2073933"/>
            </a:xfrm>
          </p:grpSpPr>
          <p:grpSp>
            <p:nvGrpSpPr>
              <p:cNvPr id="253" name="グループ化 252"/>
              <p:cNvGrpSpPr/>
              <p:nvPr/>
            </p:nvGrpSpPr>
            <p:grpSpPr>
              <a:xfrm>
                <a:off x="3786083" y="1937274"/>
                <a:ext cx="45719" cy="2027863"/>
                <a:chOff x="2075000" y="592722"/>
                <a:chExt cx="65038" cy="609600"/>
              </a:xfrm>
            </p:grpSpPr>
            <p:cxnSp>
              <p:nvCxnSpPr>
                <p:cNvPr id="267" name="直線コネクタ 266"/>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直線コネクタ 270"/>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4" name="グループ化 253"/>
              <p:cNvGrpSpPr/>
              <p:nvPr/>
            </p:nvGrpSpPr>
            <p:grpSpPr>
              <a:xfrm rot="5400000">
                <a:off x="4827103" y="2969214"/>
                <a:ext cx="45719" cy="2034000"/>
                <a:chOff x="2075000" y="592722"/>
                <a:chExt cx="65038" cy="762000"/>
              </a:xfrm>
            </p:grpSpPr>
            <p:cxnSp>
              <p:nvCxnSpPr>
                <p:cNvPr id="261" name="直線コネクタ 260"/>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2075487" y="1354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5" name="グループ化 254"/>
              <p:cNvGrpSpPr/>
              <p:nvPr/>
            </p:nvGrpSpPr>
            <p:grpSpPr>
              <a:xfrm>
                <a:off x="5866803" y="1935140"/>
                <a:ext cx="45719" cy="2027863"/>
                <a:chOff x="2075000" y="592722"/>
                <a:chExt cx="65038" cy="609600"/>
              </a:xfrm>
            </p:grpSpPr>
            <p:cxnSp>
              <p:nvCxnSpPr>
                <p:cNvPr id="256" name="直線コネクタ 255"/>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直線コネクタ 258"/>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4" name="正方形/長方形 233"/>
            <p:cNvSpPr/>
            <p:nvPr/>
          </p:nvSpPr>
          <p:spPr>
            <a:xfrm>
              <a:off x="6092846" y="5412254"/>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35" name="正方形/長方形 234"/>
            <p:cNvSpPr/>
            <p:nvPr/>
          </p:nvSpPr>
          <p:spPr>
            <a:xfrm>
              <a:off x="6499183" y="541193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36" name="正方形/長方形 235"/>
            <p:cNvSpPr/>
            <p:nvPr/>
          </p:nvSpPr>
          <p:spPr>
            <a:xfrm>
              <a:off x="6912610" y="541192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3.0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37" name="正方形/長方形 236"/>
            <p:cNvSpPr/>
            <p:nvPr/>
          </p:nvSpPr>
          <p:spPr>
            <a:xfrm>
              <a:off x="7314961" y="540848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38" name="正方形/長方形 237"/>
            <p:cNvSpPr/>
            <p:nvPr/>
          </p:nvSpPr>
          <p:spPr>
            <a:xfrm>
              <a:off x="7722712" y="540848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5</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39" name="正方形/長方形 238"/>
            <p:cNvSpPr/>
            <p:nvPr/>
          </p:nvSpPr>
          <p:spPr>
            <a:xfrm>
              <a:off x="5687764" y="540687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0.0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40" name="正方形/長方形 239"/>
            <p:cNvSpPr/>
            <p:nvPr/>
          </p:nvSpPr>
          <p:spPr>
            <a:xfrm>
              <a:off x="7950376" y="5302456"/>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1.93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41" name="正方形/長方形 240"/>
            <p:cNvSpPr/>
            <p:nvPr/>
          </p:nvSpPr>
          <p:spPr>
            <a:xfrm>
              <a:off x="7958142" y="4797784"/>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2.03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42" name="正方形/長方形 241"/>
            <p:cNvSpPr/>
            <p:nvPr/>
          </p:nvSpPr>
          <p:spPr>
            <a:xfrm>
              <a:off x="7959251" y="4292201"/>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2.13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43" name="正方形/長方形 242"/>
            <p:cNvSpPr/>
            <p:nvPr/>
          </p:nvSpPr>
          <p:spPr>
            <a:xfrm>
              <a:off x="7960361" y="3778188"/>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2.22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44" name="正方形/長方形 243"/>
            <p:cNvSpPr/>
            <p:nvPr/>
          </p:nvSpPr>
          <p:spPr>
            <a:xfrm>
              <a:off x="7954812" y="3276413"/>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2.32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45" name="正方形/長方形 244"/>
            <p:cNvSpPr/>
            <p:nvPr/>
          </p:nvSpPr>
          <p:spPr>
            <a:xfrm>
              <a:off x="5459611" y="5270971"/>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1</a:t>
              </a:r>
              <a:r>
                <a:rPr kumimoji="1" lang="en-US" altLang="ja-JP" sz="1200" dirty="0" smtClean="0">
                  <a:solidFill>
                    <a:schemeClr val="tx1"/>
                  </a:solidFill>
                  <a:latin typeface="Arial" panose="020B0604020202020204" pitchFamily="34" charset="0"/>
                  <a:cs typeface="Arial" panose="020B0604020202020204" pitchFamily="34" charset="0"/>
                </a:rPr>
                <a:t>.00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46" name="正方形/長方形 245"/>
            <p:cNvSpPr/>
            <p:nvPr/>
          </p:nvSpPr>
          <p:spPr>
            <a:xfrm>
              <a:off x="5461599" y="4776152"/>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1</a:t>
              </a:r>
              <a:r>
                <a:rPr kumimoji="1" lang="en-US" altLang="ja-JP" sz="1200" dirty="0" smtClean="0">
                  <a:solidFill>
                    <a:schemeClr val="tx1"/>
                  </a:solidFill>
                  <a:latin typeface="Arial" panose="020B0604020202020204" pitchFamily="34" charset="0"/>
                  <a:cs typeface="Arial" panose="020B0604020202020204" pitchFamily="34" charset="0"/>
                </a:rPr>
                <a:t>.05</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47" name="正方形/長方形 246"/>
            <p:cNvSpPr/>
            <p:nvPr/>
          </p:nvSpPr>
          <p:spPr>
            <a:xfrm>
              <a:off x="5464477" y="4268133"/>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1</a:t>
              </a:r>
              <a:r>
                <a:rPr kumimoji="1" lang="en-US" altLang="ja-JP" sz="1200" dirty="0" smtClean="0">
                  <a:solidFill>
                    <a:schemeClr val="tx1"/>
                  </a:solidFill>
                  <a:latin typeface="Arial" panose="020B0604020202020204" pitchFamily="34" charset="0"/>
                  <a:cs typeface="Arial" panose="020B0604020202020204" pitchFamily="34" charset="0"/>
                </a:rPr>
                <a:t>.10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48" name="正方形/長方形 247"/>
            <p:cNvSpPr/>
            <p:nvPr/>
          </p:nvSpPr>
          <p:spPr>
            <a:xfrm>
              <a:off x="5464477" y="376022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1</a:t>
              </a:r>
              <a:r>
                <a:rPr kumimoji="1" lang="en-US" altLang="ja-JP" sz="1200" dirty="0" smtClean="0">
                  <a:solidFill>
                    <a:schemeClr val="tx1"/>
                  </a:solidFill>
                  <a:latin typeface="Arial" panose="020B0604020202020204" pitchFamily="34" charset="0"/>
                  <a:cs typeface="Arial" panose="020B0604020202020204" pitchFamily="34" charset="0"/>
                </a:rPr>
                <a:t>.15</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49" name="正方形/長方形 248"/>
            <p:cNvSpPr/>
            <p:nvPr/>
          </p:nvSpPr>
          <p:spPr>
            <a:xfrm>
              <a:off x="5470673" y="3256096"/>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1</a:t>
              </a:r>
              <a:r>
                <a:rPr kumimoji="1" lang="en-US" altLang="ja-JP" sz="1200" dirty="0" smtClean="0">
                  <a:solidFill>
                    <a:schemeClr val="tx1"/>
                  </a:solidFill>
                  <a:latin typeface="Arial" panose="020B0604020202020204" pitchFamily="34" charset="0"/>
                  <a:cs typeface="Arial" panose="020B0604020202020204" pitchFamily="34" charset="0"/>
                </a:rPr>
                <a:t>.20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50" name="正方形/長方形 249"/>
            <p:cNvSpPr/>
            <p:nvPr/>
          </p:nvSpPr>
          <p:spPr>
            <a:xfrm>
              <a:off x="6634969" y="4318503"/>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smtClean="0">
                  <a:solidFill>
                    <a:schemeClr val="tx1"/>
                  </a:solidFill>
                  <a:latin typeface="Symbol" panose="05050102010706020507" pitchFamily="18" charset="2"/>
                  <a:cs typeface="Arial" panose="020B0604020202020204" pitchFamily="34" charset="0"/>
                </a:rPr>
                <a:t>n</a:t>
              </a:r>
              <a:r>
                <a:rPr kumimoji="1" lang="en-US" altLang="ja-JP" dirty="0" smtClean="0">
                  <a:solidFill>
                    <a:schemeClr val="tx1"/>
                  </a:solidFill>
                  <a:latin typeface="Arial" panose="020B0604020202020204" pitchFamily="34" charset="0"/>
                  <a:cs typeface="Arial" panose="020B0604020202020204" pitchFamily="34" charset="0"/>
                </a:rPr>
                <a:t> </a:t>
              </a:r>
              <a:r>
                <a:rPr kumimoji="1" lang="en-US" altLang="ja-JP" baseline="-25000" dirty="0" smtClean="0">
                  <a:solidFill>
                    <a:schemeClr val="tx1"/>
                  </a:solidFill>
                  <a:latin typeface="Arial" panose="020B0604020202020204" pitchFamily="34" charset="0"/>
                  <a:cs typeface="Arial" panose="020B0604020202020204" pitchFamily="34" charset="0"/>
                </a:rPr>
                <a:t>L</a:t>
              </a:r>
              <a:r>
                <a:rPr kumimoji="1" lang="en-US" altLang="ja-JP" dirty="0" smtClean="0">
                  <a:solidFill>
                    <a:schemeClr val="tx1"/>
                  </a:solidFill>
                  <a:latin typeface="Arial" panose="020B0604020202020204" pitchFamily="34" charset="0"/>
                  <a:cs typeface="Arial" panose="020B0604020202020204" pitchFamily="34" charset="0"/>
                </a:rPr>
                <a:t> = 1</a:t>
              </a:r>
              <a:endParaRPr kumimoji="1" lang="ja-JP" altLang="en-US" dirty="0">
                <a:solidFill>
                  <a:schemeClr val="tx1"/>
                </a:solidFill>
                <a:latin typeface="Arial" panose="020B0604020202020204" pitchFamily="34" charset="0"/>
                <a:cs typeface="Arial" panose="020B0604020202020204" pitchFamily="34" charset="0"/>
              </a:endParaRPr>
            </a:p>
          </p:txBody>
        </p:sp>
        <p:cxnSp>
          <p:nvCxnSpPr>
            <p:cNvPr id="251" name="直線矢印コネクタ 250"/>
            <p:cNvCxnSpPr/>
            <p:nvPr/>
          </p:nvCxnSpPr>
          <p:spPr>
            <a:xfrm>
              <a:off x="7741915" y="4635787"/>
              <a:ext cx="38101" cy="619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72" name="図 271"/>
          <p:cNvPicPr>
            <a:picLocks noChangeAspect="1"/>
          </p:cNvPicPr>
          <p:nvPr/>
        </p:nvPicPr>
        <p:blipFill>
          <a:blip r:embed="rId7"/>
          <a:stretch>
            <a:fillRect/>
          </a:stretch>
        </p:blipFill>
        <p:spPr>
          <a:xfrm rot="16200000" flipV="1">
            <a:off x="5411981" y="1999029"/>
            <a:ext cx="2559160" cy="2575152"/>
          </a:xfrm>
          <a:prstGeom prst="rect">
            <a:avLst/>
          </a:prstGeom>
          <a:ln>
            <a:noFill/>
          </a:ln>
        </p:spPr>
      </p:pic>
      <p:sp>
        <p:nvSpPr>
          <p:cNvPr id="75" name="正方形/長方形 74"/>
          <p:cNvSpPr/>
          <p:nvPr/>
        </p:nvSpPr>
        <p:spPr>
          <a:xfrm>
            <a:off x="5181697" y="6475837"/>
            <a:ext cx="3962303" cy="369332"/>
          </a:xfrm>
          <a:prstGeom prst="rect">
            <a:avLst/>
          </a:prstGeom>
        </p:spPr>
        <p:txBody>
          <a:bodyPr wrap="none">
            <a:spAutoFit/>
          </a:bodyPr>
          <a:lstStyle/>
          <a:p>
            <a:r>
              <a:rPr lang="en-US" altLang="ja-JP" dirty="0" smtClean="0">
                <a:latin typeface="Times New Roman" panose="02020603050405020304" pitchFamily="18" charset="0"/>
                <a:ea typeface="SimSun" panose="02010600030101010101" pitchFamily="2" charset="-122"/>
              </a:rPr>
              <a:t>Calculated by Nomura (Tsukuba </a:t>
            </a:r>
            <a:r>
              <a:rPr lang="en-US" altLang="ja-JP" dirty="0">
                <a:latin typeface="Times New Roman" panose="02020603050405020304" pitchFamily="18" charset="0"/>
                <a:ea typeface="SimSun" panose="02010600030101010101" pitchFamily="2" charset="-122"/>
              </a:rPr>
              <a:t>Univ</a:t>
            </a:r>
            <a:r>
              <a:rPr lang="en-US" altLang="ja-JP" dirty="0" smtClean="0">
                <a:latin typeface="Times New Roman" panose="02020603050405020304" pitchFamily="18" charset="0"/>
                <a:ea typeface="SimSun" panose="02010600030101010101" pitchFamily="2" charset="-122"/>
              </a:rPr>
              <a:t>.) </a:t>
            </a:r>
            <a:endParaRPr lang="ja-JP" altLang="en-US" dirty="0"/>
          </a:p>
        </p:txBody>
      </p:sp>
      <p:sp>
        <p:nvSpPr>
          <p:cNvPr id="76" name="正方形/長方形 75"/>
          <p:cNvSpPr/>
          <p:nvPr/>
        </p:nvSpPr>
        <p:spPr>
          <a:xfrm>
            <a:off x="1730395" y="1611947"/>
            <a:ext cx="766557" cy="369332"/>
          </a:xfrm>
          <a:prstGeom prst="rect">
            <a:avLst/>
          </a:prstGeom>
        </p:spPr>
        <p:txBody>
          <a:bodyPr wrap="none">
            <a:spAutoFit/>
          </a:bodyPr>
          <a:lstStyle/>
          <a:p>
            <a:r>
              <a:rPr lang="en-US" altLang="ja-JP" dirty="0" smtClean="0"/>
              <a:t>3 </a:t>
            </a:r>
            <a:r>
              <a:rPr lang="en-US" altLang="ja-JP" dirty="0" smtClean="0">
                <a:latin typeface="Symbol" panose="05050102010706020507" pitchFamily="18" charset="2"/>
              </a:rPr>
              <a:t>m</a:t>
            </a:r>
            <a:r>
              <a:rPr lang="en-US" altLang="ja-JP" dirty="0" smtClean="0"/>
              <a:t>m </a:t>
            </a:r>
            <a:endParaRPr lang="ja-JP" altLang="en-US" dirty="0"/>
          </a:p>
        </p:txBody>
      </p:sp>
      <p:sp>
        <p:nvSpPr>
          <p:cNvPr id="77" name="正方形/長方形 11"/>
          <p:cNvSpPr/>
          <p:nvPr/>
        </p:nvSpPr>
        <p:spPr>
          <a:xfrm>
            <a:off x="644997" y="840954"/>
            <a:ext cx="1676804" cy="28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i="1" dirty="0" smtClean="0">
                <a:solidFill>
                  <a:srgbClr val="FFFF00"/>
                </a:solidFill>
                <a:latin typeface="Symbol" pitchFamily="18" charset="2"/>
                <a:cs typeface="Arial" pitchFamily="34" charset="0"/>
              </a:rPr>
              <a:t>n</a:t>
            </a:r>
            <a:r>
              <a:rPr lang="en-US" altLang="ja-JP" dirty="0" smtClean="0">
                <a:solidFill>
                  <a:srgbClr val="FFFF00"/>
                </a:solidFill>
                <a:latin typeface="Arial" pitchFamily="34" charset="0"/>
                <a:cs typeface="Arial" pitchFamily="34" charset="0"/>
              </a:rPr>
              <a:t> ~ 1 </a:t>
            </a:r>
            <a:r>
              <a:rPr lang="en-US" altLang="ja-JP" i="1" dirty="0">
                <a:solidFill>
                  <a:schemeClr val="tx1">
                    <a:lumMod val="95000"/>
                    <a:lumOff val="5000"/>
                  </a:schemeClr>
                </a:solidFill>
                <a:latin typeface="Arial" pitchFamily="34" charset="0"/>
                <a:cs typeface="Arial" pitchFamily="34" charset="0"/>
              </a:rPr>
              <a:t>B</a:t>
            </a:r>
            <a:r>
              <a:rPr lang="en-US" altLang="ja-JP" dirty="0">
                <a:solidFill>
                  <a:schemeClr val="tx1">
                    <a:lumMod val="95000"/>
                    <a:lumOff val="5000"/>
                  </a:schemeClr>
                </a:solidFill>
                <a:latin typeface="Arial" pitchFamily="34" charset="0"/>
                <a:cs typeface="Arial" pitchFamily="34" charset="0"/>
              </a:rPr>
              <a:t> = </a:t>
            </a:r>
            <a:r>
              <a:rPr lang="en-US" altLang="ja-JP" dirty="0" smtClean="0">
                <a:solidFill>
                  <a:schemeClr val="tx1">
                    <a:lumMod val="95000"/>
                    <a:lumOff val="5000"/>
                  </a:schemeClr>
                </a:solidFill>
                <a:latin typeface="Arial" pitchFamily="34" charset="0"/>
                <a:cs typeface="Arial" pitchFamily="34" charset="0"/>
              </a:rPr>
              <a:t>8 T</a:t>
            </a:r>
            <a:endParaRPr lang="ja-JP" altLang="en-US"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1352884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899592" y="-63388"/>
            <a:ext cx="7526694" cy="1143000"/>
          </a:xfrm>
        </p:spPr>
        <p:txBody>
          <a:bodyPr/>
          <a:lstStyle/>
          <a:p>
            <a:r>
              <a:rPr lang="en-US" altLang="ja-JP" sz="4000" dirty="0" smtClean="0"/>
              <a:t>Evolution from edge strip to Localized bulk state</a:t>
            </a:r>
            <a:endParaRPr lang="ja-JP" altLang="en-US" sz="4000" dirty="0"/>
          </a:p>
        </p:txBody>
      </p:sp>
      <p:sp>
        <p:nvSpPr>
          <p:cNvPr id="9" name="テキスト ボックス 8"/>
          <p:cNvSpPr txBox="1"/>
          <p:nvPr/>
        </p:nvSpPr>
        <p:spPr>
          <a:xfrm>
            <a:off x="771572" y="912167"/>
            <a:ext cx="1200970" cy="461665"/>
          </a:xfrm>
          <a:prstGeom prst="rect">
            <a:avLst/>
          </a:prstGeom>
          <a:noFill/>
        </p:spPr>
        <p:txBody>
          <a:bodyPr wrap="none" rtlCol="0">
            <a:spAutoFit/>
          </a:bodyPr>
          <a:lstStyle/>
          <a:p>
            <a:r>
              <a:rPr lang="en-US" altLang="ja-JP" sz="2400" i="1" dirty="0">
                <a:latin typeface="Symbol" panose="05050102010706020507" pitchFamily="18" charset="2"/>
                <a:cs typeface="Arial" panose="020B0604020202020204" pitchFamily="34" charset="0"/>
              </a:rPr>
              <a:t>n </a:t>
            </a:r>
            <a:r>
              <a:rPr lang="en-US" altLang="ja-JP" sz="2400" dirty="0" smtClean="0">
                <a:latin typeface="Arial" panose="020B0604020202020204" pitchFamily="34" charset="0"/>
                <a:cs typeface="Arial" panose="020B0604020202020204" pitchFamily="34" charset="0"/>
              </a:rPr>
              <a:t>=1.05</a:t>
            </a:r>
            <a:endParaRPr lang="ja-JP" altLang="en-US" sz="2400" dirty="0">
              <a:latin typeface="Arial" panose="020B0604020202020204" pitchFamily="34" charset="0"/>
              <a:cs typeface="Arial" panose="020B0604020202020204" pitchFamily="34" charset="0"/>
            </a:endParaRPr>
          </a:p>
        </p:txBody>
      </p:sp>
      <p:sp>
        <p:nvSpPr>
          <p:cNvPr id="10" name="テキスト ボックス 9"/>
          <p:cNvSpPr txBox="1"/>
          <p:nvPr/>
        </p:nvSpPr>
        <p:spPr>
          <a:xfrm>
            <a:off x="3801652" y="924323"/>
            <a:ext cx="1285929" cy="461665"/>
          </a:xfrm>
          <a:prstGeom prst="rect">
            <a:avLst/>
          </a:prstGeom>
          <a:noFill/>
        </p:spPr>
        <p:txBody>
          <a:bodyPr wrap="none" rtlCol="0">
            <a:spAutoFit/>
          </a:bodyPr>
          <a:lstStyle/>
          <a:p>
            <a:r>
              <a:rPr lang="en-US" altLang="ja-JP" sz="2400" i="1" dirty="0">
                <a:latin typeface="Symbol" panose="05050102010706020507" pitchFamily="18" charset="2"/>
                <a:cs typeface="Arial" panose="020B0604020202020204" pitchFamily="34" charset="0"/>
              </a:rPr>
              <a:t>n </a:t>
            </a:r>
            <a:r>
              <a:rPr lang="en-US" altLang="ja-JP" sz="2400" dirty="0">
                <a:latin typeface="Arial" panose="020B0604020202020204" pitchFamily="34" charset="0"/>
                <a:cs typeface="Arial" panose="020B0604020202020204" pitchFamily="34" charset="0"/>
              </a:rPr>
              <a:t>=</a:t>
            </a:r>
            <a:r>
              <a:rPr lang="en-US" altLang="ja-JP" sz="2400" dirty="0" smtClean="0">
                <a:latin typeface="Arial" panose="020B0604020202020204" pitchFamily="34" charset="0"/>
                <a:cs typeface="Arial" panose="020B0604020202020204" pitchFamily="34" charset="0"/>
              </a:rPr>
              <a:t>1.01 </a:t>
            </a:r>
            <a:endParaRPr lang="ja-JP" altLang="en-US" sz="2400" dirty="0">
              <a:latin typeface="Arial" panose="020B0604020202020204" pitchFamily="34" charset="0"/>
              <a:cs typeface="Arial" panose="020B0604020202020204" pitchFamily="34" charset="0"/>
            </a:endParaRPr>
          </a:p>
        </p:txBody>
      </p:sp>
      <p:grpSp>
        <p:nvGrpSpPr>
          <p:cNvPr id="41" name="グループ化 40"/>
          <p:cNvGrpSpPr/>
          <p:nvPr/>
        </p:nvGrpSpPr>
        <p:grpSpPr>
          <a:xfrm>
            <a:off x="3393990" y="1469985"/>
            <a:ext cx="2080356" cy="3510747"/>
            <a:chOff x="2373637" y="1287796"/>
            <a:chExt cx="1347828" cy="2274554"/>
          </a:xfrm>
        </p:grpSpPr>
        <p:pic>
          <p:nvPicPr>
            <p:cNvPr id="5" name="図 4"/>
            <p:cNvPicPr>
              <a:picLocks noChangeAspect="1"/>
            </p:cNvPicPr>
            <p:nvPr/>
          </p:nvPicPr>
          <p:blipFill rotWithShape="1">
            <a:blip r:embed="rId3"/>
            <a:srcRect t="6474" b="8837"/>
            <a:stretch/>
          </p:blipFill>
          <p:spPr>
            <a:xfrm>
              <a:off x="2387177" y="1295400"/>
              <a:ext cx="1334288" cy="2266950"/>
            </a:xfrm>
            <a:prstGeom prst="rect">
              <a:avLst/>
            </a:prstGeom>
            <a:noFill/>
            <a:ln>
              <a:noFill/>
            </a:ln>
          </p:spPr>
        </p:pic>
        <p:grpSp>
          <p:nvGrpSpPr>
            <p:cNvPr id="31" name="グループ化 30"/>
            <p:cNvGrpSpPr/>
            <p:nvPr/>
          </p:nvGrpSpPr>
          <p:grpSpPr>
            <a:xfrm>
              <a:off x="2373637" y="1287796"/>
              <a:ext cx="1319043" cy="2260680"/>
              <a:chOff x="2373637" y="1287796"/>
              <a:chExt cx="1319043" cy="2260680"/>
            </a:xfrm>
          </p:grpSpPr>
          <p:sp>
            <p:nvSpPr>
              <p:cNvPr id="32" name="フリーフォーム 31"/>
              <p:cNvSpPr/>
              <p:nvPr/>
            </p:nvSpPr>
            <p:spPr>
              <a:xfrm>
                <a:off x="3564278" y="1287796"/>
                <a:ext cx="128402" cy="2254617"/>
              </a:xfrm>
              <a:custGeom>
                <a:avLst/>
                <a:gdLst>
                  <a:gd name="connsiteX0" fmla="*/ 331595 w 331595"/>
                  <a:gd name="connsiteY0" fmla="*/ 0 h 6430945"/>
                  <a:gd name="connsiteX1" fmla="*/ 60290 w 331595"/>
                  <a:gd name="connsiteY1" fmla="*/ 211015 h 6430945"/>
                  <a:gd name="connsiteX2" fmla="*/ 0 w 331595"/>
                  <a:gd name="connsiteY2" fmla="*/ 351692 h 6430945"/>
                  <a:gd name="connsiteX3" fmla="*/ 110531 w 331595"/>
                  <a:gd name="connsiteY3" fmla="*/ 6430945 h 6430945"/>
                  <a:gd name="connsiteX0" fmla="*/ 331595 w 331595"/>
                  <a:gd name="connsiteY0" fmla="*/ 0 h 5822484"/>
                  <a:gd name="connsiteX1" fmla="*/ 60290 w 331595"/>
                  <a:gd name="connsiteY1" fmla="*/ 211015 h 5822484"/>
                  <a:gd name="connsiteX2" fmla="*/ 0 w 331595"/>
                  <a:gd name="connsiteY2" fmla="*/ 351692 h 5822484"/>
                  <a:gd name="connsiteX3" fmla="*/ 96042 w 331595"/>
                  <a:gd name="connsiteY3" fmla="*/ 5822484 h 5822484"/>
                </a:gdLst>
                <a:ahLst/>
                <a:cxnLst>
                  <a:cxn ang="0">
                    <a:pos x="connsiteX0" y="connsiteY0"/>
                  </a:cxn>
                  <a:cxn ang="0">
                    <a:pos x="connsiteX1" y="connsiteY1"/>
                  </a:cxn>
                  <a:cxn ang="0">
                    <a:pos x="connsiteX2" y="connsiteY2"/>
                  </a:cxn>
                  <a:cxn ang="0">
                    <a:pos x="connsiteX3" y="connsiteY3"/>
                  </a:cxn>
                </a:cxnLst>
                <a:rect l="l" t="t" r="r" b="b"/>
                <a:pathLst>
                  <a:path w="331595" h="5822484">
                    <a:moveTo>
                      <a:pt x="331595" y="0"/>
                    </a:moveTo>
                    <a:lnTo>
                      <a:pt x="60290" y="211015"/>
                    </a:lnTo>
                    <a:lnTo>
                      <a:pt x="0" y="351692"/>
                    </a:lnTo>
                    <a:cubicBezTo>
                      <a:pt x="36844" y="2378110"/>
                      <a:pt x="59198" y="3796066"/>
                      <a:pt x="96042" y="5822484"/>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 name="フリーフォーム 32"/>
              <p:cNvSpPr/>
              <p:nvPr/>
            </p:nvSpPr>
            <p:spPr>
              <a:xfrm>
                <a:off x="2373637" y="1295577"/>
                <a:ext cx="167312" cy="2252899"/>
              </a:xfrm>
              <a:custGeom>
                <a:avLst/>
                <a:gdLst>
                  <a:gd name="connsiteX0" fmla="*/ 0 w 432079"/>
                  <a:gd name="connsiteY0" fmla="*/ 0 h 6440994"/>
                  <a:gd name="connsiteX1" fmla="*/ 261257 w 432079"/>
                  <a:gd name="connsiteY1" fmla="*/ 211016 h 6440994"/>
                  <a:gd name="connsiteX2" fmla="*/ 381837 w 432079"/>
                  <a:gd name="connsiteY2" fmla="*/ 622998 h 6440994"/>
                  <a:gd name="connsiteX3" fmla="*/ 432079 w 432079"/>
                  <a:gd name="connsiteY3" fmla="*/ 6440994 h 6440994"/>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Lst>
                <a:ahLst/>
                <a:cxnLst>
                  <a:cxn ang="0">
                    <a:pos x="connsiteX0" y="connsiteY0"/>
                  </a:cxn>
                  <a:cxn ang="0">
                    <a:pos x="connsiteX1" y="connsiteY1"/>
                  </a:cxn>
                  <a:cxn ang="0">
                    <a:pos x="connsiteX2" y="connsiteY2"/>
                  </a:cxn>
                  <a:cxn ang="0">
                    <a:pos x="connsiteX3" y="connsiteY3"/>
                  </a:cxn>
                </a:cxnLst>
                <a:rect l="l" t="t" r="r" b="b"/>
                <a:pathLst>
                  <a:path w="432079" h="5818045">
                    <a:moveTo>
                      <a:pt x="0" y="0"/>
                    </a:moveTo>
                    <a:lnTo>
                      <a:pt x="261257" y="211016"/>
                    </a:lnTo>
                    <a:lnTo>
                      <a:pt x="381837" y="622998"/>
                    </a:lnTo>
                    <a:cubicBezTo>
                      <a:pt x="398584" y="2562330"/>
                      <a:pt x="415332" y="3878713"/>
                      <a:pt x="432079" y="5818045"/>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grpSp>
        <p:nvGrpSpPr>
          <p:cNvPr id="2" name="グループ化 1"/>
          <p:cNvGrpSpPr/>
          <p:nvPr/>
        </p:nvGrpSpPr>
        <p:grpSpPr>
          <a:xfrm>
            <a:off x="396882" y="1441293"/>
            <a:ext cx="2065583" cy="3506013"/>
            <a:chOff x="871543" y="1295400"/>
            <a:chExt cx="1338257" cy="2271488"/>
          </a:xfrm>
        </p:grpSpPr>
        <p:pic>
          <p:nvPicPr>
            <p:cNvPr id="3" name="図 2"/>
            <p:cNvPicPr>
              <a:picLocks noChangeAspect="1"/>
            </p:cNvPicPr>
            <p:nvPr/>
          </p:nvPicPr>
          <p:blipFill rotWithShape="1">
            <a:blip r:embed="rId4"/>
            <a:srcRect t="6081" b="8874"/>
            <a:stretch/>
          </p:blipFill>
          <p:spPr>
            <a:xfrm>
              <a:off x="875512" y="1295400"/>
              <a:ext cx="1334288" cy="2266950"/>
            </a:xfrm>
            <a:prstGeom prst="rect">
              <a:avLst/>
            </a:prstGeom>
          </p:spPr>
        </p:pic>
        <p:grpSp>
          <p:nvGrpSpPr>
            <p:cNvPr id="37" name="グループ化 36"/>
            <p:cNvGrpSpPr/>
            <p:nvPr/>
          </p:nvGrpSpPr>
          <p:grpSpPr>
            <a:xfrm>
              <a:off x="871543" y="1306208"/>
              <a:ext cx="1319043" cy="2260680"/>
              <a:chOff x="2373637" y="1287796"/>
              <a:chExt cx="1319043" cy="2260680"/>
            </a:xfrm>
          </p:grpSpPr>
          <p:sp>
            <p:nvSpPr>
              <p:cNvPr id="38" name="フリーフォーム 37"/>
              <p:cNvSpPr/>
              <p:nvPr/>
            </p:nvSpPr>
            <p:spPr>
              <a:xfrm>
                <a:off x="3564278" y="1287796"/>
                <a:ext cx="128402" cy="2254617"/>
              </a:xfrm>
              <a:custGeom>
                <a:avLst/>
                <a:gdLst>
                  <a:gd name="connsiteX0" fmla="*/ 331595 w 331595"/>
                  <a:gd name="connsiteY0" fmla="*/ 0 h 6430945"/>
                  <a:gd name="connsiteX1" fmla="*/ 60290 w 331595"/>
                  <a:gd name="connsiteY1" fmla="*/ 211015 h 6430945"/>
                  <a:gd name="connsiteX2" fmla="*/ 0 w 331595"/>
                  <a:gd name="connsiteY2" fmla="*/ 351692 h 6430945"/>
                  <a:gd name="connsiteX3" fmla="*/ 110531 w 331595"/>
                  <a:gd name="connsiteY3" fmla="*/ 6430945 h 6430945"/>
                  <a:gd name="connsiteX0" fmla="*/ 331595 w 331595"/>
                  <a:gd name="connsiteY0" fmla="*/ 0 h 5822484"/>
                  <a:gd name="connsiteX1" fmla="*/ 60290 w 331595"/>
                  <a:gd name="connsiteY1" fmla="*/ 211015 h 5822484"/>
                  <a:gd name="connsiteX2" fmla="*/ 0 w 331595"/>
                  <a:gd name="connsiteY2" fmla="*/ 351692 h 5822484"/>
                  <a:gd name="connsiteX3" fmla="*/ 96042 w 331595"/>
                  <a:gd name="connsiteY3" fmla="*/ 5822484 h 5822484"/>
                </a:gdLst>
                <a:ahLst/>
                <a:cxnLst>
                  <a:cxn ang="0">
                    <a:pos x="connsiteX0" y="connsiteY0"/>
                  </a:cxn>
                  <a:cxn ang="0">
                    <a:pos x="connsiteX1" y="connsiteY1"/>
                  </a:cxn>
                  <a:cxn ang="0">
                    <a:pos x="connsiteX2" y="connsiteY2"/>
                  </a:cxn>
                  <a:cxn ang="0">
                    <a:pos x="connsiteX3" y="connsiteY3"/>
                  </a:cxn>
                </a:cxnLst>
                <a:rect l="l" t="t" r="r" b="b"/>
                <a:pathLst>
                  <a:path w="331595" h="5822484">
                    <a:moveTo>
                      <a:pt x="331595" y="0"/>
                    </a:moveTo>
                    <a:lnTo>
                      <a:pt x="60290" y="211015"/>
                    </a:lnTo>
                    <a:lnTo>
                      <a:pt x="0" y="351692"/>
                    </a:lnTo>
                    <a:cubicBezTo>
                      <a:pt x="36844" y="2378110"/>
                      <a:pt x="59198" y="3796066"/>
                      <a:pt x="96042" y="5822484"/>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9" name="フリーフォーム 38"/>
              <p:cNvSpPr/>
              <p:nvPr/>
            </p:nvSpPr>
            <p:spPr>
              <a:xfrm>
                <a:off x="2373637" y="1295577"/>
                <a:ext cx="167312" cy="2252899"/>
              </a:xfrm>
              <a:custGeom>
                <a:avLst/>
                <a:gdLst>
                  <a:gd name="connsiteX0" fmla="*/ 0 w 432079"/>
                  <a:gd name="connsiteY0" fmla="*/ 0 h 6440994"/>
                  <a:gd name="connsiteX1" fmla="*/ 261257 w 432079"/>
                  <a:gd name="connsiteY1" fmla="*/ 211016 h 6440994"/>
                  <a:gd name="connsiteX2" fmla="*/ 381837 w 432079"/>
                  <a:gd name="connsiteY2" fmla="*/ 622998 h 6440994"/>
                  <a:gd name="connsiteX3" fmla="*/ 432079 w 432079"/>
                  <a:gd name="connsiteY3" fmla="*/ 6440994 h 6440994"/>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Lst>
                <a:ahLst/>
                <a:cxnLst>
                  <a:cxn ang="0">
                    <a:pos x="connsiteX0" y="connsiteY0"/>
                  </a:cxn>
                  <a:cxn ang="0">
                    <a:pos x="connsiteX1" y="connsiteY1"/>
                  </a:cxn>
                  <a:cxn ang="0">
                    <a:pos x="connsiteX2" y="connsiteY2"/>
                  </a:cxn>
                  <a:cxn ang="0">
                    <a:pos x="connsiteX3" y="connsiteY3"/>
                  </a:cxn>
                </a:cxnLst>
                <a:rect l="l" t="t" r="r" b="b"/>
                <a:pathLst>
                  <a:path w="432079" h="5818045">
                    <a:moveTo>
                      <a:pt x="0" y="0"/>
                    </a:moveTo>
                    <a:lnTo>
                      <a:pt x="261257" y="211016"/>
                    </a:lnTo>
                    <a:lnTo>
                      <a:pt x="381837" y="622998"/>
                    </a:lnTo>
                    <a:cubicBezTo>
                      <a:pt x="398584" y="2562330"/>
                      <a:pt x="415332" y="3878713"/>
                      <a:pt x="432079" y="5818045"/>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cxnSp>
          <p:nvCxnSpPr>
            <p:cNvPr id="40" name="直線コネクタ 39"/>
            <p:cNvCxnSpPr/>
            <p:nvPr/>
          </p:nvCxnSpPr>
          <p:spPr>
            <a:xfrm>
              <a:off x="1761610" y="3401385"/>
              <a:ext cx="2615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p:cNvGrpSpPr/>
          <p:nvPr/>
        </p:nvGrpSpPr>
        <p:grpSpPr>
          <a:xfrm>
            <a:off x="6517023" y="918046"/>
            <a:ext cx="2064589" cy="4046729"/>
            <a:chOff x="6517023" y="918046"/>
            <a:chExt cx="2064589" cy="4046729"/>
          </a:xfrm>
        </p:grpSpPr>
        <p:grpSp>
          <p:nvGrpSpPr>
            <p:cNvPr id="12" name="グループ化 11"/>
            <p:cNvGrpSpPr/>
            <p:nvPr/>
          </p:nvGrpSpPr>
          <p:grpSpPr>
            <a:xfrm>
              <a:off x="6517029" y="918046"/>
              <a:ext cx="2064583" cy="4046729"/>
              <a:chOff x="6517029" y="918046"/>
              <a:chExt cx="2064583" cy="4046729"/>
            </a:xfrm>
          </p:grpSpPr>
          <p:grpSp>
            <p:nvGrpSpPr>
              <p:cNvPr id="60" name="グループ化 59"/>
              <p:cNvGrpSpPr/>
              <p:nvPr/>
            </p:nvGrpSpPr>
            <p:grpSpPr>
              <a:xfrm>
                <a:off x="6517029" y="1457975"/>
                <a:ext cx="2064583" cy="3506800"/>
                <a:chOff x="3844854" y="1290352"/>
                <a:chExt cx="2910746" cy="4944052"/>
              </a:xfrm>
            </p:grpSpPr>
            <p:pic>
              <p:nvPicPr>
                <p:cNvPr id="6" name="図 5"/>
                <p:cNvPicPr>
                  <a:picLocks noChangeAspect="1"/>
                </p:cNvPicPr>
                <p:nvPr/>
              </p:nvPicPr>
              <p:blipFill rotWithShape="1">
                <a:blip r:embed="rId5"/>
                <a:srcRect t="6080" b="8685"/>
                <a:stretch/>
              </p:blipFill>
              <p:spPr>
                <a:xfrm>
                  <a:off x="3852081" y="1290352"/>
                  <a:ext cx="2903519" cy="4944052"/>
                </a:xfrm>
                <a:prstGeom prst="rect">
                  <a:avLst/>
                </a:prstGeom>
              </p:spPr>
            </p:pic>
            <p:grpSp>
              <p:nvGrpSpPr>
                <p:cNvPr id="34" name="グループ化 33"/>
                <p:cNvGrpSpPr/>
                <p:nvPr/>
              </p:nvGrpSpPr>
              <p:grpSpPr>
                <a:xfrm>
                  <a:off x="3844854" y="1293733"/>
                  <a:ext cx="2870345" cy="4919424"/>
                  <a:chOff x="2373637" y="1287796"/>
                  <a:chExt cx="1319043" cy="2260680"/>
                </a:xfrm>
              </p:grpSpPr>
              <p:sp>
                <p:nvSpPr>
                  <p:cNvPr id="35" name="フリーフォーム 34"/>
                  <p:cNvSpPr/>
                  <p:nvPr/>
                </p:nvSpPr>
                <p:spPr>
                  <a:xfrm>
                    <a:off x="3564278" y="1287796"/>
                    <a:ext cx="128402" cy="2254617"/>
                  </a:xfrm>
                  <a:custGeom>
                    <a:avLst/>
                    <a:gdLst>
                      <a:gd name="connsiteX0" fmla="*/ 331595 w 331595"/>
                      <a:gd name="connsiteY0" fmla="*/ 0 h 6430945"/>
                      <a:gd name="connsiteX1" fmla="*/ 60290 w 331595"/>
                      <a:gd name="connsiteY1" fmla="*/ 211015 h 6430945"/>
                      <a:gd name="connsiteX2" fmla="*/ 0 w 331595"/>
                      <a:gd name="connsiteY2" fmla="*/ 351692 h 6430945"/>
                      <a:gd name="connsiteX3" fmla="*/ 110531 w 331595"/>
                      <a:gd name="connsiteY3" fmla="*/ 6430945 h 6430945"/>
                      <a:gd name="connsiteX0" fmla="*/ 331595 w 331595"/>
                      <a:gd name="connsiteY0" fmla="*/ 0 h 5822484"/>
                      <a:gd name="connsiteX1" fmla="*/ 60290 w 331595"/>
                      <a:gd name="connsiteY1" fmla="*/ 211015 h 5822484"/>
                      <a:gd name="connsiteX2" fmla="*/ 0 w 331595"/>
                      <a:gd name="connsiteY2" fmla="*/ 351692 h 5822484"/>
                      <a:gd name="connsiteX3" fmla="*/ 96042 w 331595"/>
                      <a:gd name="connsiteY3" fmla="*/ 5822484 h 5822484"/>
                    </a:gdLst>
                    <a:ahLst/>
                    <a:cxnLst>
                      <a:cxn ang="0">
                        <a:pos x="connsiteX0" y="connsiteY0"/>
                      </a:cxn>
                      <a:cxn ang="0">
                        <a:pos x="connsiteX1" y="connsiteY1"/>
                      </a:cxn>
                      <a:cxn ang="0">
                        <a:pos x="connsiteX2" y="connsiteY2"/>
                      </a:cxn>
                      <a:cxn ang="0">
                        <a:pos x="connsiteX3" y="connsiteY3"/>
                      </a:cxn>
                    </a:cxnLst>
                    <a:rect l="l" t="t" r="r" b="b"/>
                    <a:pathLst>
                      <a:path w="331595" h="5822484">
                        <a:moveTo>
                          <a:pt x="331595" y="0"/>
                        </a:moveTo>
                        <a:lnTo>
                          <a:pt x="60290" y="211015"/>
                        </a:lnTo>
                        <a:lnTo>
                          <a:pt x="0" y="351692"/>
                        </a:lnTo>
                        <a:cubicBezTo>
                          <a:pt x="36844" y="2378110"/>
                          <a:pt x="59198" y="3796066"/>
                          <a:pt x="96042" y="5822484"/>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フリーフォーム 35"/>
                  <p:cNvSpPr/>
                  <p:nvPr/>
                </p:nvSpPr>
                <p:spPr>
                  <a:xfrm>
                    <a:off x="2373637" y="1295577"/>
                    <a:ext cx="167312" cy="2252899"/>
                  </a:xfrm>
                  <a:custGeom>
                    <a:avLst/>
                    <a:gdLst>
                      <a:gd name="connsiteX0" fmla="*/ 0 w 432079"/>
                      <a:gd name="connsiteY0" fmla="*/ 0 h 6440994"/>
                      <a:gd name="connsiteX1" fmla="*/ 261257 w 432079"/>
                      <a:gd name="connsiteY1" fmla="*/ 211016 h 6440994"/>
                      <a:gd name="connsiteX2" fmla="*/ 381837 w 432079"/>
                      <a:gd name="connsiteY2" fmla="*/ 622998 h 6440994"/>
                      <a:gd name="connsiteX3" fmla="*/ 432079 w 432079"/>
                      <a:gd name="connsiteY3" fmla="*/ 6440994 h 6440994"/>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Lst>
                    <a:ahLst/>
                    <a:cxnLst>
                      <a:cxn ang="0">
                        <a:pos x="connsiteX0" y="connsiteY0"/>
                      </a:cxn>
                      <a:cxn ang="0">
                        <a:pos x="connsiteX1" y="connsiteY1"/>
                      </a:cxn>
                      <a:cxn ang="0">
                        <a:pos x="connsiteX2" y="connsiteY2"/>
                      </a:cxn>
                      <a:cxn ang="0">
                        <a:pos x="connsiteX3" y="connsiteY3"/>
                      </a:cxn>
                    </a:cxnLst>
                    <a:rect l="l" t="t" r="r" b="b"/>
                    <a:pathLst>
                      <a:path w="432079" h="5818045">
                        <a:moveTo>
                          <a:pt x="0" y="0"/>
                        </a:moveTo>
                        <a:lnTo>
                          <a:pt x="261257" y="211016"/>
                        </a:lnTo>
                        <a:lnTo>
                          <a:pt x="381837" y="622998"/>
                        </a:lnTo>
                        <a:cubicBezTo>
                          <a:pt x="398584" y="2562330"/>
                          <a:pt x="415332" y="3878713"/>
                          <a:pt x="432079" y="5818045"/>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sp>
            <p:nvSpPr>
              <p:cNvPr id="11" name="正方形/長方形 10"/>
              <p:cNvSpPr/>
              <p:nvPr/>
            </p:nvSpPr>
            <p:spPr>
              <a:xfrm>
                <a:off x="6855904" y="918046"/>
                <a:ext cx="1200970" cy="461665"/>
              </a:xfrm>
              <a:prstGeom prst="rect">
                <a:avLst/>
              </a:prstGeom>
            </p:spPr>
            <p:txBody>
              <a:bodyPr wrap="none">
                <a:spAutoFit/>
              </a:bodyPr>
              <a:lstStyle/>
              <a:p>
                <a:r>
                  <a:rPr lang="en-US" altLang="ja-JP" sz="2400" i="1" dirty="0">
                    <a:latin typeface="Symbol" panose="05050102010706020507" pitchFamily="18" charset="2"/>
                    <a:cs typeface="Arial" panose="020B0604020202020204" pitchFamily="34" charset="0"/>
                  </a:rPr>
                  <a:t>n </a:t>
                </a:r>
                <a:r>
                  <a:rPr lang="en-US" altLang="ja-JP" sz="2400" dirty="0" smtClean="0">
                    <a:latin typeface="Arial" panose="020B0604020202020204" pitchFamily="34" charset="0"/>
                    <a:cs typeface="Arial" panose="020B0604020202020204" pitchFamily="34" charset="0"/>
                  </a:rPr>
                  <a:t>=1.00</a:t>
                </a:r>
                <a:endParaRPr lang="ja-JP" altLang="en-US" sz="2400" dirty="0"/>
              </a:p>
            </p:txBody>
          </p:sp>
        </p:grpSp>
        <p:sp>
          <p:nvSpPr>
            <p:cNvPr id="88" name="フリーフォーム 87"/>
            <p:cNvSpPr/>
            <p:nvPr/>
          </p:nvSpPr>
          <p:spPr>
            <a:xfrm>
              <a:off x="6517023" y="1483248"/>
              <a:ext cx="255663" cy="3442571"/>
            </a:xfrm>
            <a:custGeom>
              <a:avLst/>
              <a:gdLst>
                <a:gd name="connsiteX0" fmla="*/ 0 w 432079"/>
                <a:gd name="connsiteY0" fmla="*/ 0 h 6440994"/>
                <a:gd name="connsiteX1" fmla="*/ 261257 w 432079"/>
                <a:gd name="connsiteY1" fmla="*/ 211016 h 6440994"/>
                <a:gd name="connsiteX2" fmla="*/ 381837 w 432079"/>
                <a:gd name="connsiteY2" fmla="*/ 622998 h 6440994"/>
                <a:gd name="connsiteX3" fmla="*/ 432079 w 432079"/>
                <a:gd name="connsiteY3" fmla="*/ 6440994 h 6440994"/>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Lst>
              <a:ahLst/>
              <a:cxnLst>
                <a:cxn ang="0">
                  <a:pos x="connsiteX0" y="connsiteY0"/>
                </a:cxn>
                <a:cxn ang="0">
                  <a:pos x="connsiteX1" y="connsiteY1"/>
                </a:cxn>
                <a:cxn ang="0">
                  <a:pos x="connsiteX2" y="connsiteY2"/>
                </a:cxn>
                <a:cxn ang="0">
                  <a:pos x="connsiteX3" y="connsiteY3"/>
                </a:cxn>
              </a:cxnLst>
              <a:rect l="l" t="t" r="r" b="b"/>
              <a:pathLst>
                <a:path w="432079" h="5818045">
                  <a:moveTo>
                    <a:pt x="0" y="0"/>
                  </a:moveTo>
                  <a:lnTo>
                    <a:pt x="261257" y="211016"/>
                  </a:lnTo>
                  <a:lnTo>
                    <a:pt x="381837" y="622998"/>
                  </a:lnTo>
                  <a:cubicBezTo>
                    <a:pt x="398584" y="2562330"/>
                    <a:pt x="415332" y="3878713"/>
                    <a:pt x="432079" y="5818045"/>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97" name="正方形/長方形 96"/>
          <p:cNvSpPr/>
          <p:nvPr/>
        </p:nvSpPr>
        <p:spPr>
          <a:xfrm>
            <a:off x="140578" y="5989269"/>
            <a:ext cx="1630111" cy="923330"/>
          </a:xfrm>
          <a:prstGeom prst="rect">
            <a:avLst/>
          </a:prstGeom>
        </p:spPr>
        <p:txBody>
          <a:bodyPr wrap="square">
            <a:spAutoFit/>
          </a:bodyPr>
          <a:lstStyle/>
          <a:p>
            <a:r>
              <a:rPr lang="en-US" altLang="ja-JP" dirty="0" smtClean="0">
                <a:latin typeface="Times New Roman" panose="02020603050405020304" pitchFamily="18" charset="0"/>
                <a:ea typeface="SimSun" panose="02010600030101010101" pitchFamily="2" charset="-122"/>
              </a:rPr>
              <a:t>Measured by </a:t>
            </a:r>
            <a:r>
              <a:rPr lang="en-US" altLang="ja-JP" dirty="0" err="1" smtClean="0">
                <a:latin typeface="Times New Roman" panose="02020603050405020304" pitchFamily="18" charset="0"/>
                <a:ea typeface="SimSun" panose="02010600030101010101" pitchFamily="2" charset="-122"/>
              </a:rPr>
              <a:t>Taninaka</a:t>
            </a:r>
            <a:r>
              <a:rPr lang="en-US" altLang="ja-JP" dirty="0" smtClean="0">
                <a:latin typeface="Times New Roman" panose="02020603050405020304" pitchFamily="18" charset="0"/>
                <a:ea typeface="SimSun" panose="02010600030101010101" pitchFamily="2" charset="-122"/>
              </a:rPr>
              <a:t> </a:t>
            </a:r>
            <a:r>
              <a:rPr lang="en-US" altLang="ja-JP" dirty="0">
                <a:latin typeface="Times New Roman" panose="02020603050405020304" pitchFamily="18" charset="0"/>
                <a:ea typeface="SimSun" panose="02010600030101010101" pitchFamily="2" charset="-122"/>
              </a:rPr>
              <a:t>(Tohoku Univ</a:t>
            </a:r>
            <a:r>
              <a:rPr lang="en-US" altLang="ja-JP" dirty="0" smtClean="0">
                <a:latin typeface="Times New Roman" panose="02020603050405020304" pitchFamily="18" charset="0"/>
                <a:ea typeface="SimSun" panose="02010600030101010101" pitchFamily="2" charset="-122"/>
              </a:rPr>
              <a:t>.) </a:t>
            </a:r>
            <a:endParaRPr lang="ja-JP" altLang="en-US" dirty="0"/>
          </a:p>
        </p:txBody>
      </p:sp>
      <p:grpSp>
        <p:nvGrpSpPr>
          <p:cNvPr id="7" name="グループ化 6"/>
          <p:cNvGrpSpPr/>
          <p:nvPr/>
        </p:nvGrpSpPr>
        <p:grpSpPr>
          <a:xfrm>
            <a:off x="6928399" y="3789040"/>
            <a:ext cx="2046277" cy="3059619"/>
            <a:chOff x="6380009" y="3643772"/>
            <a:chExt cx="2046277" cy="3059619"/>
          </a:xfrm>
        </p:grpSpPr>
        <p:cxnSp>
          <p:nvCxnSpPr>
            <p:cNvPr id="81" name="直線コネクタ 80"/>
            <p:cNvCxnSpPr/>
            <p:nvPr/>
          </p:nvCxnSpPr>
          <p:spPr>
            <a:xfrm>
              <a:off x="6380009" y="3643772"/>
              <a:ext cx="142637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8" name="グループ化 97"/>
            <p:cNvGrpSpPr/>
            <p:nvPr/>
          </p:nvGrpSpPr>
          <p:grpSpPr>
            <a:xfrm>
              <a:off x="6742689" y="4965619"/>
              <a:ext cx="1683597" cy="1737772"/>
              <a:chOff x="3885159" y="5461843"/>
              <a:chExt cx="1900958" cy="1962127"/>
            </a:xfrm>
          </p:grpSpPr>
          <p:cxnSp>
            <p:nvCxnSpPr>
              <p:cNvPr id="99" name="直線コネクタ 98"/>
              <p:cNvCxnSpPr/>
              <p:nvPr/>
            </p:nvCxnSpPr>
            <p:spPr>
              <a:xfrm>
                <a:off x="3885159" y="6797440"/>
                <a:ext cx="16637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4688093" y="5504531"/>
                <a:ext cx="0" cy="13026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1" name="グループ化 100"/>
              <p:cNvGrpSpPr/>
              <p:nvPr/>
            </p:nvGrpSpPr>
            <p:grpSpPr>
              <a:xfrm>
                <a:off x="3976433" y="5921811"/>
                <a:ext cx="964698" cy="1502159"/>
                <a:chOff x="4408199" y="4428946"/>
                <a:chExt cx="964698" cy="1502159"/>
              </a:xfrm>
            </p:grpSpPr>
            <p:sp>
              <p:nvSpPr>
                <p:cNvPr id="108" name="円弧 107"/>
                <p:cNvSpPr/>
                <p:nvPr/>
              </p:nvSpPr>
              <p:spPr>
                <a:xfrm flipH="1">
                  <a:off x="4408199" y="4678045"/>
                  <a:ext cx="651742" cy="1253060"/>
                </a:xfrm>
                <a:prstGeom prst="arc">
                  <a:avLst>
                    <a:gd name="adj1" fmla="val 1627091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9" name="直線コネクタ 108"/>
                <p:cNvCxnSpPr>
                  <a:stCxn id="108" idx="0"/>
                </p:cNvCxnSpPr>
                <p:nvPr/>
              </p:nvCxnSpPr>
              <p:spPr>
                <a:xfrm flipV="1">
                  <a:off x="4721155" y="4678045"/>
                  <a:ext cx="259198" cy="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円弧 109"/>
                <p:cNvSpPr/>
                <p:nvPr/>
              </p:nvSpPr>
              <p:spPr>
                <a:xfrm flipH="1">
                  <a:off x="4980353" y="4428946"/>
                  <a:ext cx="392544" cy="519225"/>
                </a:xfrm>
                <a:prstGeom prst="arc">
                  <a:avLst>
                    <a:gd name="adj1" fmla="val 1722663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02" name="グループ化 101"/>
              <p:cNvGrpSpPr/>
              <p:nvPr/>
            </p:nvGrpSpPr>
            <p:grpSpPr>
              <a:xfrm flipH="1">
                <a:off x="4418988" y="5921811"/>
                <a:ext cx="964698" cy="1502159"/>
                <a:chOff x="4408199" y="4428946"/>
                <a:chExt cx="964698" cy="1502159"/>
              </a:xfrm>
            </p:grpSpPr>
            <p:sp>
              <p:nvSpPr>
                <p:cNvPr id="105" name="円弧 104"/>
                <p:cNvSpPr/>
                <p:nvPr/>
              </p:nvSpPr>
              <p:spPr>
                <a:xfrm flipH="1">
                  <a:off x="4408199" y="4678045"/>
                  <a:ext cx="651742" cy="1253060"/>
                </a:xfrm>
                <a:prstGeom prst="arc">
                  <a:avLst>
                    <a:gd name="adj1" fmla="val 1627091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6" name="直線コネクタ 105"/>
                <p:cNvCxnSpPr>
                  <a:stCxn id="105" idx="0"/>
                </p:cNvCxnSpPr>
                <p:nvPr/>
              </p:nvCxnSpPr>
              <p:spPr>
                <a:xfrm flipV="1">
                  <a:off x="4721155" y="4678045"/>
                  <a:ext cx="259198" cy="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7" name="円弧 106"/>
                <p:cNvSpPr/>
                <p:nvPr/>
              </p:nvSpPr>
              <p:spPr>
                <a:xfrm flipH="1">
                  <a:off x="4980353" y="4428946"/>
                  <a:ext cx="392544" cy="519225"/>
                </a:xfrm>
                <a:prstGeom prst="arc">
                  <a:avLst>
                    <a:gd name="adj1" fmla="val 1722663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03" name="正方形/長方形 102"/>
              <p:cNvSpPr/>
              <p:nvPr/>
            </p:nvSpPr>
            <p:spPr>
              <a:xfrm>
                <a:off x="4660911" y="5461843"/>
                <a:ext cx="646331" cy="369332"/>
              </a:xfrm>
              <a:prstGeom prst="rect">
                <a:avLst/>
              </a:prstGeom>
            </p:spPr>
            <p:txBody>
              <a:bodyPr wrap="none">
                <a:spAutoFit/>
              </a:bodyPr>
              <a:lstStyle/>
              <a:p>
                <a:r>
                  <a:rPr lang="en-US" altLang="ja-JP" i="1" dirty="0" smtClean="0">
                    <a:latin typeface="Arial" panose="020B0604020202020204" pitchFamily="34" charset="0"/>
                    <a:cs typeface="Arial" panose="020B0604020202020204" pitchFamily="34" charset="0"/>
                  </a:rPr>
                  <a:t>n</a:t>
                </a:r>
                <a:r>
                  <a:rPr lang="en-US" altLang="ja-JP" dirty="0" smtClean="0">
                    <a:latin typeface="Arial" panose="020B0604020202020204" pitchFamily="34" charset="0"/>
                    <a:cs typeface="Arial" panose="020B0604020202020204" pitchFamily="34" charset="0"/>
                  </a:rPr>
                  <a:t>(</a:t>
                </a:r>
                <a:r>
                  <a:rPr lang="en-US" altLang="ja-JP" i="1" dirty="0" smtClean="0">
                    <a:latin typeface="Arial" panose="020B0604020202020204" pitchFamily="34" charset="0"/>
                    <a:cs typeface="Arial" panose="020B0604020202020204" pitchFamily="34" charset="0"/>
                  </a:rPr>
                  <a:t>x</a:t>
                </a:r>
                <a:r>
                  <a:rPr lang="en-US" altLang="ja-JP" dirty="0" smtClean="0">
                    <a:latin typeface="Arial" panose="020B0604020202020204" pitchFamily="34" charset="0"/>
                    <a:cs typeface="Arial" panose="020B0604020202020204" pitchFamily="34" charset="0"/>
                  </a:rPr>
                  <a:t>) </a:t>
                </a:r>
                <a:endParaRPr lang="ja-JP" altLang="en-US" dirty="0"/>
              </a:p>
            </p:txBody>
          </p:sp>
          <p:sp>
            <p:nvSpPr>
              <p:cNvPr id="104" name="正方形/長方形 103"/>
              <p:cNvSpPr/>
              <p:nvPr/>
            </p:nvSpPr>
            <p:spPr>
              <a:xfrm>
                <a:off x="3937473" y="6857091"/>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smtClean="0">
                    <a:solidFill>
                      <a:schemeClr val="tx1"/>
                    </a:solidFill>
                    <a:latin typeface="Arial" panose="020B0604020202020204" pitchFamily="34" charset="0"/>
                    <a:cs typeface="Arial" panose="020B0604020202020204" pitchFamily="34" charset="0"/>
                  </a:rPr>
                  <a:t>x</a:t>
                </a:r>
                <a:r>
                  <a:rPr kumimoji="1" lang="en-US" altLang="ja-JP" dirty="0" smtClean="0">
                    <a:solidFill>
                      <a:schemeClr val="tx1"/>
                    </a:solidFill>
                    <a:latin typeface="Arial" panose="020B0604020202020204" pitchFamily="34" charset="0"/>
                    <a:cs typeface="Arial" panose="020B0604020202020204" pitchFamily="34" charset="0"/>
                  </a:rPr>
                  <a:t> (</a:t>
                </a:r>
                <a:r>
                  <a:rPr kumimoji="1" lang="en-US" altLang="ja-JP" dirty="0" smtClean="0">
                    <a:solidFill>
                      <a:schemeClr val="tx1"/>
                    </a:solidFill>
                    <a:latin typeface="Symbol" panose="05050102010706020507" pitchFamily="18" charset="2"/>
                    <a:cs typeface="Arial" panose="020B0604020202020204" pitchFamily="34" charset="0"/>
                  </a:rPr>
                  <a:t>m</a:t>
                </a:r>
                <a:r>
                  <a:rPr kumimoji="1" lang="en-US" altLang="ja-JP" dirty="0" smtClean="0">
                    <a:solidFill>
                      <a:schemeClr val="tx1"/>
                    </a:solidFill>
                    <a:latin typeface="Arial" panose="020B0604020202020204" pitchFamily="34" charset="0"/>
                    <a:cs typeface="Arial" panose="020B0604020202020204" pitchFamily="34" charset="0"/>
                  </a:rPr>
                  <a:t>m)</a:t>
                </a:r>
                <a:endParaRPr kumimoji="1" lang="ja-JP" altLang="en-US" dirty="0">
                  <a:solidFill>
                    <a:schemeClr val="tx1"/>
                  </a:solidFill>
                  <a:latin typeface="Arial" panose="020B0604020202020204" pitchFamily="34" charset="0"/>
                  <a:cs typeface="Arial" panose="020B0604020202020204" pitchFamily="34" charset="0"/>
                </a:endParaRPr>
              </a:p>
            </p:txBody>
          </p:sp>
        </p:grpSp>
      </p:grpSp>
      <p:grpSp>
        <p:nvGrpSpPr>
          <p:cNvPr id="14" name="グループ化 13"/>
          <p:cNvGrpSpPr/>
          <p:nvPr/>
        </p:nvGrpSpPr>
        <p:grpSpPr>
          <a:xfrm>
            <a:off x="1823756" y="5129170"/>
            <a:ext cx="1908212" cy="1656184"/>
            <a:chOff x="4388854" y="5120493"/>
            <a:chExt cx="1908212" cy="1656184"/>
          </a:xfrm>
        </p:grpSpPr>
        <p:pic>
          <p:nvPicPr>
            <p:cNvPr id="54" name="図 53"/>
            <p:cNvPicPr>
              <a:picLocks noChangeAspect="1"/>
            </p:cNvPicPr>
            <p:nvPr/>
          </p:nvPicPr>
          <p:blipFill rotWithShape="1">
            <a:blip r:embed="rId6"/>
            <a:srcRect l="22786" t="53898" r="38822" b="8556"/>
            <a:stretch/>
          </p:blipFill>
          <p:spPr>
            <a:xfrm>
              <a:off x="4388854" y="5120493"/>
              <a:ext cx="1908212" cy="1656184"/>
            </a:xfrm>
            <a:prstGeom prst="rect">
              <a:avLst/>
            </a:prstGeom>
          </p:spPr>
        </p:pic>
        <p:sp>
          <p:nvSpPr>
            <p:cNvPr id="55" name="右矢印 54"/>
            <p:cNvSpPr/>
            <p:nvPr/>
          </p:nvSpPr>
          <p:spPr>
            <a:xfrm>
              <a:off x="5148341" y="5733994"/>
              <a:ext cx="354930" cy="429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正方形/長方形 60"/>
          <p:cNvSpPr/>
          <p:nvPr/>
        </p:nvSpPr>
        <p:spPr>
          <a:xfrm>
            <a:off x="1616308" y="4255061"/>
            <a:ext cx="766557" cy="369332"/>
          </a:xfrm>
          <a:prstGeom prst="rect">
            <a:avLst/>
          </a:prstGeom>
        </p:spPr>
        <p:txBody>
          <a:bodyPr wrap="none">
            <a:spAutoFit/>
          </a:bodyPr>
          <a:lstStyle/>
          <a:p>
            <a:r>
              <a:rPr lang="en-US" altLang="ja-JP" dirty="0" smtClean="0"/>
              <a:t>3 </a:t>
            </a:r>
            <a:r>
              <a:rPr lang="en-US" altLang="ja-JP" dirty="0" smtClean="0">
                <a:latin typeface="Symbol" panose="05050102010706020507" pitchFamily="18" charset="2"/>
              </a:rPr>
              <a:t>m</a:t>
            </a:r>
            <a:r>
              <a:rPr lang="en-US" altLang="ja-JP" dirty="0" smtClean="0"/>
              <a:t>m </a:t>
            </a:r>
            <a:endParaRPr lang="ja-JP" altLang="en-US" dirty="0"/>
          </a:p>
        </p:txBody>
      </p:sp>
      <p:grpSp>
        <p:nvGrpSpPr>
          <p:cNvPr id="18" name="グループ化 17"/>
          <p:cNvGrpSpPr/>
          <p:nvPr/>
        </p:nvGrpSpPr>
        <p:grpSpPr>
          <a:xfrm>
            <a:off x="3874445" y="5233588"/>
            <a:ext cx="3355263" cy="1651075"/>
            <a:chOff x="3874445" y="5233588"/>
            <a:chExt cx="3355263" cy="1651075"/>
          </a:xfrm>
        </p:grpSpPr>
        <p:sp>
          <p:nvSpPr>
            <p:cNvPr id="8" name="テキスト ボックス 7"/>
            <p:cNvSpPr txBox="1"/>
            <p:nvPr/>
          </p:nvSpPr>
          <p:spPr>
            <a:xfrm>
              <a:off x="4009140" y="5233588"/>
              <a:ext cx="2300630" cy="369332"/>
            </a:xfrm>
            <a:prstGeom prst="rect">
              <a:avLst/>
            </a:prstGeom>
            <a:noFill/>
          </p:spPr>
          <p:txBody>
            <a:bodyPr wrap="none" rtlCol="0">
              <a:spAutoFit/>
            </a:bodyPr>
            <a:lstStyle/>
            <a:p>
              <a:r>
                <a:rPr lang="en-US" altLang="ja-JP" dirty="0" smtClean="0"/>
                <a:t>Closed loop patterns</a:t>
              </a:r>
              <a:endParaRPr kumimoji="1" lang="ja-JP" altLang="en-US" dirty="0"/>
            </a:p>
          </p:txBody>
        </p:sp>
        <p:sp>
          <p:nvSpPr>
            <p:cNvPr id="16" name="テキスト ボックス 15"/>
            <p:cNvSpPr txBox="1"/>
            <p:nvPr/>
          </p:nvSpPr>
          <p:spPr>
            <a:xfrm>
              <a:off x="3874445" y="5961333"/>
              <a:ext cx="3355263" cy="923330"/>
            </a:xfrm>
            <a:prstGeom prst="rect">
              <a:avLst/>
            </a:prstGeom>
            <a:noFill/>
          </p:spPr>
          <p:txBody>
            <a:bodyPr wrap="square" rtlCol="0">
              <a:spAutoFit/>
            </a:bodyPr>
            <a:lstStyle/>
            <a:p>
              <a:r>
                <a:rPr kumimoji="1" lang="en-US" altLang="ja-JP" dirty="0" smtClean="0">
                  <a:solidFill>
                    <a:srgbClr val="FFFF00"/>
                  </a:solidFill>
                </a:rPr>
                <a:t>Localized states</a:t>
              </a:r>
              <a:r>
                <a:rPr kumimoji="1" lang="en-US" altLang="ja-JP" dirty="0" smtClean="0"/>
                <a:t>: Compressible paddles encircled by incompressible region</a:t>
              </a:r>
              <a:endParaRPr kumimoji="1" lang="ja-JP" altLang="en-US" dirty="0"/>
            </a:p>
          </p:txBody>
        </p:sp>
        <p:sp>
          <p:nvSpPr>
            <p:cNvPr id="17" name="下矢印 16"/>
            <p:cNvSpPr/>
            <p:nvPr/>
          </p:nvSpPr>
          <p:spPr>
            <a:xfrm>
              <a:off x="4572000" y="5602920"/>
              <a:ext cx="599581" cy="35434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p:cNvGrpSpPr/>
          <p:nvPr/>
        </p:nvGrpSpPr>
        <p:grpSpPr>
          <a:xfrm>
            <a:off x="7299389" y="2342913"/>
            <a:ext cx="391725" cy="1507256"/>
            <a:chOff x="7845058" y="1894518"/>
            <a:chExt cx="254650" cy="979827"/>
          </a:xfrm>
        </p:grpSpPr>
        <p:grpSp>
          <p:nvGrpSpPr>
            <p:cNvPr id="56" name="グループ化 55"/>
            <p:cNvGrpSpPr>
              <a:grpSpLocks noChangeAspect="1"/>
            </p:cNvGrpSpPr>
            <p:nvPr/>
          </p:nvGrpSpPr>
          <p:grpSpPr>
            <a:xfrm>
              <a:off x="7845058" y="2307325"/>
              <a:ext cx="60782" cy="60782"/>
              <a:chOff x="6016190" y="5415050"/>
              <a:chExt cx="86832" cy="86832"/>
            </a:xfrm>
          </p:grpSpPr>
          <p:cxnSp>
            <p:nvCxnSpPr>
              <p:cNvPr id="71" name="直線コネクタ 70"/>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a:grpSpLocks noChangeAspect="1"/>
            </p:cNvGrpSpPr>
            <p:nvPr/>
          </p:nvGrpSpPr>
          <p:grpSpPr>
            <a:xfrm>
              <a:off x="7847745" y="2671614"/>
              <a:ext cx="60782" cy="60782"/>
              <a:chOff x="6016190" y="5415050"/>
              <a:chExt cx="86832" cy="86832"/>
            </a:xfrm>
          </p:grpSpPr>
          <p:cxnSp>
            <p:nvCxnSpPr>
              <p:cNvPr id="69" name="直線コネクタ 68"/>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p:cNvGrpSpPr>
              <a:grpSpLocks noChangeAspect="1"/>
            </p:cNvGrpSpPr>
            <p:nvPr/>
          </p:nvGrpSpPr>
          <p:grpSpPr>
            <a:xfrm>
              <a:off x="8038926" y="2813563"/>
              <a:ext cx="60782" cy="60782"/>
              <a:chOff x="6016190" y="5415050"/>
              <a:chExt cx="86832" cy="86832"/>
            </a:xfrm>
          </p:grpSpPr>
          <p:cxnSp>
            <p:nvCxnSpPr>
              <p:cNvPr id="67" name="直線コネクタ 66"/>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p:cNvGrpSpPr>
              <a:grpSpLocks noChangeAspect="1"/>
            </p:cNvGrpSpPr>
            <p:nvPr/>
          </p:nvGrpSpPr>
          <p:grpSpPr>
            <a:xfrm>
              <a:off x="7921428" y="1894518"/>
              <a:ext cx="60782" cy="60782"/>
              <a:chOff x="6016190" y="5415050"/>
              <a:chExt cx="86832" cy="86832"/>
            </a:xfrm>
          </p:grpSpPr>
          <p:cxnSp>
            <p:nvCxnSpPr>
              <p:cNvPr id="65" name="直線コネクタ 64"/>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2" name="正方形/長方形 11"/>
          <p:cNvSpPr/>
          <p:nvPr/>
        </p:nvSpPr>
        <p:spPr>
          <a:xfrm>
            <a:off x="0" y="398644"/>
            <a:ext cx="1676804" cy="28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i="1" dirty="0" smtClean="0">
                <a:solidFill>
                  <a:srgbClr val="FFFF00"/>
                </a:solidFill>
                <a:latin typeface="Symbol" pitchFamily="18" charset="2"/>
                <a:cs typeface="Arial" pitchFamily="34" charset="0"/>
              </a:rPr>
              <a:t>n</a:t>
            </a:r>
            <a:r>
              <a:rPr lang="en-US" altLang="ja-JP" dirty="0" smtClean="0">
                <a:solidFill>
                  <a:srgbClr val="FFFF00"/>
                </a:solidFill>
                <a:latin typeface="Arial" pitchFamily="34" charset="0"/>
                <a:cs typeface="Arial" pitchFamily="34" charset="0"/>
              </a:rPr>
              <a:t> ~ 1 </a:t>
            </a:r>
            <a:r>
              <a:rPr lang="en-US" altLang="ja-JP" i="1" dirty="0">
                <a:solidFill>
                  <a:schemeClr val="tx1">
                    <a:lumMod val="95000"/>
                    <a:lumOff val="5000"/>
                  </a:schemeClr>
                </a:solidFill>
                <a:latin typeface="Arial" pitchFamily="34" charset="0"/>
                <a:cs typeface="Arial" pitchFamily="34" charset="0"/>
              </a:rPr>
              <a:t>B</a:t>
            </a:r>
            <a:r>
              <a:rPr lang="en-US" altLang="ja-JP" dirty="0">
                <a:solidFill>
                  <a:schemeClr val="tx1">
                    <a:lumMod val="95000"/>
                    <a:lumOff val="5000"/>
                  </a:schemeClr>
                </a:solidFill>
                <a:latin typeface="Arial" pitchFamily="34" charset="0"/>
                <a:cs typeface="Arial" pitchFamily="34" charset="0"/>
              </a:rPr>
              <a:t> = </a:t>
            </a:r>
            <a:r>
              <a:rPr lang="en-US" altLang="ja-JP" dirty="0" smtClean="0">
                <a:solidFill>
                  <a:schemeClr val="tx1">
                    <a:lumMod val="95000"/>
                    <a:lumOff val="5000"/>
                  </a:schemeClr>
                </a:solidFill>
                <a:latin typeface="Arial" pitchFamily="34" charset="0"/>
                <a:cs typeface="Arial" pitchFamily="34" charset="0"/>
              </a:rPr>
              <a:t>6 T</a:t>
            </a:r>
            <a:endParaRPr lang="ja-JP" altLang="en-US"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103840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91494" y="-135396"/>
            <a:ext cx="8784468" cy="1143000"/>
          </a:xfrm>
        </p:spPr>
        <p:txBody>
          <a:bodyPr/>
          <a:lstStyle/>
          <a:p>
            <a:r>
              <a:rPr kumimoji="1" lang="en-US" altLang="ja-JP" sz="4000" dirty="0" smtClean="0"/>
              <a:t>Scanning gate </a:t>
            </a:r>
            <a:r>
              <a:rPr lang="en-US" altLang="ja-JP" sz="4000" dirty="0" smtClean="0"/>
              <a:t>imaging</a:t>
            </a:r>
            <a:endParaRPr kumimoji="1" lang="ja-JP" altLang="en-US" sz="4000" dirty="0"/>
          </a:p>
        </p:txBody>
      </p:sp>
      <p:sp>
        <p:nvSpPr>
          <p:cNvPr id="3" name="テキスト ボックス 2"/>
          <p:cNvSpPr txBox="1"/>
          <p:nvPr/>
        </p:nvSpPr>
        <p:spPr>
          <a:xfrm>
            <a:off x="518233" y="4053562"/>
            <a:ext cx="3560774" cy="646331"/>
          </a:xfrm>
          <a:prstGeom prst="rect">
            <a:avLst/>
          </a:prstGeom>
          <a:noFill/>
        </p:spPr>
        <p:txBody>
          <a:bodyPr wrap="square" rtlCol="0">
            <a:spAutoFit/>
          </a:bodyPr>
          <a:lstStyle/>
          <a:p>
            <a:r>
              <a:rPr kumimoji="1" lang="en-US" altLang="ja-JP" dirty="0" smtClean="0"/>
              <a:t>Evolution of incompressible states from edge to bulk </a:t>
            </a:r>
            <a:r>
              <a:rPr lang="en-US" altLang="ja-JP" dirty="0" smtClean="0"/>
              <a:t>states</a:t>
            </a:r>
            <a:endParaRPr kumimoji="1" lang="ja-JP" altLang="en-US" dirty="0"/>
          </a:p>
        </p:txBody>
      </p:sp>
      <p:sp>
        <p:nvSpPr>
          <p:cNvPr id="5" name="テキスト ボックス 4"/>
          <p:cNvSpPr txBox="1"/>
          <p:nvPr/>
        </p:nvSpPr>
        <p:spPr>
          <a:xfrm>
            <a:off x="4481969" y="4091491"/>
            <a:ext cx="3788650" cy="923330"/>
          </a:xfrm>
          <a:prstGeom prst="rect">
            <a:avLst/>
          </a:prstGeom>
          <a:noFill/>
        </p:spPr>
        <p:txBody>
          <a:bodyPr wrap="square" rtlCol="0">
            <a:spAutoFit/>
          </a:bodyPr>
          <a:lstStyle/>
          <a:p>
            <a:r>
              <a:rPr lang="en-US" altLang="ja-JP" dirty="0" smtClean="0"/>
              <a:t>Spatial distribution of </a:t>
            </a:r>
          </a:p>
          <a:p>
            <a:r>
              <a:rPr lang="en-US" altLang="ja-JP" dirty="0" smtClean="0"/>
              <a:t>dynamic nuclear spin polarization</a:t>
            </a:r>
          </a:p>
          <a:p>
            <a:r>
              <a:rPr kumimoji="1" lang="en-US" altLang="ja-JP" dirty="0" smtClean="0"/>
              <a:t>QH electronic spin polarization</a:t>
            </a:r>
            <a:endParaRPr kumimoji="1" lang="ja-JP" altLang="en-US" dirty="0"/>
          </a:p>
        </p:txBody>
      </p:sp>
      <p:pic>
        <p:nvPicPr>
          <p:cNvPr id="56" name="図 55"/>
          <p:cNvPicPr>
            <a:picLocks noChangeAspect="1"/>
          </p:cNvPicPr>
          <p:nvPr/>
        </p:nvPicPr>
        <p:blipFill rotWithShape="1">
          <a:blip r:embed="rId2"/>
          <a:srcRect l="22786" t="53898" r="38822" b="8556"/>
          <a:stretch/>
        </p:blipFill>
        <p:spPr>
          <a:xfrm>
            <a:off x="780646" y="4866294"/>
            <a:ext cx="1908212" cy="1656184"/>
          </a:xfrm>
          <a:prstGeom prst="rect">
            <a:avLst/>
          </a:prstGeom>
        </p:spPr>
      </p:pic>
      <p:grpSp>
        <p:nvGrpSpPr>
          <p:cNvPr id="95" name="グループ化 94"/>
          <p:cNvGrpSpPr/>
          <p:nvPr/>
        </p:nvGrpSpPr>
        <p:grpSpPr>
          <a:xfrm>
            <a:off x="1655676" y="922695"/>
            <a:ext cx="5669004" cy="2274416"/>
            <a:chOff x="1655676" y="922695"/>
            <a:chExt cx="5669004" cy="2274416"/>
          </a:xfrm>
        </p:grpSpPr>
        <p:grpSp>
          <p:nvGrpSpPr>
            <p:cNvPr id="54" name="グループ化 53"/>
            <p:cNvGrpSpPr/>
            <p:nvPr/>
          </p:nvGrpSpPr>
          <p:grpSpPr>
            <a:xfrm>
              <a:off x="3743908" y="922695"/>
              <a:ext cx="3580772" cy="2274416"/>
              <a:chOff x="5138742" y="433266"/>
              <a:chExt cx="3580772" cy="2274416"/>
            </a:xfrm>
          </p:grpSpPr>
          <p:sp>
            <p:nvSpPr>
              <p:cNvPr id="6" name="楕円 5"/>
              <p:cNvSpPr/>
              <p:nvPr/>
            </p:nvSpPr>
            <p:spPr>
              <a:xfrm>
                <a:off x="5472100" y="764704"/>
                <a:ext cx="410996" cy="4408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a:spLocks noChangeAspect="1"/>
              </p:cNvSpPr>
              <p:nvPr/>
            </p:nvSpPr>
            <p:spPr bwMode="auto">
              <a:xfrm rot="10800000">
                <a:off x="5250233" y="877945"/>
                <a:ext cx="1300201" cy="688754"/>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8" name="グループ化 14"/>
              <p:cNvGrpSpPr>
                <a:grpSpLocks/>
              </p:cNvGrpSpPr>
              <p:nvPr/>
            </p:nvGrpSpPr>
            <p:grpSpPr bwMode="auto">
              <a:xfrm>
                <a:off x="5139491" y="854963"/>
                <a:ext cx="3170098" cy="1655805"/>
                <a:chOff x="1353065" y="1736124"/>
                <a:chExt cx="4022124" cy="2100649"/>
              </a:xfrm>
            </p:grpSpPr>
            <p:sp>
              <p:nvSpPr>
                <p:cNvPr id="9" name="フリーフォーム 8"/>
                <p:cNvSpPr/>
                <p:nvPr/>
              </p:nvSpPr>
              <p:spPr>
                <a:xfrm>
                  <a:off x="1353899" y="1736701"/>
                  <a:ext cx="4021588" cy="2100670"/>
                </a:xfrm>
                <a:custGeom>
                  <a:avLst/>
                  <a:gdLst>
                    <a:gd name="connsiteX0" fmla="*/ 0 w 4022124"/>
                    <a:gd name="connsiteY0" fmla="*/ 1377779 h 2100649"/>
                    <a:gd name="connsiteX1" fmla="*/ 2631989 w 4022124"/>
                    <a:gd name="connsiteY1" fmla="*/ 0 h 2100649"/>
                    <a:gd name="connsiteX2" fmla="*/ 4022124 w 4022124"/>
                    <a:gd name="connsiteY2" fmla="*/ 735227 h 2100649"/>
                    <a:gd name="connsiteX3" fmla="*/ 1383957 w 4022124"/>
                    <a:gd name="connsiteY3" fmla="*/ 2100649 h 2100649"/>
                    <a:gd name="connsiteX4" fmla="*/ 0 w 4022124"/>
                    <a:gd name="connsiteY4" fmla="*/ 1377779 h 210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124" h="2100649">
                      <a:moveTo>
                        <a:pt x="0" y="1377779"/>
                      </a:moveTo>
                      <a:lnTo>
                        <a:pt x="2631989" y="0"/>
                      </a:lnTo>
                      <a:lnTo>
                        <a:pt x="4022124" y="735227"/>
                      </a:lnTo>
                      <a:lnTo>
                        <a:pt x="1383957" y="2100649"/>
                      </a:lnTo>
                      <a:lnTo>
                        <a:pt x="0" y="1377779"/>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フリーフォーム 9"/>
                <p:cNvSpPr/>
                <p:nvPr/>
              </p:nvSpPr>
              <p:spPr>
                <a:xfrm>
                  <a:off x="3256797" y="3277431"/>
                  <a:ext cx="907755" cy="472562"/>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フリーフォーム 10"/>
                <p:cNvSpPr/>
                <p:nvPr/>
              </p:nvSpPr>
              <p:spPr>
                <a:xfrm>
                  <a:off x="4328625" y="2726407"/>
                  <a:ext cx="909539" cy="472561"/>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フリーフォーム 11"/>
                <p:cNvSpPr/>
                <p:nvPr/>
              </p:nvSpPr>
              <p:spPr>
                <a:xfrm>
                  <a:off x="1505489" y="2380456"/>
                  <a:ext cx="909539" cy="472561"/>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フリーフォーム 12"/>
                <p:cNvSpPr/>
                <p:nvPr/>
              </p:nvSpPr>
              <p:spPr>
                <a:xfrm>
                  <a:off x="2621903" y="1802682"/>
                  <a:ext cx="907755" cy="474345"/>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4" name="フリーフォーム 13"/>
              <p:cNvSpPr>
                <a:spLocks noChangeAspect="1"/>
              </p:cNvSpPr>
              <p:nvPr/>
            </p:nvSpPr>
            <p:spPr bwMode="auto">
              <a:xfrm>
                <a:off x="5138742" y="1583528"/>
                <a:ext cx="414658" cy="352811"/>
              </a:xfrm>
              <a:custGeom>
                <a:avLst/>
                <a:gdLst>
                  <a:gd name="connsiteX0" fmla="*/ 0 w 525293"/>
                  <a:gd name="connsiteY0" fmla="*/ 447472 h 447472"/>
                  <a:gd name="connsiteX1" fmla="*/ 525293 w 525293"/>
                  <a:gd name="connsiteY1" fmla="*/ 184825 h 447472"/>
                  <a:gd name="connsiteX2" fmla="*/ 165370 w 525293"/>
                  <a:gd name="connsiteY2" fmla="*/ 0 h 447472"/>
                </a:gdLst>
                <a:ahLst/>
                <a:cxnLst>
                  <a:cxn ang="0">
                    <a:pos x="connsiteX0" y="connsiteY0"/>
                  </a:cxn>
                  <a:cxn ang="0">
                    <a:pos x="connsiteX1" y="connsiteY1"/>
                  </a:cxn>
                  <a:cxn ang="0">
                    <a:pos x="connsiteX2" y="connsiteY2"/>
                  </a:cxn>
                </a:cxnLst>
                <a:rect l="l" t="t" r="r" b="b"/>
                <a:pathLst>
                  <a:path w="525293" h="447472">
                    <a:moveTo>
                      <a:pt x="0" y="447472"/>
                    </a:moveTo>
                    <a:lnTo>
                      <a:pt x="525293" y="184825"/>
                    </a:lnTo>
                    <a:lnTo>
                      <a:pt x="165370"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 name="フリーフォーム 14"/>
              <p:cNvSpPr>
                <a:spLocks noChangeAspect="1"/>
              </p:cNvSpPr>
              <p:nvPr/>
            </p:nvSpPr>
            <p:spPr bwMode="auto">
              <a:xfrm>
                <a:off x="5693964" y="1123892"/>
                <a:ext cx="725301" cy="382329"/>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 name="フリーフォーム 15"/>
              <p:cNvSpPr>
                <a:spLocks noChangeAspect="1"/>
              </p:cNvSpPr>
              <p:nvPr/>
            </p:nvSpPr>
            <p:spPr bwMode="auto">
              <a:xfrm>
                <a:off x="6565449" y="859635"/>
                <a:ext cx="650802" cy="198192"/>
              </a:xfrm>
              <a:custGeom>
                <a:avLst/>
                <a:gdLst>
                  <a:gd name="connsiteX0" fmla="*/ 0 w 826851"/>
                  <a:gd name="connsiteY0" fmla="*/ 63230 h 252919"/>
                  <a:gd name="connsiteX1" fmla="*/ 355060 w 826851"/>
                  <a:gd name="connsiteY1" fmla="*/ 252919 h 252919"/>
                  <a:gd name="connsiteX2" fmla="*/ 826851 w 826851"/>
                  <a:gd name="connsiteY2" fmla="*/ 0 h 252919"/>
                </a:gdLst>
                <a:ahLst/>
                <a:cxnLst>
                  <a:cxn ang="0">
                    <a:pos x="connsiteX0" y="connsiteY0"/>
                  </a:cxn>
                  <a:cxn ang="0">
                    <a:pos x="connsiteX1" y="connsiteY1"/>
                  </a:cxn>
                  <a:cxn ang="0">
                    <a:pos x="connsiteX2" y="connsiteY2"/>
                  </a:cxn>
                </a:cxnLst>
                <a:rect l="l" t="t" r="r" b="b"/>
                <a:pathLst>
                  <a:path w="826851" h="252919">
                    <a:moveTo>
                      <a:pt x="0" y="63230"/>
                    </a:moveTo>
                    <a:lnTo>
                      <a:pt x="355060" y="252919"/>
                    </a:lnTo>
                    <a:lnTo>
                      <a:pt x="826851"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フリーフォーム 16"/>
              <p:cNvSpPr>
                <a:spLocks noChangeAspect="1"/>
              </p:cNvSpPr>
              <p:nvPr/>
            </p:nvSpPr>
            <p:spPr bwMode="auto">
              <a:xfrm>
                <a:off x="6235128" y="2293370"/>
                <a:ext cx="697188" cy="213655"/>
              </a:xfrm>
              <a:custGeom>
                <a:avLst/>
                <a:gdLst>
                  <a:gd name="connsiteX0" fmla="*/ 0 w 885217"/>
                  <a:gd name="connsiteY0" fmla="*/ 272375 h 272375"/>
                  <a:gd name="connsiteX1" fmla="*/ 525294 w 885217"/>
                  <a:gd name="connsiteY1" fmla="*/ 0 h 272375"/>
                  <a:gd name="connsiteX2" fmla="*/ 885217 w 885217"/>
                  <a:gd name="connsiteY2" fmla="*/ 184826 h 272375"/>
                </a:gdLst>
                <a:ahLst/>
                <a:cxnLst>
                  <a:cxn ang="0">
                    <a:pos x="connsiteX0" y="connsiteY0"/>
                  </a:cxn>
                  <a:cxn ang="0">
                    <a:pos x="connsiteX1" y="connsiteY1"/>
                  </a:cxn>
                  <a:cxn ang="0">
                    <a:pos x="connsiteX2" y="connsiteY2"/>
                  </a:cxn>
                </a:cxnLst>
                <a:rect l="l" t="t" r="r" b="b"/>
                <a:pathLst>
                  <a:path w="885217" h="272375">
                    <a:moveTo>
                      <a:pt x="0" y="272375"/>
                    </a:moveTo>
                    <a:lnTo>
                      <a:pt x="525294" y="0"/>
                    </a:lnTo>
                    <a:lnTo>
                      <a:pt x="885217" y="184826"/>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フリーフォーム 17"/>
              <p:cNvSpPr>
                <a:spLocks noChangeAspect="1"/>
              </p:cNvSpPr>
              <p:nvPr/>
            </p:nvSpPr>
            <p:spPr bwMode="auto">
              <a:xfrm>
                <a:off x="7071471" y="1856220"/>
                <a:ext cx="704217" cy="359839"/>
              </a:xfrm>
              <a:custGeom>
                <a:avLst/>
                <a:gdLst>
                  <a:gd name="connsiteX0" fmla="*/ 359923 w 894945"/>
                  <a:gd name="connsiteY0" fmla="*/ 457200 h 457200"/>
                  <a:gd name="connsiteX1" fmla="*/ 0 w 894945"/>
                  <a:gd name="connsiteY1" fmla="*/ 277238 h 457200"/>
                  <a:gd name="connsiteX2" fmla="*/ 525294 w 894945"/>
                  <a:gd name="connsiteY2" fmla="*/ 0 h 457200"/>
                  <a:gd name="connsiteX3" fmla="*/ 894945 w 894945"/>
                  <a:gd name="connsiteY3" fmla="*/ 184825 h 457200"/>
                </a:gdLst>
                <a:ahLst/>
                <a:cxnLst>
                  <a:cxn ang="0">
                    <a:pos x="connsiteX0" y="connsiteY0"/>
                  </a:cxn>
                  <a:cxn ang="0">
                    <a:pos x="connsiteX1" y="connsiteY1"/>
                  </a:cxn>
                  <a:cxn ang="0">
                    <a:pos x="connsiteX2" y="connsiteY2"/>
                  </a:cxn>
                  <a:cxn ang="0">
                    <a:pos x="connsiteX3" y="connsiteY3"/>
                  </a:cxn>
                </a:cxnLst>
                <a:rect l="l" t="t" r="r" b="b"/>
                <a:pathLst>
                  <a:path w="894945" h="457200">
                    <a:moveTo>
                      <a:pt x="359923" y="457200"/>
                    </a:moveTo>
                    <a:lnTo>
                      <a:pt x="0" y="277238"/>
                    </a:lnTo>
                    <a:lnTo>
                      <a:pt x="525294" y="0"/>
                    </a:lnTo>
                    <a:lnTo>
                      <a:pt x="894945" y="184825"/>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フリーフォーム 18"/>
              <p:cNvSpPr>
                <a:spLocks noChangeAspect="1"/>
              </p:cNvSpPr>
              <p:nvPr/>
            </p:nvSpPr>
            <p:spPr bwMode="auto">
              <a:xfrm>
                <a:off x="7921874" y="1437345"/>
                <a:ext cx="379518" cy="341567"/>
              </a:xfrm>
              <a:custGeom>
                <a:avLst/>
                <a:gdLst>
                  <a:gd name="connsiteX0" fmla="*/ 355060 w 481519"/>
                  <a:gd name="connsiteY0" fmla="*/ 432881 h 432881"/>
                  <a:gd name="connsiteX1" fmla="*/ 0 w 481519"/>
                  <a:gd name="connsiteY1" fmla="*/ 248056 h 432881"/>
                  <a:gd name="connsiteX2" fmla="*/ 481519 w 481519"/>
                  <a:gd name="connsiteY2" fmla="*/ 0 h 432881"/>
                </a:gdLst>
                <a:ahLst/>
                <a:cxnLst>
                  <a:cxn ang="0">
                    <a:pos x="connsiteX0" y="connsiteY0"/>
                  </a:cxn>
                  <a:cxn ang="0">
                    <a:pos x="connsiteX1" y="connsiteY1"/>
                  </a:cxn>
                  <a:cxn ang="0">
                    <a:pos x="connsiteX2" y="connsiteY2"/>
                  </a:cxn>
                </a:cxnLst>
                <a:rect l="l" t="t" r="r" b="b"/>
                <a:pathLst>
                  <a:path w="481519" h="432881">
                    <a:moveTo>
                      <a:pt x="355060" y="432881"/>
                    </a:moveTo>
                    <a:lnTo>
                      <a:pt x="0" y="248056"/>
                    </a:lnTo>
                    <a:lnTo>
                      <a:pt x="481519"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 name="フリーフォーム 19"/>
              <p:cNvSpPr>
                <a:spLocks noChangeAspect="1"/>
              </p:cNvSpPr>
              <p:nvPr/>
            </p:nvSpPr>
            <p:spPr bwMode="auto">
              <a:xfrm>
                <a:off x="5183441" y="1538830"/>
                <a:ext cx="491855" cy="432650"/>
              </a:xfrm>
              <a:custGeom>
                <a:avLst/>
                <a:gdLst>
                  <a:gd name="connsiteX0" fmla="*/ 0 w 525293"/>
                  <a:gd name="connsiteY0" fmla="*/ 447472 h 447472"/>
                  <a:gd name="connsiteX1" fmla="*/ 525293 w 525293"/>
                  <a:gd name="connsiteY1" fmla="*/ 184825 h 447472"/>
                  <a:gd name="connsiteX2" fmla="*/ 165370 w 525293"/>
                  <a:gd name="connsiteY2" fmla="*/ 0 h 447472"/>
                </a:gdLst>
                <a:ahLst/>
                <a:cxnLst>
                  <a:cxn ang="0">
                    <a:pos x="connsiteX0" y="connsiteY0"/>
                  </a:cxn>
                  <a:cxn ang="0">
                    <a:pos x="connsiteX1" y="connsiteY1"/>
                  </a:cxn>
                  <a:cxn ang="0">
                    <a:pos x="connsiteX2" y="connsiteY2"/>
                  </a:cxn>
                </a:cxnLst>
                <a:rect l="l" t="t" r="r" b="b"/>
                <a:pathLst>
                  <a:path w="525293" h="447472">
                    <a:moveTo>
                      <a:pt x="0" y="447472"/>
                    </a:moveTo>
                    <a:lnTo>
                      <a:pt x="525293" y="184825"/>
                    </a:lnTo>
                    <a:lnTo>
                      <a:pt x="165370"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 name="フリーフォーム 20"/>
              <p:cNvSpPr>
                <a:spLocks noChangeAspect="1"/>
              </p:cNvSpPr>
              <p:nvPr/>
            </p:nvSpPr>
            <p:spPr bwMode="auto">
              <a:xfrm>
                <a:off x="5632958" y="1089874"/>
                <a:ext cx="903253" cy="478193"/>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 name="フリーフォーム 21"/>
              <p:cNvSpPr>
                <a:spLocks noChangeAspect="1"/>
              </p:cNvSpPr>
              <p:nvPr/>
            </p:nvSpPr>
            <p:spPr bwMode="auto">
              <a:xfrm>
                <a:off x="6508098" y="882686"/>
                <a:ext cx="774216" cy="236819"/>
              </a:xfrm>
              <a:custGeom>
                <a:avLst/>
                <a:gdLst>
                  <a:gd name="connsiteX0" fmla="*/ 0 w 826851"/>
                  <a:gd name="connsiteY0" fmla="*/ 63230 h 252919"/>
                  <a:gd name="connsiteX1" fmla="*/ 355060 w 826851"/>
                  <a:gd name="connsiteY1" fmla="*/ 252919 h 252919"/>
                  <a:gd name="connsiteX2" fmla="*/ 826851 w 826851"/>
                  <a:gd name="connsiteY2" fmla="*/ 0 h 252919"/>
                </a:gdLst>
                <a:ahLst/>
                <a:cxnLst>
                  <a:cxn ang="0">
                    <a:pos x="connsiteX0" y="connsiteY0"/>
                  </a:cxn>
                  <a:cxn ang="0">
                    <a:pos x="connsiteX1" y="connsiteY1"/>
                  </a:cxn>
                  <a:cxn ang="0">
                    <a:pos x="connsiteX2" y="connsiteY2"/>
                  </a:cxn>
                </a:cxnLst>
                <a:rect l="l" t="t" r="r" b="b"/>
                <a:pathLst>
                  <a:path w="826851" h="252919">
                    <a:moveTo>
                      <a:pt x="0" y="63230"/>
                    </a:moveTo>
                    <a:lnTo>
                      <a:pt x="355060" y="252919"/>
                    </a:lnTo>
                    <a:lnTo>
                      <a:pt x="826851"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フリーフォーム 22"/>
              <p:cNvSpPr>
                <a:spLocks noChangeAspect="1"/>
              </p:cNvSpPr>
              <p:nvPr/>
            </p:nvSpPr>
            <p:spPr bwMode="auto">
              <a:xfrm>
                <a:off x="6161472" y="2228991"/>
                <a:ext cx="828866" cy="255037"/>
              </a:xfrm>
              <a:custGeom>
                <a:avLst/>
                <a:gdLst>
                  <a:gd name="connsiteX0" fmla="*/ 0 w 885217"/>
                  <a:gd name="connsiteY0" fmla="*/ 272375 h 272375"/>
                  <a:gd name="connsiteX1" fmla="*/ 525294 w 885217"/>
                  <a:gd name="connsiteY1" fmla="*/ 0 h 272375"/>
                  <a:gd name="connsiteX2" fmla="*/ 885217 w 885217"/>
                  <a:gd name="connsiteY2" fmla="*/ 184826 h 272375"/>
                </a:gdLst>
                <a:ahLst/>
                <a:cxnLst>
                  <a:cxn ang="0">
                    <a:pos x="connsiteX0" y="connsiteY0"/>
                  </a:cxn>
                  <a:cxn ang="0">
                    <a:pos x="connsiteX1" y="connsiteY1"/>
                  </a:cxn>
                  <a:cxn ang="0">
                    <a:pos x="connsiteX2" y="connsiteY2"/>
                  </a:cxn>
                </a:cxnLst>
                <a:rect l="l" t="t" r="r" b="b"/>
                <a:pathLst>
                  <a:path w="885217" h="272375">
                    <a:moveTo>
                      <a:pt x="0" y="272375"/>
                    </a:moveTo>
                    <a:lnTo>
                      <a:pt x="525294" y="0"/>
                    </a:lnTo>
                    <a:lnTo>
                      <a:pt x="885217" y="184826"/>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 name="フリーフォーム 23"/>
              <p:cNvSpPr>
                <a:spLocks noChangeAspect="1"/>
              </p:cNvSpPr>
              <p:nvPr/>
            </p:nvSpPr>
            <p:spPr bwMode="auto">
              <a:xfrm>
                <a:off x="6937656" y="1789874"/>
                <a:ext cx="889589" cy="455421"/>
              </a:xfrm>
              <a:custGeom>
                <a:avLst/>
                <a:gdLst>
                  <a:gd name="connsiteX0" fmla="*/ 359923 w 894945"/>
                  <a:gd name="connsiteY0" fmla="*/ 457200 h 457200"/>
                  <a:gd name="connsiteX1" fmla="*/ 0 w 894945"/>
                  <a:gd name="connsiteY1" fmla="*/ 277238 h 457200"/>
                  <a:gd name="connsiteX2" fmla="*/ 525294 w 894945"/>
                  <a:gd name="connsiteY2" fmla="*/ 0 h 457200"/>
                  <a:gd name="connsiteX3" fmla="*/ 894945 w 894945"/>
                  <a:gd name="connsiteY3" fmla="*/ 184825 h 457200"/>
                </a:gdLst>
                <a:ahLst/>
                <a:cxnLst>
                  <a:cxn ang="0">
                    <a:pos x="connsiteX0" y="connsiteY0"/>
                  </a:cxn>
                  <a:cxn ang="0">
                    <a:pos x="connsiteX1" y="connsiteY1"/>
                  </a:cxn>
                  <a:cxn ang="0">
                    <a:pos x="connsiteX2" y="connsiteY2"/>
                  </a:cxn>
                  <a:cxn ang="0">
                    <a:pos x="connsiteX3" y="connsiteY3"/>
                  </a:cxn>
                </a:cxnLst>
                <a:rect l="l" t="t" r="r" b="b"/>
                <a:pathLst>
                  <a:path w="894945" h="457200">
                    <a:moveTo>
                      <a:pt x="359923" y="457200"/>
                    </a:moveTo>
                    <a:lnTo>
                      <a:pt x="0" y="277238"/>
                    </a:lnTo>
                    <a:lnTo>
                      <a:pt x="525294" y="0"/>
                    </a:lnTo>
                    <a:lnTo>
                      <a:pt x="894945" y="184825"/>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 name="フリーフォーム 24"/>
              <p:cNvSpPr>
                <a:spLocks noChangeAspect="1"/>
              </p:cNvSpPr>
              <p:nvPr/>
            </p:nvSpPr>
            <p:spPr bwMode="auto">
              <a:xfrm>
                <a:off x="7811671" y="1402767"/>
                <a:ext cx="450866" cy="405326"/>
              </a:xfrm>
              <a:custGeom>
                <a:avLst/>
                <a:gdLst>
                  <a:gd name="connsiteX0" fmla="*/ 355060 w 481519"/>
                  <a:gd name="connsiteY0" fmla="*/ 432881 h 432881"/>
                  <a:gd name="connsiteX1" fmla="*/ 0 w 481519"/>
                  <a:gd name="connsiteY1" fmla="*/ 248056 h 432881"/>
                  <a:gd name="connsiteX2" fmla="*/ 481519 w 481519"/>
                  <a:gd name="connsiteY2" fmla="*/ 0 h 432881"/>
                </a:gdLst>
                <a:ahLst/>
                <a:cxnLst>
                  <a:cxn ang="0">
                    <a:pos x="connsiteX0" y="connsiteY0"/>
                  </a:cxn>
                  <a:cxn ang="0">
                    <a:pos x="connsiteX1" y="connsiteY1"/>
                  </a:cxn>
                  <a:cxn ang="0">
                    <a:pos x="connsiteX2" y="connsiteY2"/>
                  </a:cxn>
                </a:cxnLst>
                <a:rect l="l" t="t" r="r" b="b"/>
                <a:pathLst>
                  <a:path w="481519" h="432881">
                    <a:moveTo>
                      <a:pt x="355060" y="432881"/>
                    </a:moveTo>
                    <a:lnTo>
                      <a:pt x="0" y="248056"/>
                    </a:lnTo>
                    <a:lnTo>
                      <a:pt x="481519"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6" name="二等辺三角形 25"/>
              <p:cNvSpPr/>
              <p:nvPr/>
            </p:nvSpPr>
            <p:spPr bwMode="auto">
              <a:xfrm rot="3707638">
                <a:off x="6144378" y="1425983"/>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二等辺三角形 26"/>
              <p:cNvSpPr/>
              <p:nvPr/>
            </p:nvSpPr>
            <p:spPr bwMode="auto">
              <a:xfrm rot="3499407">
                <a:off x="5258921" y="1817565"/>
                <a:ext cx="53415" cy="91364"/>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二等辺三角形 27"/>
              <p:cNvSpPr/>
              <p:nvPr/>
            </p:nvSpPr>
            <p:spPr bwMode="auto">
              <a:xfrm rot="3668659">
                <a:off x="6944262" y="941864"/>
                <a:ext cx="53415" cy="91367"/>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二等辺三角形 28"/>
              <p:cNvSpPr/>
              <p:nvPr/>
            </p:nvSpPr>
            <p:spPr bwMode="auto">
              <a:xfrm rot="14299407">
                <a:off x="6413640" y="2296743"/>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二等辺三角形 29"/>
              <p:cNvSpPr/>
              <p:nvPr/>
            </p:nvSpPr>
            <p:spPr bwMode="auto">
              <a:xfrm rot="14299407">
                <a:off x="7269665" y="1904011"/>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二等辺三角形 30"/>
              <p:cNvSpPr/>
              <p:nvPr/>
            </p:nvSpPr>
            <p:spPr bwMode="auto">
              <a:xfrm rot="14299407">
                <a:off x="8037695" y="1453932"/>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二等辺三角形 31"/>
              <p:cNvSpPr/>
              <p:nvPr/>
            </p:nvSpPr>
            <p:spPr bwMode="auto">
              <a:xfrm rot="18162961">
                <a:off x="5450980" y="1571882"/>
                <a:ext cx="53415" cy="91367"/>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二等辺三角形 32"/>
              <p:cNvSpPr/>
              <p:nvPr/>
            </p:nvSpPr>
            <p:spPr bwMode="auto">
              <a:xfrm rot="7317342">
                <a:off x="6670869" y="932728"/>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二等辺三角形 33"/>
              <p:cNvSpPr/>
              <p:nvPr/>
            </p:nvSpPr>
            <p:spPr bwMode="auto">
              <a:xfrm rot="7114757">
                <a:off x="7068800" y="2097285"/>
                <a:ext cx="53415" cy="91364"/>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二等辺三角形 34"/>
              <p:cNvSpPr/>
              <p:nvPr/>
            </p:nvSpPr>
            <p:spPr bwMode="auto">
              <a:xfrm rot="7114757">
                <a:off x="7975566" y="1683047"/>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6" name="直線矢印コネクタ 35"/>
              <p:cNvCxnSpPr/>
              <p:nvPr/>
            </p:nvCxnSpPr>
            <p:spPr bwMode="auto">
              <a:xfrm rot="10800000" flipV="1">
                <a:off x="7599984" y="640357"/>
                <a:ext cx="759036" cy="45120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bwMode="auto">
              <a:xfrm rot="16200000" flipH="1">
                <a:off x="8158720" y="823790"/>
                <a:ext cx="399198" cy="983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118"/>
              <p:cNvGrpSpPr>
                <a:grpSpLocks/>
              </p:cNvGrpSpPr>
              <p:nvPr/>
            </p:nvGrpSpPr>
            <p:grpSpPr bwMode="auto">
              <a:xfrm>
                <a:off x="8152204" y="1024841"/>
                <a:ext cx="393765" cy="151155"/>
                <a:chOff x="1645920" y="3237898"/>
                <a:chExt cx="499596" cy="191764"/>
              </a:xfrm>
            </p:grpSpPr>
            <p:cxnSp>
              <p:nvCxnSpPr>
                <p:cNvPr id="39" name="直線矢印コネクタ 38"/>
                <p:cNvCxnSpPr/>
                <p:nvPr/>
              </p:nvCxnSpPr>
              <p:spPr>
                <a:xfrm rot="10800000">
                  <a:off x="1646162" y="3238731"/>
                  <a:ext cx="499354" cy="1783"/>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rot="10800000">
                  <a:off x="1740682" y="3331461"/>
                  <a:ext cx="299613" cy="3567"/>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rot="10800000">
                  <a:off x="1794184" y="3427757"/>
                  <a:ext cx="199742" cy="1783"/>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 name="Text Box 47"/>
              <p:cNvSpPr txBox="1">
                <a:spLocks noChangeArrowheads="1"/>
              </p:cNvSpPr>
              <p:nvPr/>
            </p:nvSpPr>
            <p:spPr bwMode="auto">
              <a:xfrm>
                <a:off x="5443895" y="2331297"/>
                <a:ext cx="755298"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0" lang="en-US" altLang="ja-JP" sz="1846" i="1" dirty="0" err="1" smtClean="0">
                    <a:ea typeface="Osaka"/>
                    <a:cs typeface="Arial" panose="020B0604020202020204" pitchFamily="34" charset="0"/>
                  </a:rPr>
                  <a:t>I</a:t>
                </a:r>
                <a:r>
                  <a:rPr kumimoji="0" lang="en-US" altLang="ja-JP" sz="1846" baseline="-25000" dirty="0" err="1" smtClean="0">
                    <a:ea typeface="Osaka"/>
                    <a:cs typeface="Arial" panose="020B0604020202020204" pitchFamily="34" charset="0"/>
                  </a:rPr>
                  <a:t>sd</a:t>
                </a:r>
                <a:endParaRPr lang="en-US" altLang="ja-JP" sz="1846" dirty="0">
                  <a:ea typeface="Osaka"/>
                  <a:cs typeface="Arial" panose="020B0604020202020204" pitchFamily="34" charset="0"/>
                </a:endParaRPr>
              </a:p>
            </p:txBody>
          </p:sp>
          <p:grpSp>
            <p:nvGrpSpPr>
              <p:cNvPr id="43" name="グループ化 42"/>
              <p:cNvGrpSpPr/>
              <p:nvPr/>
            </p:nvGrpSpPr>
            <p:grpSpPr>
              <a:xfrm>
                <a:off x="5255858" y="781490"/>
                <a:ext cx="845106" cy="387553"/>
                <a:chOff x="5142434" y="222285"/>
                <a:chExt cx="577953" cy="265041"/>
              </a:xfrm>
            </p:grpSpPr>
            <p:sp>
              <p:nvSpPr>
                <p:cNvPr id="44" name="正方形/長方形 43"/>
                <p:cNvSpPr/>
                <p:nvPr/>
              </p:nvSpPr>
              <p:spPr bwMode="auto">
                <a:xfrm>
                  <a:off x="5258913" y="234735"/>
                  <a:ext cx="345444" cy="252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aseline="-25000" dirty="0">
                    <a:solidFill>
                      <a:schemeClr val="tx1">
                        <a:lumMod val="95000"/>
                        <a:lumOff val="5000"/>
                      </a:schemeClr>
                    </a:solidFill>
                    <a:latin typeface="Arial" pitchFamily="34" charset="0"/>
                    <a:cs typeface="Arial" pitchFamily="34" charset="0"/>
                  </a:endParaRPr>
                </a:p>
              </p:txBody>
            </p:sp>
            <p:sp>
              <p:nvSpPr>
                <p:cNvPr id="45" name="円/楕円 80"/>
                <p:cNvSpPr/>
                <p:nvPr/>
              </p:nvSpPr>
              <p:spPr bwMode="auto">
                <a:xfrm>
                  <a:off x="5142434" y="222285"/>
                  <a:ext cx="577953" cy="2547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77" i="1" dirty="0" err="1">
                      <a:solidFill>
                        <a:schemeClr val="bg1"/>
                      </a:solidFill>
                      <a:latin typeface="Arial" pitchFamily="34" charset="0"/>
                      <a:cs typeface="Arial" pitchFamily="34" charset="0"/>
                    </a:rPr>
                    <a:t>V</a:t>
                  </a:r>
                  <a:r>
                    <a:rPr lang="en-US" altLang="ja-JP" sz="1477" baseline="-25000" dirty="0" err="1">
                      <a:solidFill>
                        <a:schemeClr val="bg1"/>
                      </a:solidFill>
                      <a:latin typeface="Arial" pitchFamily="34" charset="0"/>
                      <a:cs typeface="Arial" pitchFamily="34" charset="0"/>
                    </a:rPr>
                    <a:t>x</a:t>
                  </a:r>
                  <a:endParaRPr lang="ja-JP" altLang="en-US" sz="1477" baseline="-25000" dirty="0">
                    <a:solidFill>
                      <a:schemeClr val="bg1"/>
                    </a:solidFill>
                    <a:latin typeface="Arial" pitchFamily="34" charset="0"/>
                    <a:cs typeface="Arial" pitchFamily="34" charset="0"/>
                  </a:endParaRPr>
                </a:p>
              </p:txBody>
            </p:sp>
          </p:grpSp>
          <p:cxnSp>
            <p:nvCxnSpPr>
              <p:cNvPr id="46" name="直線矢印コネクタ 45"/>
              <p:cNvCxnSpPr/>
              <p:nvPr/>
            </p:nvCxnSpPr>
            <p:spPr>
              <a:xfrm flipV="1">
                <a:off x="8309824" y="1619134"/>
                <a:ext cx="0" cy="3414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7501505" y="2048642"/>
                <a:ext cx="1218009" cy="523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Arial" pitchFamily="34" charset="0"/>
                    <a:cs typeface="Arial" pitchFamily="34" charset="0"/>
                  </a:rPr>
                  <a:t>Magnetic field, </a:t>
                </a:r>
                <a:r>
                  <a:rPr lang="en-US" altLang="ja-JP" sz="1846" i="1" dirty="0">
                    <a:solidFill>
                      <a:schemeClr val="tx1"/>
                    </a:solidFill>
                    <a:latin typeface="Arial" pitchFamily="34" charset="0"/>
                    <a:cs typeface="Arial" pitchFamily="34" charset="0"/>
                  </a:rPr>
                  <a:t>B</a:t>
                </a:r>
                <a:endParaRPr lang="ja-JP" altLang="en-US" sz="1846" i="1" dirty="0">
                  <a:solidFill>
                    <a:schemeClr val="tx1"/>
                  </a:solidFill>
                  <a:latin typeface="Arial" pitchFamily="34" charset="0"/>
                  <a:cs typeface="Arial" pitchFamily="34" charset="0"/>
                </a:endParaRPr>
              </a:p>
            </p:txBody>
          </p:sp>
          <p:cxnSp>
            <p:nvCxnSpPr>
              <p:cNvPr id="48" name="直線矢印コネクタ 47"/>
              <p:cNvCxnSpPr/>
              <p:nvPr/>
            </p:nvCxnSpPr>
            <p:spPr bwMode="auto">
              <a:xfrm flipH="1">
                <a:off x="5290344" y="2249751"/>
                <a:ext cx="459921" cy="27339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二等辺三角形 48"/>
              <p:cNvSpPr/>
              <p:nvPr/>
            </p:nvSpPr>
            <p:spPr>
              <a:xfrm rot="10800000">
                <a:off x="6475853" y="433266"/>
                <a:ext cx="429472" cy="878282"/>
              </a:xfrm>
              <a:prstGeom prst="triangle">
                <a:avLst/>
              </a:prstGeom>
              <a:gradFill flip="none" rotWithShape="1">
                <a:gsLst>
                  <a:gs pos="0">
                    <a:schemeClr val="accent2">
                      <a:lumMod val="0"/>
                      <a:lumOff val="100000"/>
                    </a:schemeClr>
                  </a:gs>
                  <a:gs pos="18000">
                    <a:schemeClr val="accent2">
                      <a:lumMod val="0"/>
                      <a:lumOff val="100000"/>
                    </a:schemeClr>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6607189" y="1280970"/>
                <a:ext cx="167136" cy="239818"/>
                <a:chOff x="6588224" y="1267876"/>
                <a:chExt cx="193185" cy="193481"/>
              </a:xfrm>
            </p:grpSpPr>
            <p:sp>
              <p:nvSpPr>
                <p:cNvPr id="51" name="フリーフォーム 50"/>
                <p:cNvSpPr/>
                <p:nvPr/>
              </p:nvSpPr>
              <p:spPr>
                <a:xfrm>
                  <a:off x="6589898" y="1267876"/>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6588224" y="1328191"/>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6588224" y="1376772"/>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5" name="テキスト ボックス 54"/>
            <p:cNvSpPr txBox="1"/>
            <p:nvPr/>
          </p:nvSpPr>
          <p:spPr>
            <a:xfrm>
              <a:off x="5869537" y="1692261"/>
              <a:ext cx="813043" cy="369332"/>
            </a:xfrm>
            <a:prstGeom prst="rect">
              <a:avLst/>
            </a:prstGeom>
            <a:noFill/>
          </p:spPr>
          <p:txBody>
            <a:bodyPr wrap="none" rtlCol="0">
              <a:spAutoFit/>
            </a:bodyPr>
            <a:lstStyle/>
            <a:p>
              <a:r>
                <a:rPr kumimoji="1" lang="en-US" altLang="ja-JP" dirty="0" smtClean="0"/>
                <a:t>2DEG</a:t>
              </a:r>
              <a:endParaRPr kumimoji="1" lang="ja-JP" altLang="en-US" dirty="0"/>
            </a:p>
          </p:txBody>
        </p:sp>
        <p:sp>
          <p:nvSpPr>
            <p:cNvPr id="90" name="正方形/長方形 89"/>
            <p:cNvSpPr/>
            <p:nvPr/>
          </p:nvSpPr>
          <p:spPr>
            <a:xfrm>
              <a:off x="1655676" y="2343860"/>
              <a:ext cx="2071985" cy="430887"/>
            </a:xfrm>
            <a:prstGeom prst="rect">
              <a:avLst/>
            </a:prstGeom>
          </p:spPr>
          <p:txBody>
            <a:bodyPr wrap="square">
              <a:spAutoFit/>
            </a:bodyPr>
            <a:lstStyle/>
            <a:p>
              <a:r>
                <a:rPr lang="en-US" altLang="ja-JP" sz="1100" dirty="0"/>
                <a:t>M. </a:t>
              </a:r>
              <a:r>
                <a:rPr lang="en-US" altLang="ja-JP" sz="1100" dirty="0" smtClean="0"/>
                <a:t>Topinka,</a:t>
              </a:r>
              <a:r>
                <a:rPr lang="ja-JP" altLang="en-US" sz="1100" dirty="0"/>
                <a:t>　</a:t>
              </a:r>
              <a:r>
                <a:rPr lang="en-US" altLang="ja-JP" sz="1100" dirty="0"/>
                <a:t>R. </a:t>
              </a:r>
              <a:r>
                <a:rPr lang="en-US" altLang="ja-JP" sz="1100" dirty="0" smtClean="0"/>
                <a:t>Wester-</a:t>
              </a:r>
              <a:r>
                <a:rPr lang="en-US" altLang="ja-JP" sz="1100" dirty="0" err="1" smtClean="0"/>
                <a:t>velt</a:t>
              </a:r>
              <a:r>
                <a:rPr lang="en-US" altLang="ja-JP" sz="1100" dirty="0" smtClean="0"/>
                <a:t> </a:t>
              </a:r>
              <a:r>
                <a:rPr lang="en-US" altLang="ja-JP" sz="1100" i="1" dirty="0" smtClean="0"/>
                <a:t>et </a:t>
              </a:r>
              <a:r>
                <a:rPr lang="en-US" altLang="ja-JP" sz="1100" i="1" dirty="0"/>
                <a:t>al</a:t>
              </a:r>
              <a:r>
                <a:rPr lang="en-US" altLang="ja-JP" sz="1100" b="1" dirty="0" smtClean="0"/>
                <a:t>,</a:t>
              </a:r>
              <a:r>
                <a:rPr lang="en-US" altLang="ja-JP" sz="1100" dirty="0" smtClean="0"/>
                <a:t> Science289, 2323 (2000).</a:t>
              </a:r>
              <a:endParaRPr lang="ja-JP" altLang="en-US" sz="1100" dirty="0"/>
            </a:p>
          </p:txBody>
        </p:sp>
        <p:sp>
          <p:nvSpPr>
            <p:cNvPr id="94" name="フリーフォーム 93"/>
            <p:cNvSpPr/>
            <p:nvPr/>
          </p:nvSpPr>
          <p:spPr>
            <a:xfrm>
              <a:off x="3256967" y="1313120"/>
              <a:ext cx="838200" cy="195399"/>
            </a:xfrm>
            <a:custGeom>
              <a:avLst/>
              <a:gdLst>
                <a:gd name="connsiteX0" fmla="*/ 838200 w 838200"/>
                <a:gd name="connsiteY0" fmla="*/ 106921 h 195399"/>
                <a:gd name="connsiteX1" fmla="*/ 257175 w 838200"/>
                <a:gd name="connsiteY1" fmla="*/ 2146 h 195399"/>
                <a:gd name="connsiteX2" fmla="*/ 495300 w 838200"/>
                <a:gd name="connsiteY2" fmla="*/ 192646 h 195399"/>
                <a:gd name="connsiteX3" fmla="*/ 0 w 838200"/>
                <a:gd name="connsiteY3" fmla="*/ 97396 h 195399"/>
              </a:gdLst>
              <a:ahLst/>
              <a:cxnLst>
                <a:cxn ang="0">
                  <a:pos x="connsiteX0" y="connsiteY0"/>
                </a:cxn>
                <a:cxn ang="0">
                  <a:pos x="connsiteX1" y="connsiteY1"/>
                </a:cxn>
                <a:cxn ang="0">
                  <a:pos x="connsiteX2" y="connsiteY2"/>
                </a:cxn>
                <a:cxn ang="0">
                  <a:pos x="connsiteX3" y="connsiteY3"/>
                </a:cxn>
              </a:cxnLst>
              <a:rect l="l" t="t" r="r" b="b"/>
              <a:pathLst>
                <a:path w="838200" h="195399">
                  <a:moveTo>
                    <a:pt x="838200" y="106921"/>
                  </a:moveTo>
                  <a:cubicBezTo>
                    <a:pt x="576262" y="47389"/>
                    <a:pt x="314325" y="-12142"/>
                    <a:pt x="257175" y="2146"/>
                  </a:cubicBezTo>
                  <a:cubicBezTo>
                    <a:pt x="200025" y="16433"/>
                    <a:pt x="538162" y="176771"/>
                    <a:pt x="495300" y="192646"/>
                  </a:cubicBezTo>
                  <a:cubicBezTo>
                    <a:pt x="452438" y="208521"/>
                    <a:pt x="226219" y="152958"/>
                    <a:pt x="0" y="973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3" name="グループ化 92"/>
            <p:cNvGrpSpPr/>
            <p:nvPr/>
          </p:nvGrpSpPr>
          <p:grpSpPr>
            <a:xfrm>
              <a:off x="1865905" y="935275"/>
              <a:ext cx="1669959" cy="1370683"/>
              <a:chOff x="323528" y="1194221"/>
              <a:chExt cx="1669959" cy="1370683"/>
            </a:xfrm>
          </p:grpSpPr>
          <p:pic>
            <p:nvPicPr>
              <p:cNvPr id="487428" name="Picture 4" descr="ãpc ç´ æ ããªã¼ãã®ç»åæ¤ç´¢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94221"/>
                <a:ext cx="1669959" cy="1370683"/>
              </a:xfrm>
              <a:prstGeom prst="rect">
                <a:avLst/>
              </a:prstGeom>
              <a:noFill/>
              <a:extLst>
                <a:ext uri="{909E8E84-426E-40DD-AFC4-6F175D3DCCD1}">
                  <a14:hiddenFill xmlns:a14="http://schemas.microsoft.com/office/drawing/2010/main">
                    <a:solidFill>
                      <a:srgbClr val="FFFFFF"/>
                    </a:solidFill>
                  </a14:hiddenFill>
                </a:ext>
              </a:extLst>
            </p:spPr>
          </p:pic>
          <p:pic>
            <p:nvPicPr>
              <p:cNvPr id="89" name="図 88"/>
              <p:cNvPicPr>
                <a:picLocks noChangeAspect="1"/>
              </p:cNvPicPr>
              <p:nvPr/>
            </p:nvPicPr>
            <p:blipFill rotWithShape="1">
              <a:blip r:embed="rId4" cstate="print"/>
              <a:srcRect l="35527" t="8172" r="2476" b="44208"/>
              <a:stretch/>
            </p:blipFill>
            <p:spPr>
              <a:xfrm>
                <a:off x="605152" y="1293488"/>
                <a:ext cx="1060111" cy="677354"/>
              </a:xfrm>
              <a:prstGeom prst="rect">
                <a:avLst/>
              </a:prstGeom>
            </p:spPr>
          </p:pic>
        </p:grpSp>
      </p:grpSp>
      <p:sp>
        <p:nvSpPr>
          <p:cNvPr id="487426" name="下矢印 487425"/>
          <p:cNvSpPr/>
          <p:nvPr/>
        </p:nvSpPr>
        <p:spPr>
          <a:xfrm rot="2390264">
            <a:off x="3161058" y="3081825"/>
            <a:ext cx="328224" cy="7310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下矢印 100"/>
          <p:cNvSpPr/>
          <p:nvPr/>
        </p:nvSpPr>
        <p:spPr>
          <a:xfrm rot="19209736" flipH="1">
            <a:off x="5036354" y="3138634"/>
            <a:ext cx="328224" cy="7310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427" name="右矢印 487426"/>
          <p:cNvSpPr/>
          <p:nvPr/>
        </p:nvSpPr>
        <p:spPr>
          <a:xfrm>
            <a:off x="1540133" y="5479795"/>
            <a:ext cx="354930" cy="429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429" name="正方形/長方形 487428"/>
          <p:cNvSpPr/>
          <p:nvPr/>
        </p:nvSpPr>
        <p:spPr>
          <a:xfrm>
            <a:off x="287524" y="4053562"/>
            <a:ext cx="3603270" cy="2651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430" name="正方形/長方形 487429"/>
          <p:cNvSpPr/>
          <p:nvPr/>
        </p:nvSpPr>
        <p:spPr>
          <a:xfrm>
            <a:off x="4355431" y="4086392"/>
            <a:ext cx="4620531" cy="261897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5" name="図 104"/>
          <p:cNvPicPr>
            <a:picLocks noChangeAspect="1"/>
          </p:cNvPicPr>
          <p:nvPr/>
        </p:nvPicPr>
        <p:blipFill rotWithShape="1">
          <a:blip r:embed="rId2"/>
          <a:srcRect l="22786" t="53898" r="57485" b="8556"/>
          <a:stretch/>
        </p:blipFill>
        <p:spPr>
          <a:xfrm>
            <a:off x="4665735" y="5046060"/>
            <a:ext cx="929770" cy="1570309"/>
          </a:xfrm>
          <a:prstGeom prst="rect">
            <a:avLst/>
          </a:prstGeom>
        </p:spPr>
      </p:pic>
      <p:grpSp>
        <p:nvGrpSpPr>
          <p:cNvPr id="126" name="グループ化 125"/>
          <p:cNvGrpSpPr/>
          <p:nvPr/>
        </p:nvGrpSpPr>
        <p:grpSpPr>
          <a:xfrm>
            <a:off x="7120764" y="5159004"/>
            <a:ext cx="273466" cy="527015"/>
            <a:chOff x="5245179" y="4056217"/>
            <a:chExt cx="273466" cy="527015"/>
          </a:xfrm>
        </p:grpSpPr>
        <p:cxnSp>
          <p:nvCxnSpPr>
            <p:cNvPr id="127" name="直線矢印コネクタ 126"/>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円/楕円 66"/>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129" name="グループ化 128"/>
          <p:cNvGrpSpPr/>
          <p:nvPr/>
        </p:nvGrpSpPr>
        <p:grpSpPr>
          <a:xfrm>
            <a:off x="7076888" y="5874304"/>
            <a:ext cx="273466" cy="527015"/>
            <a:chOff x="5245179" y="4056217"/>
            <a:chExt cx="273466" cy="527015"/>
          </a:xfrm>
        </p:grpSpPr>
        <p:cxnSp>
          <p:nvCxnSpPr>
            <p:cNvPr id="130" name="直線矢印コネクタ 129"/>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円/楕円 175"/>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132" name="グループ化 131"/>
          <p:cNvGrpSpPr/>
          <p:nvPr/>
        </p:nvGrpSpPr>
        <p:grpSpPr>
          <a:xfrm>
            <a:off x="6518029" y="5144831"/>
            <a:ext cx="273466" cy="527015"/>
            <a:chOff x="5245179" y="4056217"/>
            <a:chExt cx="273466" cy="527015"/>
          </a:xfrm>
        </p:grpSpPr>
        <p:cxnSp>
          <p:nvCxnSpPr>
            <p:cNvPr id="133" name="直線矢印コネクタ 132"/>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35" name="グループ化 134"/>
          <p:cNvGrpSpPr/>
          <p:nvPr/>
        </p:nvGrpSpPr>
        <p:grpSpPr>
          <a:xfrm>
            <a:off x="7449321" y="5319757"/>
            <a:ext cx="273466" cy="527015"/>
            <a:chOff x="5245179" y="4056217"/>
            <a:chExt cx="273466" cy="527015"/>
          </a:xfrm>
        </p:grpSpPr>
        <p:cxnSp>
          <p:nvCxnSpPr>
            <p:cNvPr id="136" name="直線矢印コネクタ 135"/>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円/楕円 186"/>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38" name="グループ化 137"/>
          <p:cNvGrpSpPr/>
          <p:nvPr/>
        </p:nvGrpSpPr>
        <p:grpSpPr>
          <a:xfrm>
            <a:off x="6917942" y="5394076"/>
            <a:ext cx="273466" cy="527015"/>
            <a:chOff x="5245179" y="4056217"/>
            <a:chExt cx="273466" cy="527015"/>
          </a:xfrm>
        </p:grpSpPr>
        <p:cxnSp>
          <p:nvCxnSpPr>
            <p:cNvPr id="139" name="直線矢印コネクタ 138"/>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円/楕円 75"/>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41" name="グループ化 140"/>
          <p:cNvGrpSpPr/>
          <p:nvPr/>
        </p:nvGrpSpPr>
        <p:grpSpPr>
          <a:xfrm>
            <a:off x="7656045" y="5763115"/>
            <a:ext cx="273466" cy="527015"/>
            <a:chOff x="5553829" y="5994616"/>
            <a:chExt cx="273466" cy="527015"/>
          </a:xfrm>
        </p:grpSpPr>
        <p:cxnSp>
          <p:nvCxnSpPr>
            <p:cNvPr id="142" name="直線矢印コネクタ 141"/>
            <p:cNvCxnSpPr/>
            <p:nvPr/>
          </p:nvCxnSpPr>
          <p:spPr>
            <a:xfrm>
              <a:off x="5690096" y="5994616"/>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円/楕円 78"/>
            <p:cNvSpPr/>
            <p:nvPr/>
          </p:nvSpPr>
          <p:spPr>
            <a:xfrm>
              <a:off x="5553829" y="6152321"/>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44" name="グループ化 143"/>
          <p:cNvGrpSpPr/>
          <p:nvPr/>
        </p:nvGrpSpPr>
        <p:grpSpPr>
          <a:xfrm>
            <a:off x="7794492" y="5175142"/>
            <a:ext cx="273466" cy="527015"/>
            <a:chOff x="5245179" y="4056217"/>
            <a:chExt cx="273466" cy="527015"/>
          </a:xfrm>
        </p:grpSpPr>
        <p:cxnSp>
          <p:nvCxnSpPr>
            <p:cNvPr id="145" name="直線矢印コネクタ 144"/>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円/楕円 82"/>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147" name="グループ化 146"/>
          <p:cNvGrpSpPr/>
          <p:nvPr/>
        </p:nvGrpSpPr>
        <p:grpSpPr>
          <a:xfrm>
            <a:off x="8011589" y="5405463"/>
            <a:ext cx="273466" cy="527015"/>
            <a:chOff x="5553829" y="5994616"/>
            <a:chExt cx="273466" cy="527015"/>
          </a:xfrm>
        </p:grpSpPr>
        <p:cxnSp>
          <p:nvCxnSpPr>
            <p:cNvPr id="148" name="直線矢印コネクタ 147"/>
            <p:cNvCxnSpPr/>
            <p:nvPr/>
          </p:nvCxnSpPr>
          <p:spPr>
            <a:xfrm>
              <a:off x="5690096" y="5994616"/>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円/楕円 85"/>
            <p:cNvSpPr/>
            <p:nvPr/>
          </p:nvSpPr>
          <p:spPr>
            <a:xfrm>
              <a:off x="5553829" y="6152321"/>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sp>
        <p:nvSpPr>
          <p:cNvPr id="150" name="角丸四角形 149"/>
          <p:cNvSpPr/>
          <p:nvPr/>
        </p:nvSpPr>
        <p:spPr>
          <a:xfrm>
            <a:off x="6380854" y="5046060"/>
            <a:ext cx="2079578" cy="14764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フリーフォーム 150"/>
          <p:cNvSpPr/>
          <p:nvPr/>
        </p:nvSpPr>
        <p:spPr>
          <a:xfrm>
            <a:off x="4954338" y="5538755"/>
            <a:ext cx="1473693" cy="301993"/>
          </a:xfrm>
          <a:custGeom>
            <a:avLst/>
            <a:gdLst>
              <a:gd name="connsiteX0" fmla="*/ 0 w 1473693"/>
              <a:gd name="connsiteY0" fmla="*/ 301993 h 301993"/>
              <a:gd name="connsiteX1" fmla="*/ 1065320 w 1473693"/>
              <a:gd name="connsiteY1" fmla="*/ 152 h 301993"/>
              <a:gd name="connsiteX2" fmla="*/ 870011 w 1473693"/>
              <a:gd name="connsiteY2" fmla="*/ 257604 h 301993"/>
              <a:gd name="connsiteX3" fmla="*/ 1473693 w 1473693"/>
              <a:gd name="connsiteY3" fmla="*/ 152 h 301993"/>
            </a:gdLst>
            <a:ahLst/>
            <a:cxnLst>
              <a:cxn ang="0">
                <a:pos x="connsiteX0" y="connsiteY0"/>
              </a:cxn>
              <a:cxn ang="0">
                <a:pos x="connsiteX1" y="connsiteY1"/>
              </a:cxn>
              <a:cxn ang="0">
                <a:pos x="connsiteX2" y="connsiteY2"/>
              </a:cxn>
              <a:cxn ang="0">
                <a:pos x="connsiteX3" y="connsiteY3"/>
              </a:cxn>
            </a:cxnLst>
            <a:rect l="l" t="t" r="r" b="b"/>
            <a:pathLst>
              <a:path w="1473693" h="301993">
                <a:moveTo>
                  <a:pt x="0" y="301993"/>
                </a:moveTo>
                <a:cubicBezTo>
                  <a:pt x="460159" y="154771"/>
                  <a:pt x="920318" y="7550"/>
                  <a:pt x="1065320" y="152"/>
                </a:cubicBezTo>
                <a:cubicBezTo>
                  <a:pt x="1210322" y="-7246"/>
                  <a:pt x="801949" y="257604"/>
                  <a:pt x="870011" y="257604"/>
                </a:cubicBezTo>
                <a:cubicBezTo>
                  <a:pt x="938073" y="257604"/>
                  <a:pt x="1205883" y="128878"/>
                  <a:pt x="1473693" y="15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24880" y="3698133"/>
            <a:ext cx="2647454" cy="369332"/>
          </a:xfrm>
          <a:prstGeom prst="rect">
            <a:avLst/>
          </a:prstGeom>
        </p:spPr>
        <p:txBody>
          <a:bodyPr wrap="square">
            <a:spAutoFit/>
          </a:bodyPr>
          <a:lstStyle/>
          <a:p>
            <a:r>
              <a:rPr lang="en-US" altLang="ja-JP" dirty="0"/>
              <a:t>Scanning gate imaging </a:t>
            </a:r>
            <a:endParaRPr lang="ja-JP" altLang="en-US" dirty="0"/>
          </a:p>
        </p:txBody>
      </p:sp>
      <p:sp>
        <p:nvSpPr>
          <p:cNvPr id="96" name="正方形/長方形 95"/>
          <p:cNvSpPr/>
          <p:nvPr/>
        </p:nvSpPr>
        <p:spPr>
          <a:xfrm>
            <a:off x="4320950" y="3738848"/>
            <a:ext cx="4571529" cy="369332"/>
          </a:xfrm>
          <a:prstGeom prst="rect">
            <a:avLst/>
          </a:prstGeom>
        </p:spPr>
        <p:txBody>
          <a:bodyPr wrap="square">
            <a:spAutoFit/>
          </a:bodyPr>
          <a:lstStyle/>
          <a:p>
            <a:r>
              <a:rPr lang="en-US" altLang="ja-JP" dirty="0">
                <a:solidFill>
                  <a:srgbClr val="FFFF00"/>
                </a:solidFill>
              </a:rPr>
              <a:t>Scanning </a:t>
            </a:r>
            <a:r>
              <a:rPr lang="en-US" altLang="ja-JP" dirty="0" smtClean="0">
                <a:solidFill>
                  <a:srgbClr val="FFFF00"/>
                </a:solidFill>
              </a:rPr>
              <a:t>nuclear spin resonance imaging</a:t>
            </a:r>
            <a:endParaRPr lang="ja-JP" altLang="en-US" dirty="0">
              <a:solidFill>
                <a:srgbClr val="FFFF00"/>
              </a:solidFill>
            </a:endParaRPr>
          </a:p>
        </p:txBody>
      </p:sp>
    </p:spTree>
    <p:extLst>
      <p:ext uri="{BB962C8B-B14F-4D97-AF65-F5344CB8AC3E}">
        <p14:creationId xmlns:p14="http://schemas.microsoft.com/office/powerpoint/2010/main" val="4293997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7146" y="259125"/>
            <a:ext cx="8229600" cy="1143000"/>
          </a:xfrm>
        </p:spPr>
        <p:txBody>
          <a:bodyPr/>
          <a:lstStyle/>
          <a:p>
            <a:r>
              <a:rPr lang="en-US" altLang="ja-JP" dirty="0" smtClean="0"/>
              <a:t>Non-uniform dynamic nuclear spin polarization</a:t>
            </a:r>
            <a:endParaRPr kumimoji="1" lang="ja-JP" altLang="en-US" dirty="0"/>
          </a:p>
        </p:txBody>
      </p:sp>
      <p:grpSp>
        <p:nvGrpSpPr>
          <p:cNvPr id="54" name="グループ化 53"/>
          <p:cNvGrpSpPr/>
          <p:nvPr/>
        </p:nvGrpSpPr>
        <p:grpSpPr>
          <a:xfrm>
            <a:off x="2735796" y="1628800"/>
            <a:ext cx="4053023" cy="4668292"/>
            <a:chOff x="4611946" y="1756318"/>
            <a:chExt cx="4053023" cy="4668292"/>
          </a:xfrm>
        </p:grpSpPr>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9867" y="1756318"/>
              <a:ext cx="1549628" cy="1908046"/>
            </a:xfrm>
            <a:prstGeom prst="rect">
              <a:avLst/>
            </a:prstGeom>
          </p:spPr>
        </p:pic>
        <p:grpSp>
          <p:nvGrpSpPr>
            <p:cNvPr id="56" name="グループ化 55"/>
            <p:cNvGrpSpPr/>
            <p:nvPr/>
          </p:nvGrpSpPr>
          <p:grpSpPr>
            <a:xfrm>
              <a:off x="4638036" y="3867315"/>
              <a:ext cx="4017612" cy="2557295"/>
              <a:chOff x="1343915" y="4425350"/>
              <a:chExt cx="3069233" cy="1953632"/>
            </a:xfrm>
          </p:grpSpPr>
          <p:grpSp>
            <p:nvGrpSpPr>
              <p:cNvPr id="68" name="グループ化 67"/>
              <p:cNvGrpSpPr/>
              <p:nvPr/>
            </p:nvGrpSpPr>
            <p:grpSpPr>
              <a:xfrm>
                <a:off x="2684857" y="4495233"/>
                <a:ext cx="1345590" cy="1010416"/>
                <a:chOff x="5064521" y="4415679"/>
                <a:chExt cx="2368766" cy="1627849"/>
              </a:xfrm>
            </p:grpSpPr>
            <p:cxnSp>
              <p:nvCxnSpPr>
                <p:cNvPr id="85" name="直線矢印コネクタ 84"/>
                <p:cNvCxnSpPr/>
                <p:nvPr/>
              </p:nvCxnSpPr>
              <p:spPr>
                <a:xfrm flipV="1">
                  <a:off x="6175365" y="4876714"/>
                  <a:ext cx="0" cy="30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5064521" y="4749597"/>
                  <a:ext cx="1211165" cy="644604"/>
                </a:xfrm>
                <a:prstGeom prst="rect">
                  <a:avLst/>
                </a:prstGeom>
                <a:noFill/>
              </p:spPr>
              <p:txBody>
                <a:bodyPr wrap="none" rtlCol="0">
                  <a:spAutoFit/>
                </a:bodyPr>
                <a:lstStyle/>
                <a:p>
                  <a:r>
                    <a:rPr kumimoji="1" lang="en-US" altLang="ja-JP" sz="1000" dirty="0" smtClean="0"/>
                    <a:t>Electron </a:t>
                  </a:r>
                </a:p>
                <a:p>
                  <a:r>
                    <a:rPr kumimoji="1" lang="en-US" altLang="ja-JP" sz="1000" dirty="0" smtClean="0"/>
                    <a:t>spin</a:t>
                  </a:r>
                  <a:endParaRPr kumimoji="1" lang="ja-JP" altLang="en-US" sz="1000" dirty="0"/>
                </a:p>
              </p:txBody>
            </p:sp>
            <p:cxnSp>
              <p:nvCxnSpPr>
                <p:cNvPr id="87" name="直線矢印コネクタ 86"/>
                <p:cNvCxnSpPr/>
                <p:nvPr/>
              </p:nvCxnSpPr>
              <p:spPr>
                <a:xfrm>
                  <a:off x="7219481" y="4932345"/>
                  <a:ext cx="0" cy="30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5082491" y="5291001"/>
                  <a:ext cx="1163193" cy="644604"/>
                </a:xfrm>
                <a:prstGeom prst="rect">
                  <a:avLst/>
                </a:prstGeom>
                <a:noFill/>
              </p:spPr>
              <p:txBody>
                <a:bodyPr wrap="none" rtlCol="0">
                  <a:spAutoFit/>
                </a:bodyPr>
                <a:lstStyle/>
                <a:p>
                  <a:r>
                    <a:rPr lang="en-US" altLang="ja-JP" sz="1000" dirty="0" smtClean="0">
                      <a:solidFill>
                        <a:srgbClr val="FF0000"/>
                      </a:solidFill>
                    </a:rPr>
                    <a:t>Nuclear</a:t>
                  </a:r>
                  <a:r>
                    <a:rPr kumimoji="1" lang="en-US" altLang="ja-JP" sz="1000" dirty="0" smtClean="0">
                      <a:solidFill>
                        <a:srgbClr val="FF0000"/>
                      </a:solidFill>
                    </a:rPr>
                    <a:t> </a:t>
                  </a:r>
                </a:p>
                <a:p>
                  <a:r>
                    <a:rPr kumimoji="1" lang="en-US" altLang="ja-JP" sz="1000" dirty="0" smtClean="0">
                      <a:solidFill>
                        <a:srgbClr val="FF0000"/>
                      </a:solidFill>
                    </a:rPr>
                    <a:t>spin</a:t>
                  </a:r>
                  <a:endParaRPr kumimoji="1" lang="ja-JP" altLang="en-US" sz="1000" dirty="0">
                    <a:solidFill>
                      <a:srgbClr val="FF0000"/>
                    </a:solidFill>
                  </a:endParaRPr>
                </a:p>
              </p:txBody>
            </p:sp>
            <p:cxnSp>
              <p:nvCxnSpPr>
                <p:cNvPr id="90" name="直線矢印コネクタ 89"/>
                <p:cNvCxnSpPr/>
                <p:nvPr/>
              </p:nvCxnSpPr>
              <p:spPr>
                <a:xfrm>
                  <a:off x="6160718" y="5564121"/>
                  <a:ext cx="0" cy="3072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7204834" y="5619752"/>
                  <a:ext cx="0" cy="3072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92" name="フリーフォーム 91"/>
                <p:cNvSpPr/>
                <p:nvPr/>
              </p:nvSpPr>
              <p:spPr>
                <a:xfrm rot="21289219">
                  <a:off x="6291153" y="5031116"/>
                  <a:ext cx="809625" cy="343705"/>
                </a:xfrm>
                <a:custGeom>
                  <a:avLst/>
                  <a:gdLst>
                    <a:gd name="connsiteX0" fmla="*/ 0 w 809625"/>
                    <a:gd name="connsiteY0" fmla="*/ 0 h 343705"/>
                    <a:gd name="connsiteX1" fmla="*/ 381000 w 809625"/>
                    <a:gd name="connsiteY1" fmla="*/ 342900 h 343705"/>
                    <a:gd name="connsiteX2" fmla="*/ 809625 w 809625"/>
                    <a:gd name="connsiteY2" fmla="*/ 76200 h 343705"/>
                  </a:gdLst>
                  <a:ahLst/>
                  <a:cxnLst>
                    <a:cxn ang="0">
                      <a:pos x="connsiteX0" y="connsiteY0"/>
                    </a:cxn>
                    <a:cxn ang="0">
                      <a:pos x="connsiteX1" y="connsiteY1"/>
                    </a:cxn>
                    <a:cxn ang="0">
                      <a:pos x="connsiteX2" y="connsiteY2"/>
                    </a:cxn>
                  </a:cxnLst>
                  <a:rect l="l" t="t" r="r" b="b"/>
                  <a:pathLst>
                    <a:path w="809625" h="343705">
                      <a:moveTo>
                        <a:pt x="0" y="0"/>
                      </a:moveTo>
                      <a:cubicBezTo>
                        <a:pt x="123031" y="165100"/>
                        <a:pt x="246063" y="330200"/>
                        <a:pt x="381000" y="342900"/>
                      </a:cubicBezTo>
                      <a:cubicBezTo>
                        <a:pt x="515938" y="355600"/>
                        <a:pt x="662781" y="215900"/>
                        <a:pt x="809625" y="76200"/>
                      </a:cubicBezTo>
                    </a:path>
                  </a:pathLst>
                </a:cu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rot="432540" flipV="1">
                  <a:off x="6291152" y="5530202"/>
                  <a:ext cx="809625" cy="343705"/>
                </a:xfrm>
                <a:custGeom>
                  <a:avLst/>
                  <a:gdLst>
                    <a:gd name="connsiteX0" fmla="*/ 0 w 809625"/>
                    <a:gd name="connsiteY0" fmla="*/ 0 h 343705"/>
                    <a:gd name="connsiteX1" fmla="*/ 381000 w 809625"/>
                    <a:gd name="connsiteY1" fmla="*/ 342900 h 343705"/>
                    <a:gd name="connsiteX2" fmla="*/ 809625 w 809625"/>
                    <a:gd name="connsiteY2" fmla="*/ 76200 h 343705"/>
                  </a:gdLst>
                  <a:ahLst/>
                  <a:cxnLst>
                    <a:cxn ang="0">
                      <a:pos x="connsiteX0" y="connsiteY0"/>
                    </a:cxn>
                    <a:cxn ang="0">
                      <a:pos x="connsiteX1" y="connsiteY1"/>
                    </a:cxn>
                    <a:cxn ang="0">
                      <a:pos x="connsiteX2" y="connsiteY2"/>
                    </a:cxn>
                  </a:cxnLst>
                  <a:rect l="l" t="t" r="r" b="b"/>
                  <a:pathLst>
                    <a:path w="809625" h="343705">
                      <a:moveTo>
                        <a:pt x="0" y="0"/>
                      </a:moveTo>
                      <a:cubicBezTo>
                        <a:pt x="123031" y="165100"/>
                        <a:pt x="246063" y="330200"/>
                        <a:pt x="381000" y="342900"/>
                      </a:cubicBezTo>
                      <a:cubicBezTo>
                        <a:pt x="515938" y="355600"/>
                        <a:pt x="662781" y="215900"/>
                        <a:pt x="809625" y="76200"/>
                      </a:cubicBezTo>
                    </a:path>
                  </a:pathLst>
                </a:cu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爆発 1 93"/>
                <p:cNvSpPr/>
                <p:nvPr/>
              </p:nvSpPr>
              <p:spPr>
                <a:xfrm>
                  <a:off x="6471806" y="5251052"/>
                  <a:ext cx="432048" cy="39039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94"/>
                <p:cNvSpPr/>
                <p:nvPr/>
              </p:nvSpPr>
              <p:spPr>
                <a:xfrm>
                  <a:off x="5127656" y="4459430"/>
                  <a:ext cx="2305631" cy="15840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5326864" y="4415679"/>
                  <a:ext cx="1975904" cy="396679"/>
                </a:xfrm>
                <a:prstGeom prst="rect">
                  <a:avLst/>
                </a:prstGeom>
                <a:noFill/>
              </p:spPr>
              <p:txBody>
                <a:bodyPr wrap="none" rtlCol="0">
                  <a:spAutoFit/>
                </a:bodyPr>
                <a:lstStyle/>
                <a:p>
                  <a:r>
                    <a:rPr kumimoji="1" lang="en-US" altLang="ja-JP" sz="1000" dirty="0" smtClean="0">
                      <a:solidFill>
                        <a:srgbClr val="FFFF00"/>
                      </a:solidFill>
                    </a:rPr>
                    <a:t>Flip-flop process</a:t>
                  </a:r>
                  <a:endParaRPr kumimoji="1" lang="ja-JP" altLang="en-US" sz="1000" dirty="0">
                    <a:solidFill>
                      <a:srgbClr val="FFFF00"/>
                    </a:solidFill>
                  </a:endParaRPr>
                </a:p>
              </p:txBody>
            </p:sp>
          </p:grpSp>
          <p:pic>
            <p:nvPicPr>
              <p:cNvPr id="69" name="Picture 6" descr="C:\Users\hashi\Desktop\名称未設定-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86266" y="4441146"/>
                <a:ext cx="2791783" cy="16456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0" name="角丸四角形 69"/>
              <p:cNvSpPr/>
              <p:nvPr/>
            </p:nvSpPr>
            <p:spPr>
              <a:xfrm>
                <a:off x="2123728" y="4570243"/>
                <a:ext cx="453254" cy="1752644"/>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1" name="グループ化 70"/>
              <p:cNvGrpSpPr/>
              <p:nvPr/>
            </p:nvGrpSpPr>
            <p:grpSpPr>
              <a:xfrm>
                <a:off x="1723322" y="6009989"/>
                <a:ext cx="2062067" cy="222501"/>
                <a:chOff x="-372686" y="5676858"/>
                <a:chExt cx="2852384" cy="307777"/>
              </a:xfrm>
            </p:grpSpPr>
            <p:sp>
              <p:nvSpPr>
                <p:cNvPr id="83" name="角丸四角形 82"/>
                <p:cNvSpPr/>
                <p:nvPr/>
              </p:nvSpPr>
              <p:spPr>
                <a:xfrm>
                  <a:off x="778818" y="5676859"/>
                  <a:ext cx="1700880" cy="295947"/>
                </a:xfrm>
                <a:prstGeom prst="roundRect">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84" name="角丸四角形 83"/>
                <p:cNvSpPr/>
                <p:nvPr/>
              </p:nvSpPr>
              <p:spPr>
                <a:xfrm>
                  <a:off x="-372686" y="5676858"/>
                  <a:ext cx="553867" cy="307777"/>
                </a:xfrm>
                <a:prstGeom prst="roundRect">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grpSp>
          <p:sp>
            <p:nvSpPr>
              <p:cNvPr id="72" name="角丸四角形 71"/>
              <p:cNvSpPr/>
              <p:nvPr/>
            </p:nvSpPr>
            <p:spPr>
              <a:xfrm>
                <a:off x="2123728" y="6009988"/>
                <a:ext cx="436527" cy="213950"/>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IC</a:t>
                </a:r>
                <a:endParaRPr kumimoji="1" lang="ja-JP" altLang="en-US" dirty="0"/>
              </a:p>
            </p:txBody>
          </p:sp>
          <p:sp>
            <p:nvSpPr>
              <p:cNvPr id="73" name="正方形/長方形 72"/>
              <p:cNvSpPr/>
              <p:nvPr/>
            </p:nvSpPr>
            <p:spPr>
              <a:xfrm>
                <a:off x="1343915" y="4425350"/>
                <a:ext cx="2988735" cy="1953632"/>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3995367" y="5926449"/>
                <a:ext cx="291746" cy="157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3959932" y="5883079"/>
                <a:ext cx="429072" cy="246221"/>
              </a:xfrm>
              <a:prstGeom prst="rect">
                <a:avLst/>
              </a:prstGeom>
              <a:noFill/>
            </p:spPr>
            <p:txBody>
              <a:bodyPr wrap="square" rtlCol="0">
                <a:spAutoFit/>
              </a:bodyPr>
              <a:lstStyle/>
              <a:p>
                <a:r>
                  <a:rPr kumimoji="1" lang="en-US" altLang="ja-JP" sz="1000" dirty="0" smtClean="0">
                    <a:solidFill>
                      <a:schemeClr val="bg1"/>
                    </a:solidFill>
                  </a:rPr>
                  <a:t>LL0</a:t>
                </a:r>
                <a:endParaRPr kumimoji="1" lang="ja-JP" altLang="en-US" sz="1000" dirty="0">
                  <a:solidFill>
                    <a:schemeClr val="bg1"/>
                  </a:solidFill>
                </a:endParaRPr>
              </a:p>
            </p:txBody>
          </p:sp>
          <p:sp>
            <p:nvSpPr>
              <p:cNvPr id="77" name="正方形/長方形 76"/>
              <p:cNvSpPr/>
              <p:nvPr/>
            </p:nvSpPr>
            <p:spPr>
              <a:xfrm>
                <a:off x="3998343" y="5577923"/>
                <a:ext cx="291746" cy="157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3962908" y="5556947"/>
                <a:ext cx="429072" cy="246221"/>
              </a:xfrm>
              <a:prstGeom prst="rect">
                <a:avLst/>
              </a:prstGeom>
              <a:noFill/>
            </p:spPr>
            <p:txBody>
              <a:bodyPr wrap="square" rtlCol="0">
                <a:spAutoFit/>
              </a:bodyPr>
              <a:lstStyle/>
              <a:p>
                <a:r>
                  <a:rPr kumimoji="1" lang="en-US" altLang="ja-JP" sz="1000" dirty="0" smtClean="0">
                    <a:solidFill>
                      <a:schemeClr val="bg1"/>
                    </a:solidFill>
                  </a:rPr>
                  <a:t>LL0</a:t>
                </a:r>
                <a:endParaRPr kumimoji="1" lang="ja-JP" altLang="en-US" sz="1000" dirty="0">
                  <a:solidFill>
                    <a:schemeClr val="bg1"/>
                  </a:solidFill>
                </a:endParaRPr>
              </a:p>
            </p:txBody>
          </p:sp>
          <p:grpSp>
            <p:nvGrpSpPr>
              <p:cNvPr id="79" name="グループ化 78"/>
              <p:cNvGrpSpPr/>
              <p:nvPr/>
            </p:nvGrpSpPr>
            <p:grpSpPr>
              <a:xfrm>
                <a:off x="4046612" y="5658070"/>
                <a:ext cx="366536" cy="276999"/>
                <a:chOff x="5297439" y="5532597"/>
                <a:chExt cx="366536" cy="276999"/>
              </a:xfrm>
            </p:grpSpPr>
            <p:sp>
              <p:nvSpPr>
                <p:cNvPr id="80" name="正方形/長方形 79"/>
                <p:cNvSpPr/>
                <p:nvPr/>
              </p:nvSpPr>
              <p:spPr>
                <a:xfrm>
                  <a:off x="5353518" y="5621292"/>
                  <a:ext cx="209450" cy="15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5297439" y="5532597"/>
                  <a:ext cx="366536" cy="276999"/>
                </a:xfrm>
                <a:prstGeom prst="rect">
                  <a:avLst/>
                </a:prstGeom>
                <a:noFill/>
              </p:spPr>
              <p:txBody>
                <a:bodyPr wrap="square" rtlCol="0">
                  <a:spAutoFit/>
                </a:bodyPr>
                <a:lstStyle/>
                <a:p>
                  <a:r>
                    <a:rPr kumimoji="1" lang="en-US" altLang="ja-JP" sz="1200" i="1" dirty="0" smtClean="0">
                      <a:solidFill>
                        <a:srgbClr val="FF0000"/>
                      </a:solidFill>
                      <a:latin typeface="Symbol" panose="05050102010706020507" pitchFamily="18" charset="2"/>
                    </a:rPr>
                    <a:t>m</a:t>
                  </a:r>
                  <a:r>
                    <a:rPr kumimoji="1" lang="en-US" altLang="ja-JP" sz="1200" baseline="-25000" dirty="0" smtClean="0">
                      <a:solidFill>
                        <a:srgbClr val="FF0000"/>
                      </a:solidFill>
                    </a:rPr>
                    <a:t>e</a:t>
                  </a:r>
                  <a:endParaRPr kumimoji="1" lang="ja-JP" altLang="en-US" sz="1200" baseline="-25000" dirty="0">
                    <a:solidFill>
                      <a:srgbClr val="FF0000"/>
                    </a:solidFill>
                  </a:endParaRPr>
                </a:p>
              </p:txBody>
            </p:sp>
          </p:grpSp>
        </p:grpSp>
        <p:cxnSp>
          <p:nvCxnSpPr>
            <p:cNvPr id="57" name="直線コネクタ 56"/>
            <p:cNvCxnSpPr/>
            <p:nvPr/>
          </p:nvCxnSpPr>
          <p:spPr>
            <a:xfrm>
              <a:off x="5316932" y="2674563"/>
              <a:ext cx="1877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6659292" y="2704257"/>
              <a:ext cx="2005677" cy="369332"/>
            </a:xfrm>
            <a:prstGeom prst="rect">
              <a:avLst/>
            </a:prstGeom>
            <a:noFill/>
          </p:spPr>
          <p:txBody>
            <a:bodyPr wrap="none" rtlCol="0">
              <a:spAutoFit/>
            </a:bodyPr>
            <a:lstStyle/>
            <a:p>
              <a:r>
                <a:rPr kumimoji="1" lang="en-US" altLang="ja-JP" dirty="0" smtClean="0">
                  <a:solidFill>
                    <a:srgbClr val="FFFF00"/>
                  </a:solidFill>
                </a:rPr>
                <a:t>Non-uniform DNP</a:t>
              </a:r>
              <a:endParaRPr kumimoji="1" lang="ja-JP" altLang="en-US" dirty="0">
                <a:solidFill>
                  <a:srgbClr val="FFFF00"/>
                </a:solidFill>
              </a:endParaRPr>
            </a:p>
          </p:txBody>
        </p:sp>
        <p:cxnSp>
          <p:nvCxnSpPr>
            <p:cNvPr id="59" name="直線矢印コネクタ 58"/>
            <p:cNvCxnSpPr/>
            <p:nvPr/>
          </p:nvCxnSpPr>
          <p:spPr>
            <a:xfrm>
              <a:off x="5481782" y="1879153"/>
              <a:ext cx="0" cy="5065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5452071" y="1879153"/>
              <a:ext cx="492443" cy="369332"/>
            </a:xfrm>
            <a:prstGeom prst="rect">
              <a:avLst/>
            </a:prstGeom>
            <a:noFill/>
          </p:spPr>
          <p:txBody>
            <a:bodyPr wrap="none" rtlCol="0">
              <a:spAutoFit/>
            </a:bodyPr>
            <a:lstStyle/>
            <a:p>
              <a:r>
                <a:rPr kumimoji="1" lang="en-US" altLang="ja-JP" dirty="0" err="1" smtClean="0"/>
                <a:t>Isd</a:t>
              </a:r>
              <a:endParaRPr kumimoji="1" lang="ja-JP" altLang="en-US" dirty="0"/>
            </a:p>
          </p:txBody>
        </p:sp>
        <p:grpSp>
          <p:nvGrpSpPr>
            <p:cNvPr id="61" name="グループ化 60"/>
            <p:cNvGrpSpPr/>
            <p:nvPr/>
          </p:nvGrpSpPr>
          <p:grpSpPr>
            <a:xfrm>
              <a:off x="5798447" y="2395240"/>
              <a:ext cx="1409988" cy="361862"/>
              <a:chOff x="7926970" y="1684080"/>
              <a:chExt cx="2065969" cy="530214"/>
            </a:xfrm>
          </p:grpSpPr>
          <p:sp>
            <p:nvSpPr>
              <p:cNvPr id="64" name="円/楕円 100"/>
              <p:cNvSpPr/>
              <p:nvPr/>
            </p:nvSpPr>
            <p:spPr>
              <a:xfrm>
                <a:off x="7926970" y="1684080"/>
                <a:ext cx="381527" cy="3815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8255267" y="1718232"/>
                <a:ext cx="1737672" cy="496062"/>
              </a:xfrm>
              <a:prstGeom prst="rect">
                <a:avLst/>
              </a:prstGeom>
              <a:noFill/>
              <a:ln>
                <a:noFill/>
              </a:ln>
            </p:spPr>
            <p:txBody>
              <a:bodyPr wrap="square" rtlCol="0">
                <a:spAutoFit/>
              </a:bodyPr>
              <a:lstStyle/>
              <a:p>
                <a:r>
                  <a:rPr kumimoji="1" lang="en-US" altLang="ja-JP" sz="1600" i="1" dirty="0" smtClean="0"/>
                  <a:t>B</a:t>
                </a:r>
                <a:endParaRPr kumimoji="1" lang="ja-JP" altLang="en-US" sz="1600" dirty="0"/>
              </a:p>
            </p:txBody>
          </p:sp>
          <p:cxnSp>
            <p:nvCxnSpPr>
              <p:cNvPr id="66" name="直線コネクタ 65"/>
              <p:cNvCxnSpPr/>
              <p:nvPr/>
            </p:nvCxnSpPr>
            <p:spPr>
              <a:xfrm>
                <a:off x="7975501" y="1737770"/>
                <a:ext cx="282733" cy="2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7972534" y="1737770"/>
                <a:ext cx="282733" cy="2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直線コネクタ 61"/>
            <p:cNvCxnSpPr/>
            <p:nvPr/>
          </p:nvCxnSpPr>
          <p:spPr>
            <a:xfrm flipH="1">
              <a:off x="4611946" y="2674563"/>
              <a:ext cx="704986" cy="1284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497878" y="2674563"/>
              <a:ext cx="3070194" cy="1213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正方形/長方形 4"/>
          <p:cNvSpPr/>
          <p:nvPr/>
        </p:nvSpPr>
        <p:spPr>
          <a:xfrm>
            <a:off x="4536390" y="1862331"/>
            <a:ext cx="2211503" cy="369332"/>
          </a:xfrm>
          <a:prstGeom prst="rect">
            <a:avLst/>
          </a:prstGeom>
        </p:spPr>
        <p:txBody>
          <a:bodyPr wrap="none">
            <a:spAutoFit/>
          </a:bodyPr>
          <a:lstStyle/>
          <a:p>
            <a:pPr marL="342900" indent="-342900">
              <a:buFont typeface="Wingdings" panose="05000000000000000000" pitchFamily="2" charset="2"/>
              <a:buChar char="l"/>
            </a:pPr>
            <a:r>
              <a:rPr lang="en-US" altLang="ja-JP" i="1" dirty="0">
                <a:latin typeface="Symbol" panose="05050102010706020507" pitchFamily="18" charset="2"/>
              </a:rPr>
              <a:t>n</a:t>
            </a:r>
            <a:r>
              <a:rPr lang="en-US" altLang="ja-JP" dirty="0"/>
              <a:t> ~ 1 (</a:t>
            </a:r>
            <a:r>
              <a:rPr lang="en-US" altLang="ja-JP" i="1" dirty="0"/>
              <a:t>B</a:t>
            </a:r>
            <a:r>
              <a:rPr lang="en-US" altLang="ja-JP" dirty="0"/>
              <a:t> = 7-8 T)</a:t>
            </a:r>
          </a:p>
        </p:txBody>
      </p:sp>
    </p:spTree>
    <p:custDataLst>
      <p:tags r:id="rId1"/>
    </p:custDataLst>
    <p:extLst>
      <p:ext uri="{BB962C8B-B14F-4D97-AF65-F5344CB8AC3E}">
        <p14:creationId xmlns:p14="http://schemas.microsoft.com/office/powerpoint/2010/main" val="1615639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785480" y="-17743"/>
            <a:ext cx="738575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3200" dirty="0" smtClean="0">
                <a:latin typeface="Arial" pitchFamily="34" charset="0"/>
                <a:cs typeface="Arial" pitchFamily="34" charset="0"/>
              </a:rPr>
              <a:t>Outline</a:t>
            </a:r>
            <a:endParaRPr lang="ja-JP" altLang="en-US" sz="3200" dirty="0">
              <a:latin typeface="Arial" pitchFamily="34" charset="0"/>
              <a:cs typeface="Arial" pitchFamily="34" charset="0"/>
            </a:endParaRPr>
          </a:p>
        </p:txBody>
      </p:sp>
      <p:sp>
        <p:nvSpPr>
          <p:cNvPr id="43" name="正方形/長方形 42"/>
          <p:cNvSpPr/>
          <p:nvPr/>
        </p:nvSpPr>
        <p:spPr>
          <a:xfrm>
            <a:off x="4820706" y="4843384"/>
            <a:ext cx="2971975" cy="136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itchFamily="34" charset="0"/>
              <a:cs typeface="Arial" pitchFamily="34" charset="0"/>
            </a:endParaRPr>
          </a:p>
        </p:txBody>
      </p:sp>
      <p:grpSp>
        <p:nvGrpSpPr>
          <p:cNvPr id="46" name="グループ化 45"/>
          <p:cNvGrpSpPr/>
          <p:nvPr/>
        </p:nvGrpSpPr>
        <p:grpSpPr>
          <a:xfrm>
            <a:off x="5189390" y="5013455"/>
            <a:ext cx="273466" cy="527015"/>
            <a:chOff x="5245179" y="4056217"/>
            <a:chExt cx="273466" cy="527015"/>
          </a:xfrm>
        </p:grpSpPr>
        <p:cxnSp>
          <p:nvCxnSpPr>
            <p:cNvPr id="47" name="直線矢印コネクタ 46"/>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円/楕円 66"/>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49" name="グループ化 48"/>
          <p:cNvGrpSpPr/>
          <p:nvPr/>
        </p:nvGrpSpPr>
        <p:grpSpPr>
          <a:xfrm>
            <a:off x="6287787" y="5632697"/>
            <a:ext cx="273466" cy="527015"/>
            <a:chOff x="5245179" y="4056217"/>
            <a:chExt cx="273466" cy="527015"/>
          </a:xfrm>
        </p:grpSpPr>
        <p:cxnSp>
          <p:nvCxnSpPr>
            <p:cNvPr id="50" name="直線矢印コネクタ 49"/>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円/楕円 175"/>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52" name="グループ化 51"/>
          <p:cNvGrpSpPr/>
          <p:nvPr/>
        </p:nvGrpSpPr>
        <p:grpSpPr>
          <a:xfrm>
            <a:off x="5663069" y="4927151"/>
            <a:ext cx="273466" cy="527015"/>
            <a:chOff x="5245179" y="4056217"/>
            <a:chExt cx="273466" cy="527015"/>
          </a:xfrm>
        </p:grpSpPr>
        <p:cxnSp>
          <p:nvCxnSpPr>
            <p:cNvPr id="53" name="直線矢印コネクタ 52"/>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55" name="グループ化 54"/>
          <p:cNvGrpSpPr/>
          <p:nvPr/>
        </p:nvGrpSpPr>
        <p:grpSpPr>
          <a:xfrm>
            <a:off x="6660220" y="5078150"/>
            <a:ext cx="273466" cy="527015"/>
            <a:chOff x="5245179" y="4056217"/>
            <a:chExt cx="273466" cy="527015"/>
          </a:xfrm>
        </p:grpSpPr>
        <p:cxnSp>
          <p:nvCxnSpPr>
            <p:cNvPr id="56" name="直線矢印コネクタ 55"/>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円/楕円 186"/>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sp>
        <p:nvSpPr>
          <p:cNvPr id="58" name="テキスト ボックス 57"/>
          <p:cNvSpPr txBox="1"/>
          <p:nvPr/>
        </p:nvSpPr>
        <p:spPr>
          <a:xfrm>
            <a:off x="4611727" y="4364349"/>
            <a:ext cx="4378122" cy="369332"/>
          </a:xfrm>
          <a:prstGeom prst="rect">
            <a:avLst/>
          </a:prstGeom>
          <a:noFill/>
        </p:spPr>
        <p:txBody>
          <a:bodyPr wrap="none" rtlCol="0">
            <a:spAutoFit/>
          </a:bodyPr>
          <a:lstStyle/>
          <a:p>
            <a:r>
              <a:rPr kumimoji="1" lang="en-US" altLang="ja-JP" dirty="0" smtClean="0"/>
              <a:t>Hyperfine coupled quantum Hall system</a:t>
            </a:r>
          </a:p>
        </p:txBody>
      </p:sp>
      <p:grpSp>
        <p:nvGrpSpPr>
          <p:cNvPr id="60" name="グループ化 59"/>
          <p:cNvGrpSpPr/>
          <p:nvPr/>
        </p:nvGrpSpPr>
        <p:grpSpPr>
          <a:xfrm>
            <a:off x="6128841" y="5152469"/>
            <a:ext cx="273466" cy="527015"/>
            <a:chOff x="5245179" y="4056217"/>
            <a:chExt cx="273466" cy="527015"/>
          </a:xfrm>
        </p:grpSpPr>
        <p:cxnSp>
          <p:nvCxnSpPr>
            <p:cNvPr id="61" name="直線矢印コネクタ 60"/>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円/楕円 75"/>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63" name="グループ化 62"/>
          <p:cNvGrpSpPr/>
          <p:nvPr/>
        </p:nvGrpSpPr>
        <p:grpSpPr>
          <a:xfrm>
            <a:off x="5514503" y="5470024"/>
            <a:ext cx="273466" cy="527015"/>
            <a:chOff x="5553829" y="5994616"/>
            <a:chExt cx="273466" cy="527015"/>
          </a:xfrm>
        </p:grpSpPr>
        <p:cxnSp>
          <p:nvCxnSpPr>
            <p:cNvPr id="64" name="直線矢印コネクタ 63"/>
            <p:cNvCxnSpPr/>
            <p:nvPr/>
          </p:nvCxnSpPr>
          <p:spPr>
            <a:xfrm>
              <a:off x="5690096" y="5994616"/>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円/楕円 78"/>
            <p:cNvSpPr/>
            <p:nvPr/>
          </p:nvSpPr>
          <p:spPr>
            <a:xfrm>
              <a:off x="5553829" y="6152321"/>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66" name="グループ化 65"/>
          <p:cNvGrpSpPr/>
          <p:nvPr/>
        </p:nvGrpSpPr>
        <p:grpSpPr>
          <a:xfrm>
            <a:off x="7005391" y="4933535"/>
            <a:ext cx="273466" cy="527015"/>
            <a:chOff x="5245179" y="4056217"/>
            <a:chExt cx="273466" cy="527015"/>
          </a:xfrm>
        </p:grpSpPr>
        <p:cxnSp>
          <p:nvCxnSpPr>
            <p:cNvPr id="67" name="直線矢印コネクタ 66"/>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円/楕円 82"/>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69" name="グループ化 68"/>
          <p:cNvGrpSpPr/>
          <p:nvPr/>
        </p:nvGrpSpPr>
        <p:grpSpPr>
          <a:xfrm>
            <a:off x="7222488" y="5163856"/>
            <a:ext cx="273466" cy="527015"/>
            <a:chOff x="5553829" y="5994616"/>
            <a:chExt cx="273466" cy="527015"/>
          </a:xfrm>
        </p:grpSpPr>
        <p:cxnSp>
          <p:nvCxnSpPr>
            <p:cNvPr id="70" name="直線矢印コネクタ 69"/>
            <p:cNvCxnSpPr/>
            <p:nvPr/>
          </p:nvCxnSpPr>
          <p:spPr>
            <a:xfrm>
              <a:off x="5690096" y="5994616"/>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円/楕円 85"/>
            <p:cNvSpPr/>
            <p:nvPr/>
          </p:nvSpPr>
          <p:spPr>
            <a:xfrm>
              <a:off x="5553829" y="6152321"/>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sp>
        <p:nvSpPr>
          <p:cNvPr id="72" name="テキスト ボックス 71"/>
          <p:cNvSpPr txBox="1"/>
          <p:nvPr/>
        </p:nvSpPr>
        <p:spPr>
          <a:xfrm>
            <a:off x="785480" y="939621"/>
            <a:ext cx="7652495" cy="3139321"/>
          </a:xfrm>
          <a:prstGeom prst="rect">
            <a:avLst/>
          </a:prstGeom>
          <a:noFill/>
        </p:spPr>
        <p:txBody>
          <a:bodyPr wrap="square" rtlCol="0">
            <a:spAutoFit/>
          </a:bodyPr>
          <a:lstStyle/>
          <a:p>
            <a:r>
              <a:rPr lang="en-US" altLang="ja-JP" dirty="0" smtClean="0"/>
              <a:t>1. Introduction</a:t>
            </a:r>
          </a:p>
          <a:p>
            <a:r>
              <a:rPr lang="en-US" altLang="ja-JP" dirty="0" smtClean="0"/>
              <a:t> - Quantum Hall system including incompressible states, electron spin polarization, and current-induced nuclear spin polarization </a:t>
            </a:r>
          </a:p>
          <a:p>
            <a:r>
              <a:rPr lang="en-US" altLang="ja-JP" dirty="0" smtClean="0"/>
              <a:t> - Scanning probe techniques</a:t>
            </a:r>
          </a:p>
          <a:p>
            <a:endParaRPr lang="ja-JP" altLang="en-US" dirty="0" smtClean="0"/>
          </a:p>
          <a:p>
            <a:r>
              <a:rPr lang="en-US" altLang="ja-JP" dirty="0" smtClean="0"/>
              <a:t>2. Scanning gate imaging of QH incompressible states</a:t>
            </a:r>
          </a:p>
          <a:p>
            <a:endParaRPr lang="ja-JP" altLang="en-US" dirty="0"/>
          </a:p>
          <a:p>
            <a:r>
              <a:rPr lang="en-US" altLang="ja-JP" dirty="0" smtClean="0"/>
              <a:t>3. Scanning nuclear </a:t>
            </a:r>
            <a:r>
              <a:rPr lang="en-US" altLang="ja-JP" dirty="0"/>
              <a:t>resonance </a:t>
            </a:r>
            <a:r>
              <a:rPr lang="en-US" altLang="ja-JP" dirty="0" smtClean="0"/>
              <a:t>imaging of nuclear spin polarization and electron spin polarization. </a:t>
            </a:r>
            <a:r>
              <a:rPr lang="en-US" altLang="ja-JP" sz="1200" dirty="0" smtClean="0">
                <a:latin typeface="Arial" panose="020B0604020202020204" pitchFamily="34" charset="0"/>
                <a:cs typeface="Arial" panose="020B0604020202020204" pitchFamily="34" charset="0"/>
              </a:rPr>
              <a:t>KH </a:t>
            </a:r>
            <a:r>
              <a:rPr lang="en-US" altLang="ja-JP" sz="1200" i="1" dirty="0">
                <a:latin typeface="Arial" panose="020B0604020202020204" pitchFamily="34" charset="0"/>
                <a:cs typeface="Arial" panose="020B0604020202020204" pitchFamily="34" charset="0"/>
              </a:rPr>
              <a:t>et. al</a:t>
            </a:r>
            <a:r>
              <a:rPr lang="en-US" altLang="ja-JP" sz="1200" dirty="0">
                <a:latin typeface="Arial" panose="020B0604020202020204" pitchFamily="34" charset="0"/>
                <a:cs typeface="Arial" panose="020B0604020202020204" pitchFamily="34" charset="0"/>
              </a:rPr>
              <a:t>., Nat. </a:t>
            </a:r>
            <a:r>
              <a:rPr lang="en-US" altLang="ja-JP" sz="1200" dirty="0" err="1">
                <a:latin typeface="Arial" panose="020B0604020202020204" pitchFamily="34" charset="0"/>
                <a:cs typeface="Arial" panose="020B0604020202020204" pitchFamily="34" charset="0"/>
              </a:rPr>
              <a:t>Commun</a:t>
            </a:r>
            <a:r>
              <a:rPr lang="en-US" altLang="ja-JP" sz="1200" dirty="0">
                <a:latin typeface="Arial" panose="020B0604020202020204" pitchFamily="34" charset="0"/>
                <a:cs typeface="Arial" panose="020B0604020202020204" pitchFamily="34" charset="0"/>
              </a:rPr>
              <a:t>. </a:t>
            </a:r>
            <a:r>
              <a:rPr lang="en-US" altLang="ja-JP" sz="1200" b="1" dirty="0">
                <a:latin typeface="Arial" panose="020B0604020202020204" pitchFamily="34" charset="0"/>
                <a:cs typeface="Arial" panose="020B0604020202020204" pitchFamily="34" charset="0"/>
              </a:rPr>
              <a:t>9</a:t>
            </a:r>
            <a:r>
              <a:rPr lang="en-US" altLang="ja-JP" sz="1200" dirty="0">
                <a:latin typeface="Arial" panose="020B0604020202020204" pitchFamily="34" charset="0"/>
                <a:cs typeface="Arial" panose="020B0604020202020204" pitchFamily="34" charset="0"/>
              </a:rPr>
              <a:t>, 2215 (2018).</a:t>
            </a:r>
            <a:endParaRPr lang="ja-JP" altLang="en-US" sz="1200" dirty="0">
              <a:latin typeface="Arial" panose="020B0604020202020204" pitchFamily="34" charset="0"/>
              <a:cs typeface="Arial" panose="020B0604020202020204" pitchFamily="34" charset="0"/>
            </a:endParaRPr>
          </a:p>
          <a:p>
            <a:endParaRPr lang="en-US" altLang="ja-JP" dirty="0" smtClean="0"/>
          </a:p>
          <a:p>
            <a:r>
              <a:rPr lang="en-US" altLang="ja-JP" dirty="0" smtClean="0"/>
              <a:t>4. Conclusion</a:t>
            </a:r>
          </a:p>
        </p:txBody>
      </p:sp>
      <p:grpSp>
        <p:nvGrpSpPr>
          <p:cNvPr id="74" name="グループ化 73"/>
          <p:cNvGrpSpPr/>
          <p:nvPr/>
        </p:nvGrpSpPr>
        <p:grpSpPr>
          <a:xfrm>
            <a:off x="438193" y="4539853"/>
            <a:ext cx="3407227" cy="2274416"/>
            <a:chOff x="3743908" y="922695"/>
            <a:chExt cx="3407227" cy="2274416"/>
          </a:xfrm>
        </p:grpSpPr>
        <p:grpSp>
          <p:nvGrpSpPr>
            <p:cNvPr id="75" name="グループ化 74"/>
            <p:cNvGrpSpPr/>
            <p:nvPr/>
          </p:nvGrpSpPr>
          <p:grpSpPr>
            <a:xfrm>
              <a:off x="3743908" y="922695"/>
              <a:ext cx="3407227" cy="2274416"/>
              <a:chOff x="5138742" y="433266"/>
              <a:chExt cx="3407227" cy="2274416"/>
            </a:xfrm>
          </p:grpSpPr>
          <p:sp>
            <p:nvSpPr>
              <p:cNvPr id="82" name="楕円 81"/>
              <p:cNvSpPr/>
              <p:nvPr/>
            </p:nvSpPr>
            <p:spPr>
              <a:xfrm>
                <a:off x="5472100" y="764704"/>
                <a:ext cx="410996" cy="4408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a:spLocks noChangeAspect="1"/>
              </p:cNvSpPr>
              <p:nvPr/>
            </p:nvSpPr>
            <p:spPr bwMode="auto">
              <a:xfrm rot="10800000">
                <a:off x="5250233" y="877945"/>
                <a:ext cx="1300201" cy="688754"/>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84" name="グループ化 14"/>
              <p:cNvGrpSpPr>
                <a:grpSpLocks/>
              </p:cNvGrpSpPr>
              <p:nvPr/>
            </p:nvGrpSpPr>
            <p:grpSpPr bwMode="auto">
              <a:xfrm>
                <a:off x="5139491" y="854963"/>
                <a:ext cx="3170098" cy="1655805"/>
                <a:chOff x="1353065" y="1736124"/>
                <a:chExt cx="4022124" cy="2100649"/>
              </a:xfrm>
            </p:grpSpPr>
            <p:sp>
              <p:nvSpPr>
                <p:cNvPr id="125" name="フリーフォーム 124"/>
                <p:cNvSpPr/>
                <p:nvPr/>
              </p:nvSpPr>
              <p:spPr>
                <a:xfrm>
                  <a:off x="1353899" y="1736701"/>
                  <a:ext cx="4021588" cy="2100670"/>
                </a:xfrm>
                <a:custGeom>
                  <a:avLst/>
                  <a:gdLst>
                    <a:gd name="connsiteX0" fmla="*/ 0 w 4022124"/>
                    <a:gd name="connsiteY0" fmla="*/ 1377779 h 2100649"/>
                    <a:gd name="connsiteX1" fmla="*/ 2631989 w 4022124"/>
                    <a:gd name="connsiteY1" fmla="*/ 0 h 2100649"/>
                    <a:gd name="connsiteX2" fmla="*/ 4022124 w 4022124"/>
                    <a:gd name="connsiteY2" fmla="*/ 735227 h 2100649"/>
                    <a:gd name="connsiteX3" fmla="*/ 1383957 w 4022124"/>
                    <a:gd name="connsiteY3" fmla="*/ 2100649 h 2100649"/>
                    <a:gd name="connsiteX4" fmla="*/ 0 w 4022124"/>
                    <a:gd name="connsiteY4" fmla="*/ 1377779 h 210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124" h="2100649">
                      <a:moveTo>
                        <a:pt x="0" y="1377779"/>
                      </a:moveTo>
                      <a:lnTo>
                        <a:pt x="2631989" y="0"/>
                      </a:lnTo>
                      <a:lnTo>
                        <a:pt x="4022124" y="735227"/>
                      </a:lnTo>
                      <a:lnTo>
                        <a:pt x="1383957" y="2100649"/>
                      </a:lnTo>
                      <a:lnTo>
                        <a:pt x="0" y="1377779"/>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 name="フリーフォーム 125"/>
                <p:cNvSpPr/>
                <p:nvPr/>
              </p:nvSpPr>
              <p:spPr>
                <a:xfrm>
                  <a:off x="3256797" y="3277431"/>
                  <a:ext cx="907755" cy="472562"/>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7" name="フリーフォーム 126"/>
                <p:cNvSpPr/>
                <p:nvPr/>
              </p:nvSpPr>
              <p:spPr>
                <a:xfrm>
                  <a:off x="4328625" y="2726407"/>
                  <a:ext cx="909539" cy="472561"/>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8" name="フリーフォーム 127"/>
                <p:cNvSpPr/>
                <p:nvPr/>
              </p:nvSpPr>
              <p:spPr>
                <a:xfrm>
                  <a:off x="1505489" y="2380456"/>
                  <a:ext cx="909539" cy="472561"/>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9" name="フリーフォーム 128"/>
                <p:cNvSpPr/>
                <p:nvPr/>
              </p:nvSpPr>
              <p:spPr>
                <a:xfrm>
                  <a:off x="2621903" y="1802682"/>
                  <a:ext cx="907755" cy="474345"/>
                </a:xfrm>
                <a:custGeom>
                  <a:avLst/>
                  <a:gdLst>
                    <a:gd name="connsiteX0" fmla="*/ 0 w 3466071"/>
                    <a:gd name="connsiteY0" fmla="*/ 1068860 h 1804087"/>
                    <a:gd name="connsiteX1" fmla="*/ 2075935 w 3466071"/>
                    <a:gd name="connsiteY1" fmla="*/ 0 h 1804087"/>
                    <a:gd name="connsiteX2" fmla="*/ 3466071 w 3466071"/>
                    <a:gd name="connsiteY2" fmla="*/ 704335 h 1804087"/>
                    <a:gd name="connsiteX3" fmla="*/ 1408671 w 3466071"/>
                    <a:gd name="connsiteY3" fmla="*/ 1804087 h 1804087"/>
                    <a:gd name="connsiteX4" fmla="*/ 0 w 3466071"/>
                    <a:gd name="connsiteY4" fmla="*/ 1068860 h 180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71" h="1804087">
                      <a:moveTo>
                        <a:pt x="0" y="1068860"/>
                      </a:moveTo>
                      <a:lnTo>
                        <a:pt x="2075935" y="0"/>
                      </a:lnTo>
                      <a:lnTo>
                        <a:pt x="3466071" y="704335"/>
                      </a:lnTo>
                      <a:lnTo>
                        <a:pt x="1408671" y="1804087"/>
                      </a:lnTo>
                      <a:lnTo>
                        <a:pt x="0" y="106886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85" name="フリーフォーム 84"/>
              <p:cNvSpPr>
                <a:spLocks noChangeAspect="1"/>
              </p:cNvSpPr>
              <p:nvPr/>
            </p:nvSpPr>
            <p:spPr bwMode="auto">
              <a:xfrm>
                <a:off x="5138742" y="1583528"/>
                <a:ext cx="414658" cy="352811"/>
              </a:xfrm>
              <a:custGeom>
                <a:avLst/>
                <a:gdLst>
                  <a:gd name="connsiteX0" fmla="*/ 0 w 525293"/>
                  <a:gd name="connsiteY0" fmla="*/ 447472 h 447472"/>
                  <a:gd name="connsiteX1" fmla="*/ 525293 w 525293"/>
                  <a:gd name="connsiteY1" fmla="*/ 184825 h 447472"/>
                  <a:gd name="connsiteX2" fmla="*/ 165370 w 525293"/>
                  <a:gd name="connsiteY2" fmla="*/ 0 h 447472"/>
                </a:gdLst>
                <a:ahLst/>
                <a:cxnLst>
                  <a:cxn ang="0">
                    <a:pos x="connsiteX0" y="connsiteY0"/>
                  </a:cxn>
                  <a:cxn ang="0">
                    <a:pos x="connsiteX1" y="connsiteY1"/>
                  </a:cxn>
                  <a:cxn ang="0">
                    <a:pos x="connsiteX2" y="connsiteY2"/>
                  </a:cxn>
                </a:cxnLst>
                <a:rect l="l" t="t" r="r" b="b"/>
                <a:pathLst>
                  <a:path w="525293" h="447472">
                    <a:moveTo>
                      <a:pt x="0" y="447472"/>
                    </a:moveTo>
                    <a:lnTo>
                      <a:pt x="525293" y="184825"/>
                    </a:lnTo>
                    <a:lnTo>
                      <a:pt x="165370"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6" name="フリーフォーム 85"/>
              <p:cNvSpPr>
                <a:spLocks noChangeAspect="1"/>
              </p:cNvSpPr>
              <p:nvPr/>
            </p:nvSpPr>
            <p:spPr bwMode="auto">
              <a:xfrm>
                <a:off x="5693964" y="1123892"/>
                <a:ext cx="725301" cy="382329"/>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7" name="フリーフォーム 86"/>
              <p:cNvSpPr>
                <a:spLocks noChangeAspect="1"/>
              </p:cNvSpPr>
              <p:nvPr/>
            </p:nvSpPr>
            <p:spPr bwMode="auto">
              <a:xfrm>
                <a:off x="6565449" y="859635"/>
                <a:ext cx="650802" cy="198192"/>
              </a:xfrm>
              <a:custGeom>
                <a:avLst/>
                <a:gdLst>
                  <a:gd name="connsiteX0" fmla="*/ 0 w 826851"/>
                  <a:gd name="connsiteY0" fmla="*/ 63230 h 252919"/>
                  <a:gd name="connsiteX1" fmla="*/ 355060 w 826851"/>
                  <a:gd name="connsiteY1" fmla="*/ 252919 h 252919"/>
                  <a:gd name="connsiteX2" fmla="*/ 826851 w 826851"/>
                  <a:gd name="connsiteY2" fmla="*/ 0 h 252919"/>
                </a:gdLst>
                <a:ahLst/>
                <a:cxnLst>
                  <a:cxn ang="0">
                    <a:pos x="connsiteX0" y="connsiteY0"/>
                  </a:cxn>
                  <a:cxn ang="0">
                    <a:pos x="connsiteX1" y="connsiteY1"/>
                  </a:cxn>
                  <a:cxn ang="0">
                    <a:pos x="connsiteX2" y="connsiteY2"/>
                  </a:cxn>
                </a:cxnLst>
                <a:rect l="l" t="t" r="r" b="b"/>
                <a:pathLst>
                  <a:path w="826851" h="252919">
                    <a:moveTo>
                      <a:pt x="0" y="63230"/>
                    </a:moveTo>
                    <a:lnTo>
                      <a:pt x="355060" y="252919"/>
                    </a:lnTo>
                    <a:lnTo>
                      <a:pt x="826851"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8" name="フリーフォーム 87"/>
              <p:cNvSpPr>
                <a:spLocks noChangeAspect="1"/>
              </p:cNvSpPr>
              <p:nvPr/>
            </p:nvSpPr>
            <p:spPr bwMode="auto">
              <a:xfrm>
                <a:off x="6235128" y="2293370"/>
                <a:ext cx="697188" cy="213655"/>
              </a:xfrm>
              <a:custGeom>
                <a:avLst/>
                <a:gdLst>
                  <a:gd name="connsiteX0" fmla="*/ 0 w 885217"/>
                  <a:gd name="connsiteY0" fmla="*/ 272375 h 272375"/>
                  <a:gd name="connsiteX1" fmla="*/ 525294 w 885217"/>
                  <a:gd name="connsiteY1" fmla="*/ 0 h 272375"/>
                  <a:gd name="connsiteX2" fmla="*/ 885217 w 885217"/>
                  <a:gd name="connsiteY2" fmla="*/ 184826 h 272375"/>
                </a:gdLst>
                <a:ahLst/>
                <a:cxnLst>
                  <a:cxn ang="0">
                    <a:pos x="connsiteX0" y="connsiteY0"/>
                  </a:cxn>
                  <a:cxn ang="0">
                    <a:pos x="connsiteX1" y="connsiteY1"/>
                  </a:cxn>
                  <a:cxn ang="0">
                    <a:pos x="connsiteX2" y="connsiteY2"/>
                  </a:cxn>
                </a:cxnLst>
                <a:rect l="l" t="t" r="r" b="b"/>
                <a:pathLst>
                  <a:path w="885217" h="272375">
                    <a:moveTo>
                      <a:pt x="0" y="272375"/>
                    </a:moveTo>
                    <a:lnTo>
                      <a:pt x="525294" y="0"/>
                    </a:lnTo>
                    <a:lnTo>
                      <a:pt x="885217" y="184826"/>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9" name="フリーフォーム 88"/>
              <p:cNvSpPr>
                <a:spLocks noChangeAspect="1"/>
              </p:cNvSpPr>
              <p:nvPr/>
            </p:nvSpPr>
            <p:spPr bwMode="auto">
              <a:xfrm>
                <a:off x="7071471" y="1856220"/>
                <a:ext cx="704217" cy="359839"/>
              </a:xfrm>
              <a:custGeom>
                <a:avLst/>
                <a:gdLst>
                  <a:gd name="connsiteX0" fmla="*/ 359923 w 894945"/>
                  <a:gd name="connsiteY0" fmla="*/ 457200 h 457200"/>
                  <a:gd name="connsiteX1" fmla="*/ 0 w 894945"/>
                  <a:gd name="connsiteY1" fmla="*/ 277238 h 457200"/>
                  <a:gd name="connsiteX2" fmla="*/ 525294 w 894945"/>
                  <a:gd name="connsiteY2" fmla="*/ 0 h 457200"/>
                  <a:gd name="connsiteX3" fmla="*/ 894945 w 894945"/>
                  <a:gd name="connsiteY3" fmla="*/ 184825 h 457200"/>
                </a:gdLst>
                <a:ahLst/>
                <a:cxnLst>
                  <a:cxn ang="0">
                    <a:pos x="connsiteX0" y="connsiteY0"/>
                  </a:cxn>
                  <a:cxn ang="0">
                    <a:pos x="connsiteX1" y="connsiteY1"/>
                  </a:cxn>
                  <a:cxn ang="0">
                    <a:pos x="connsiteX2" y="connsiteY2"/>
                  </a:cxn>
                  <a:cxn ang="0">
                    <a:pos x="connsiteX3" y="connsiteY3"/>
                  </a:cxn>
                </a:cxnLst>
                <a:rect l="l" t="t" r="r" b="b"/>
                <a:pathLst>
                  <a:path w="894945" h="457200">
                    <a:moveTo>
                      <a:pt x="359923" y="457200"/>
                    </a:moveTo>
                    <a:lnTo>
                      <a:pt x="0" y="277238"/>
                    </a:lnTo>
                    <a:lnTo>
                      <a:pt x="525294" y="0"/>
                    </a:lnTo>
                    <a:lnTo>
                      <a:pt x="894945" y="184825"/>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0" name="フリーフォーム 89"/>
              <p:cNvSpPr>
                <a:spLocks noChangeAspect="1"/>
              </p:cNvSpPr>
              <p:nvPr/>
            </p:nvSpPr>
            <p:spPr bwMode="auto">
              <a:xfrm>
                <a:off x="7921874" y="1437345"/>
                <a:ext cx="379518" cy="341567"/>
              </a:xfrm>
              <a:custGeom>
                <a:avLst/>
                <a:gdLst>
                  <a:gd name="connsiteX0" fmla="*/ 355060 w 481519"/>
                  <a:gd name="connsiteY0" fmla="*/ 432881 h 432881"/>
                  <a:gd name="connsiteX1" fmla="*/ 0 w 481519"/>
                  <a:gd name="connsiteY1" fmla="*/ 248056 h 432881"/>
                  <a:gd name="connsiteX2" fmla="*/ 481519 w 481519"/>
                  <a:gd name="connsiteY2" fmla="*/ 0 h 432881"/>
                </a:gdLst>
                <a:ahLst/>
                <a:cxnLst>
                  <a:cxn ang="0">
                    <a:pos x="connsiteX0" y="connsiteY0"/>
                  </a:cxn>
                  <a:cxn ang="0">
                    <a:pos x="connsiteX1" y="connsiteY1"/>
                  </a:cxn>
                  <a:cxn ang="0">
                    <a:pos x="connsiteX2" y="connsiteY2"/>
                  </a:cxn>
                </a:cxnLst>
                <a:rect l="l" t="t" r="r" b="b"/>
                <a:pathLst>
                  <a:path w="481519" h="432881">
                    <a:moveTo>
                      <a:pt x="355060" y="432881"/>
                    </a:moveTo>
                    <a:lnTo>
                      <a:pt x="0" y="248056"/>
                    </a:lnTo>
                    <a:lnTo>
                      <a:pt x="481519"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1" name="フリーフォーム 90"/>
              <p:cNvSpPr>
                <a:spLocks noChangeAspect="1"/>
              </p:cNvSpPr>
              <p:nvPr/>
            </p:nvSpPr>
            <p:spPr bwMode="auto">
              <a:xfrm>
                <a:off x="5183441" y="1538830"/>
                <a:ext cx="491855" cy="432650"/>
              </a:xfrm>
              <a:custGeom>
                <a:avLst/>
                <a:gdLst>
                  <a:gd name="connsiteX0" fmla="*/ 0 w 525293"/>
                  <a:gd name="connsiteY0" fmla="*/ 447472 h 447472"/>
                  <a:gd name="connsiteX1" fmla="*/ 525293 w 525293"/>
                  <a:gd name="connsiteY1" fmla="*/ 184825 h 447472"/>
                  <a:gd name="connsiteX2" fmla="*/ 165370 w 525293"/>
                  <a:gd name="connsiteY2" fmla="*/ 0 h 447472"/>
                </a:gdLst>
                <a:ahLst/>
                <a:cxnLst>
                  <a:cxn ang="0">
                    <a:pos x="connsiteX0" y="connsiteY0"/>
                  </a:cxn>
                  <a:cxn ang="0">
                    <a:pos x="connsiteX1" y="connsiteY1"/>
                  </a:cxn>
                  <a:cxn ang="0">
                    <a:pos x="connsiteX2" y="connsiteY2"/>
                  </a:cxn>
                </a:cxnLst>
                <a:rect l="l" t="t" r="r" b="b"/>
                <a:pathLst>
                  <a:path w="525293" h="447472">
                    <a:moveTo>
                      <a:pt x="0" y="447472"/>
                    </a:moveTo>
                    <a:lnTo>
                      <a:pt x="525293" y="184825"/>
                    </a:lnTo>
                    <a:lnTo>
                      <a:pt x="165370"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2" name="フリーフォーム 91"/>
              <p:cNvSpPr>
                <a:spLocks noChangeAspect="1"/>
              </p:cNvSpPr>
              <p:nvPr/>
            </p:nvSpPr>
            <p:spPr bwMode="auto">
              <a:xfrm>
                <a:off x="5632958" y="1089874"/>
                <a:ext cx="903253" cy="478193"/>
              </a:xfrm>
              <a:custGeom>
                <a:avLst/>
                <a:gdLst>
                  <a:gd name="connsiteX0" fmla="*/ 0 w 919264"/>
                  <a:gd name="connsiteY0" fmla="*/ 296694 h 486383"/>
                  <a:gd name="connsiteX1" fmla="*/ 355060 w 919264"/>
                  <a:gd name="connsiteY1" fmla="*/ 486383 h 486383"/>
                  <a:gd name="connsiteX2" fmla="*/ 919264 w 919264"/>
                  <a:gd name="connsiteY2" fmla="*/ 189690 h 486383"/>
                  <a:gd name="connsiteX3" fmla="*/ 569068 w 919264"/>
                  <a:gd name="connsiteY3" fmla="*/ 0 h 486383"/>
                </a:gdLst>
                <a:ahLst/>
                <a:cxnLst>
                  <a:cxn ang="0">
                    <a:pos x="connsiteX0" y="connsiteY0"/>
                  </a:cxn>
                  <a:cxn ang="0">
                    <a:pos x="connsiteX1" y="connsiteY1"/>
                  </a:cxn>
                  <a:cxn ang="0">
                    <a:pos x="connsiteX2" y="connsiteY2"/>
                  </a:cxn>
                  <a:cxn ang="0">
                    <a:pos x="connsiteX3" y="connsiteY3"/>
                  </a:cxn>
                </a:cxnLst>
                <a:rect l="l" t="t" r="r" b="b"/>
                <a:pathLst>
                  <a:path w="919264" h="486383">
                    <a:moveTo>
                      <a:pt x="0" y="296694"/>
                    </a:moveTo>
                    <a:lnTo>
                      <a:pt x="355060" y="486383"/>
                    </a:lnTo>
                    <a:lnTo>
                      <a:pt x="919264" y="189690"/>
                    </a:lnTo>
                    <a:lnTo>
                      <a:pt x="569068"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3" name="フリーフォーム 92"/>
              <p:cNvSpPr>
                <a:spLocks noChangeAspect="1"/>
              </p:cNvSpPr>
              <p:nvPr/>
            </p:nvSpPr>
            <p:spPr bwMode="auto">
              <a:xfrm>
                <a:off x="6508098" y="882686"/>
                <a:ext cx="774216" cy="236819"/>
              </a:xfrm>
              <a:custGeom>
                <a:avLst/>
                <a:gdLst>
                  <a:gd name="connsiteX0" fmla="*/ 0 w 826851"/>
                  <a:gd name="connsiteY0" fmla="*/ 63230 h 252919"/>
                  <a:gd name="connsiteX1" fmla="*/ 355060 w 826851"/>
                  <a:gd name="connsiteY1" fmla="*/ 252919 h 252919"/>
                  <a:gd name="connsiteX2" fmla="*/ 826851 w 826851"/>
                  <a:gd name="connsiteY2" fmla="*/ 0 h 252919"/>
                </a:gdLst>
                <a:ahLst/>
                <a:cxnLst>
                  <a:cxn ang="0">
                    <a:pos x="connsiteX0" y="connsiteY0"/>
                  </a:cxn>
                  <a:cxn ang="0">
                    <a:pos x="connsiteX1" y="connsiteY1"/>
                  </a:cxn>
                  <a:cxn ang="0">
                    <a:pos x="connsiteX2" y="connsiteY2"/>
                  </a:cxn>
                </a:cxnLst>
                <a:rect l="l" t="t" r="r" b="b"/>
                <a:pathLst>
                  <a:path w="826851" h="252919">
                    <a:moveTo>
                      <a:pt x="0" y="63230"/>
                    </a:moveTo>
                    <a:lnTo>
                      <a:pt x="355060" y="252919"/>
                    </a:lnTo>
                    <a:lnTo>
                      <a:pt x="826851"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4" name="フリーフォーム 93"/>
              <p:cNvSpPr>
                <a:spLocks noChangeAspect="1"/>
              </p:cNvSpPr>
              <p:nvPr/>
            </p:nvSpPr>
            <p:spPr bwMode="auto">
              <a:xfrm>
                <a:off x="6161472" y="2228991"/>
                <a:ext cx="828866" cy="255037"/>
              </a:xfrm>
              <a:custGeom>
                <a:avLst/>
                <a:gdLst>
                  <a:gd name="connsiteX0" fmla="*/ 0 w 885217"/>
                  <a:gd name="connsiteY0" fmla="*/ 272375 h 272375"/>
                  <a:gd name="connsiteX1" fmla="*/ 525294 w 885217"/>
                  <a:gd name="connsiteY1" fmla="*/ 0 h 272375"/>
                  <a:gd name="connsiteX2" fmla="*/ 885217 w 885217"/>
                  <a:gd name="connsiteY2" fmla="*/ 184826 h 272375"/>
                </a:gdLst>
                <a:ahLst/>
                <a:cxnLst>
                  <a:cxn ang="0">
                    <a:pos x="connsiteX0" y="connsiteY0"/>
                  </a:cxn>
                  <a:cxn ang="0">
                    <a:pos x="connsiteX1" y="connsiteY1"/>
                  </a:cxn>
                  <a:cxn ang="0">
                    <a:pos x="connsiteX2" y="connsiteY2"/>
                  </a:cxn>
                </a:cxnLst>
                <a:rect l="l" t="t" r="r" b="b"/>
                <a:pathLst>
                  <a:path w="885217" h="272375">
                    <a:moveTo>
                      <a:pt x="0" y="272375"/>
                    </a:moveTo>
                    <a:lnTo>
                      <a:pt x="525294" y="0"/>
                    </a:lnTo>
                    <a:lnTo>
                      <a:pt x="885217" y="184826"/>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5" name="フリーフォーム 94"/>
              <p:cNvSpPr>
                <a:spLocks noChangeAspect="1"/>
              </p:cNvSpPr>
              <p:nvPr/>
            </p:nvSpPr>
            <p:spPr bwMode="auto">
              <a:xfrm>
                <a:off x="6937656" y="1789874"/>
                <a:ext cx="889589" cy="455421"/>
              </a:xfrm>
              <a:custGeom>
                <a:avLst/>
                <a:gdLst>
                  <a:gd name="connsiteX0" fmla="*/ 359923 w 894945"/>
                  <a:gd name="connsiteY0" fmla="*/ 457200 h 457200"/>
                  <a:gd name="connsiteX1" fmla="*/ 0 w 894945"/>
                  <a:gd name="connsiteY1" fmla="*/ 277238 h 457200"/>
                  <a:gd name="connsiteX2" fmla="*/ 525294 w 894945"/>
                  <a:gd name="connsiteY2" fmla="*/ 0 h 457200"/>
                  <a:gd name="connsiteX3" fmla="*/ 894945 w 894945"/>
                  <a:gd name="connsiteY3" fmla="*/ 184825 h 457200"/>
                </a:gdLst>
                <a:ahLst/>
                <a:cxnLst>
                  <a:cxn ang="0">
                    <a:pos x="connsiteX0" y="connsiteY0"/>
                  </a:cxn>
                  <a:cxn ang="0">
                    <a:pos x="connsiteX1" y="connsiteY1"/>
                  </a:cxn>
                  <a:cxn ang="0">
                    <a:pos x="connsiteX2" y="connsiteY2"/>
                  </a:cxn>
                  <a:cxn ang="0">
                    <a:pos x="connsiteX3" y="connsiteY3"/>
                  </a:cxn>
                </a:cxnLst>
                <a:rect l="l" t="t" r="r" b="b"/>
                <a:pathLst>
                  <a:path w="894945" h="457200">
                    <a:moveTo>
                      <a:pt x="359923" y="457200"/>
                    </a:moveTo>
                    <a:lnTo>
                      <a:pt x="0" y="277238"/>
                    </a:lnTo>
                    <a:lnTo>
                      <a:pt x="525294" y="0"/>
                    </a:lnTo>
                    <a:lnTo>
                      <a:pt x="894945" y="184825"/>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6" name="フリーフォーム 95"/>
              <p:cNvSpPr>
                <a:spLocks noChangeAspect="1"/>
              </p:cNvSpPr>
              <p:nvPr/>
            </p:nvSpPr>
            <p:spPr bwMode="auto">
              <a:xfrm>
                <a:off x="7811671" y="1402767"/>
                <a:ext cx="450866" cy="405326"/>
              </a:xfrm>
              <a:custGeom>
                <a:avLst/>
                <a:gdLst>
                  <a:gd name="connsiteX0" fmla="*/ 355060 w 481519"/>
                  <a:gd name="connsiteY0" fmla="*/ 432881 h 432881"/>
                  <a:gd name="connsiteX1" fmla="*/ 0 w 481519"/>
                  <a:gd name="connsiteY1" fmla="*/ 248056 h 432881"/>
                  <a:gd name="connsiteX2" fmla="*/ 481519 w 481519"/>
                  <a:gd name="connsiteY2" fmla="*/ 0 h 432881"/>
                </a:gdLst>
                <a:ahLst/>
                <a:cxnLst>
                  <a:cxn ang="0">
                    <a:pos x="connsiteX0" y="connsiteY0"/>
                  </a:cxn>
                  <a:cxn ang="0">
                    <a:pos x="connsiteX1" y="connsiteY1"/>
                  </a:cxn>
                  <a:cxn ang="0">
                    <a:pos x="connsiteX2" y="connsiteY2"/>
                  </a:cxn>
                </a:cxnLst>
                <a:rect l="l" t="t" r="r" b="b"/>
                <a:pathLst>
                  <a:path w="481519" h="432881">
                    <a:moveTo>
                      <a:pt x="355060" y="432881"/>
                    </a:moveTo>
                    <a:lnTo>
                      <a:pt x="0" y="248056"/>
                    </a:lnTo>
                    <a:lnTo>
                      <a:pt x="481519" y="0"/>
                    </a:lnTo>
                  </a:path>
                </a:pathLst>
              </a:cu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7" name="二等辺三角形 96"/>
              <p:cNvSpPr/>
              <p:nvPr/>
            </p:nvSpPr>
            <p:spPr bwMode="auto">
              <a:xfrm rot="3707638">
                <a:off x="6144378" y="1425983"/>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8" name="二等辺三角形 97"/>
              <p:cNvSpPr/>
              <p:nvPr/>
            </p:nvSpPr>
            <p:spPr bwMode="auto">
              <a:xfrm rot="3499407">
                <a:off x="5258921" y="1817565"/>
                <a:ext cx="53415" cy="91364"/>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9" name="二等辺三角形 98"/>
              <p:cNvSpPr/>
              <p:nvPr/>
            </p:nvSpPr>
            <p:spPr bwMode="auto">
              <a:xfrm rot="3668659">
                <a:off x="6944262" y="941864"/>
                <a:ext cx="53415" cy="91367"/>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0" name="二等辺三角形 99"/>
              <p:cNvSpPr/>
              <p:nvPr/>
            </p:nvSpPr>
            <p:spPr bwMode="auto">
              <a:xfrm rot="14299407">
                <a:off x="6413640" y="2296743"/>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1" name="二等辺三角形 100"/>
              <p:cNvSpPr/>
              <p:nvPr/>
            </p:nvSpPr>
            <p:spPr bwMode="auto">
              <a:xfrm rot="14299407">
                <a:off x="7269665" y="1904011"/>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 name="二等辺三角形 101"/>
              <p:cNvSpPr/>
              <p:nvPr/>
            </p:nvSpPr>
            <p:spPr bwMode="auto">
              <a:xfrm rot="14299407">
                <a:off x="8037695" y="1453932"/>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 name="二等辺三角形 102"/>
              <p:cNvSpPr/>
              <p:nvPr/>
            </p:nvSpPr>
            <p:spPr bwMode="auto">
              <a:xfrm rot="18162961">
                <a:off x="5450980" y="1571882"/>
                <a:ext cx="53415" cy="91367"/>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4" name="二等辺三角形 103"/>
              <p:cNvSpPr/>
              <p:nvPr/>
            </p:nvSpPr>
            <p:spPr bwMode="auto">
              <a:xfrm rot="7317342">
                <a:off x="6670869" y="932728"/>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5" name="二等辺三角形 104"/>
              <p:cNvSpPr/>
              <p:nvPr/>
            </p:nvSpPr>
            <p:spPr bwMode="auto">
              <a:xfrm rot="7114757">
                <a:off x="7068800" y="2097285"/>
                <a:ext cx="53415" cy="91364"/>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6" name="二等辺三角形 105"/>
              <p:cNvSpPr/>
              <p:nvPr/>
            </p:nvSpPr>
            <p:spPr bwMode="auto">
              <a:xfrm rot="7114757">
                <a:off x="7975566" y="1683047"/>
                <a:ext cx="53415" cy="92772"/>
              </a:xfrm>
              <a:prstGeom prst="triangle">
                <a:avLst/>
              </a:prstGeom>
              <a:solidFill>
                <a:srgbClr val="0000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7" name="直線矢印コネクタ 106"/>
              <p:cNvCxnSpPr/>
              <p:nvPr/>
            </p:nvCxnSpPr>
            <p:spPr bwMode="auto">
              <a:xfrm rot="10800000" flipV="1">
                <a:off x="7599984" y="640357"/>
                <a:ext cx="759036" cy="45120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bwMode="auto">
              <a:xfrm rot="16200000" flipH="1">
                <a:off x="8158720" y="823790"/>
                <a:ext cx="399198" cy="983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09" name="グループ化 118"/>
              <p:cNvGrpSpPr>
                <a:grpSpLocks/>
              </p:cNvGrpSpPr>
              <p:nvPr/>
            </p:nvGrpSpPr>
            <p:grpSpPr bwMode="auto">
              <a:xfrm>
                <a:off x="8152204" y="1024841"/>
                <a:ext cx="393765" cy="151155"/>
                <a:chOff x="1645920" y="3237898"/>
                <a:chExt cx="499596" cy="191764"/>
              </a:xfrm>
            </p:grpSpPr>
            <p:cxnSp>
              <p:nvCxnSpPr>
                <p:cNvPr id="122" name="直線矢印コネクタ 121"/>
                <p:cNvCxnSpPr/>
                <p:nvPr/>
              </p:nvCxnSpPr>
              <p:spPr>
                <a:xfrm rot="10800000">
                  <a:off x="1646162" y="3238731"/>
                  <a:ext cx="499354" cy="1783"/>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rot="10800000">
                  <a:off x="1740682" y="3331461"/>
                  <a:ext cx="299613" cy="3567"/>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rot="10800000">
                  <a:off x="1794184" y="3427757"/>
                  <a:ext cx="199742" cy="1783"/>
                </a:xfrm>
                <a:prstGeom prst="straightConnector1">
                  <a:avLst/>
                </a:prstGeom>
                <a:ln>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0" name="Text Box 47"/>
              <p:cNvSpPr txBox="1">
                <a:spLocks noChangeArrowheads="1"/>
              </p:cNvSpPr>
              <p:nvPr/>
            </p:nvSpPr>
            <p:spPr bwMode="auto">
              <a:xfrm>
                <a:off x="5443895" y="2331297"/>
                <a:ext cx="755298"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0" lang="en-US" altLang="ja-JP" sz="1846" i="1" dirty="0" err="1" smtClean="0">
                    <a:ea typeface="Osaka"/>
                    <a:cs typeface="Arial" panose="020B0604020202020204" pitchFamily="34" charset="0"/>
                  </a:rPr>
                  <a:t>I</a:t>
                </a:r>
                <a:r>
                  <a:rPr kumimoji="0" lang="en-US" altLang="ja-JP" sz="1846" baseline="-25000" dirty="0" err="1" smtClean="0">
                    <a:ea typeface="Osaka"/>
                    <a:cs typeface="Arial" panose="020B0604020202020204" pitchFamily="34" charset="0"/>
                  </a:rPr>
                  <a:t>sd</a:t>
                </a:r>
                <a:endParaRPr lang="en-US" altLang="ja-JP" sz="1846" dirty="0">
                  <a:ea typeface="Osaka"/>
                  <a:cs typeface="Arial" panose="020B0604020202020204" pitchFamily="34" charset="0"/>
                </a:endParaRPr>
              </a:p>
            </p:txBody>
          </p:sp>
          <p:grpSp>
            <p:nvGrpSpPr>
              <p:cNvPr id="111" name="グループ化 110"/>
              <p:cNvGrpSpPr/>
              <p:nvPr/>
            </p:nvGrpSpPr>
            <p:grpSpPr>
              <a:xfrm>
                <a:off x="5255858" y="781490"/>
                <a:ext cx="845106" cy="387553"/>
                <a:chOff x="5142434" y="222285"/>
                <a:chExt cx="577953" cy="265041"/>
              </a:xfrm>
            </p:grpSpPr>
            <p:sp>
              <p:nvSpPr>
                <p:cNvPr id="120" name="正方形/長方形 119"/>
                <p:cNvSpPr/>
                <p:nvPr/>
              </p:nvSpPr>
              <p:spPr bwMode="auto">
                <a:xfrm>
                  <a:off x="5258913" y="234735"/>
                  <a:ext cx="345444" cy="252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aseline="-25000" dirty="0">
                    <a:solidFill>
                      <a:schemeClr val="tx1">
                        <a:lumMod val="95000"/>
                        <a:lumOff val="5000"/>
                      </a:schemeClr>
                    </a:solidFill>
                    <a:latin typeface="Arial" pitchFamily="34" charset="0"/>
                    <a:cs typeface="Arial" pitchFamily="34" charset="0"/>
                  </a:endParaRPr>
                </a:p>
              </p:txBody>
            </p:sp>
            <p:sp>
              <p:nvSpPr>
                <p:cNvPr id="121" name="円/楕円 80"/>
                <p:cNvSpPr/>
                <p:nvPr/>
              </p:nvSpPr>
              <p:spPr bwMode="auto">
                <a:xfrm>
                  <a:off x="5142434" y="222285"/>
                  <a:ext cx="577953" cy="2547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77" i="1" dirty="0" err="1">
                      <a:solidFill>
                        <a:schemeClr val="bg1"/>
                      </a:solidFill>
                      <a:latin typeface="Arial" pitchFamily="34" charset="0"/>
                      <a:cs typeface="Arial" pitchFamily="34" charset="0"/>
                    </a:rPr>
                    <a:t>V</a:t>
                  </a:r>
                  <a:r>
                    <a:rPr lang="en-US" altLang="ja-JP" sz="1477" baseline="-25000" dirty="0" err="1">
                      <a:solidFill>
                        <a:schemeClr val="bg1"/>
                      </a:solidFill>
                      <a:latin typeface="Arial" pitchFamily="34" charset="0"/>
                      <a:cs typeface="Arial" pitchFamily="34" charset="0"/>
                    </a:rPr>
                    <a:t>x</a:t>
                  </a:r>
                  <a:endParaRPr lang="ja-JP" altLang="en-US" sz="1477" baseline="-25000" dirty="0">
                    <a:solidFill>
                      <a:schemeClr val="bg1"/>
                    </a:solidFill>
                    <a:latin typeface="Arial" pitchFamily="34" charset="0"/>
                    <a:cs typeface="Arial" pitchFamily="34" charset="0"/>
                  </a:endParaRPr>
                </a:p>
              </p:txBody>
            </p:sp>
          </p:grpSp>
          <p:cxnSp>
            <p:nvCxnSpPr>
              <p:cNvPr id="112" name="直線矢印コネクタ 111"/>
              <p:cNvCxnSpPr/>
              <p:nvPr/>
            </p:nvCxnSpPr>
            <p:spPr>
              <a:xfrm flipV="1">
                <a:off x="8462337" y="1914641"/>
                <a:ext cx="0" cy="3414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7297418" y="2142967"/>
                <a:ext cx="1218009" cy="523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Arial" pitchFamily="34" charset="0"/>
                    <a:cs typeface="Arial" pitchFamily="34" charset="0"/>
                  </a:rPr>
                  <a:t>Magnetic field, </a:t>
                </a:r>
                <a:r>
                  <a:rPr lang="en-US" altLang="ja-JP" sz="1846" i="1" dirty="0">
                    <a:solidFill>
                      <a:schemeClr val="tx1"/>
                    </a:solidFill>
                    <a:latin typeface="Arial" pitchFamily="34" charset="0"/>
                    <a:cs typeface="Arial" pitchFamily="34" charset="0"/>
                  </a:rPr>
                  <a:t>B</a:t>
                </a:r>
                <a:endParaRPr lang="ja-JP" altLang="en-US" sz="1846" i="1" dirty="0">
                  <a:solidFill>
                    <a:schemeClr val="tx1"/>
                  </a:solidFill>
                  <a:latin typeface="Arial" pitchFamily="34" charset="0"/>
                  <a:cs typeface="Arial" pitchFamily="34" charset="0"/>
                </a:endParaRPr>
              </a:p>
            </p:txBody>
          </p:sp>
          <p:cxnSp>
            <p:nvCxnSpPr>
              <p:cNvPr id="114" name="直線矢印コネクタ 113"/>
              <p:cNvCxnSpPr/>
              <p:nvPr/>
            </p:nvCxnSpPr>
            <p:spPr bwMode="auto">
              <a:xfrm flipH="1">
                <a:off x="5290344" y="2249751"/>
                <a:ext cx="459921" cy="27339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二等辺三角形 114"/>
              <p:cNvSpPr/>
              <p:nvPr/>
            </p:nvSpPr>
            <p:spPr>
              <a:xfrm rot="10800000">
                <a:off x="6475853" y="433266"/>
                <a:ext cx="429472" cy="878282"/>
              </a:xfrm>
              <a:prstGeom prst="triangle">
                <a:avLst/>
              </a:prstGeom>
              <a:gradFill flip="none" rotWithShape="1">
                <a:gsLst>
                  <a:gs pos="0">
                    <a:schemeClr val="accent2">
                      <a:lumMod val="0"/>
                      <a:lumOff val="100000"/>
                    </a:schemeClr>
                  </a:gs>
                  <a:gs pos="18000">
                    <a:schemeClr val="accent2">
                      <a:lumMod val="0"/>
                      <a:lumOff val="100000"/>
                    </a:schemeClr>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p:cNvGrpSpPr/>
              <p:nvPr/>
            </p:nvGrpSpPr>
            <p:grpSpPr>
              <a:xfrm>
                <a:off x="6607189" y="1280970"/>
                <a:ext cx="167136" cy="239818"/>
                <a:chOff x="6588224" y="1267876"/>
                <a:chExt cx="193185" cy="193481"/>
              </a:xfrm>
            </p:grpSpPr>
            <p:sp>
              <p:nvSpPr>
                <p:cNvPr id="117" name="フリーフォーム 116"/>
                <p:cNvSpPr/>
                <p:nvPr/>
              </p:nvSpPr>
              <p:spPr>
                <a:xfrm>
                  <a:off x="6589898" y="1267876"/>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フリーフォーム 117"/>
                <p:cNvSpPr/>
                <p:nvPr/>
              </p:nvSpPr>
              <p:spPr>
                <a:xfrm>
                  <a:off x="6588224" y="1328191"/>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フリーフォーム 118"/>
                <p:cNvSpPr/>
                <p:nvPr/>
              </p:nvSpPr>
              <p:spPr>
                <a:xfrm>
                  <a:off x="6588224" y="1376772"/>
                  <a:ext cx="191511" cy="84585"/>
                </a:xfrm>
                <a:custGeom>
                  <a:avLst/>
                  <a:gdLst>
                    <a:gd name="connsiteX0" fmla="*/ 0 w 885825"/>
                    <a:gd name="connsiteY0" fmla="*/ 0 h 361950"/>
                    <a:gd name="connsiteX1" fmla="*/ 180975 w 885825"/>
                    <a:gd name="connsiteY1" fmla="*/ 228600 h 361950"/>
                    <a:gd name="connsiteX2" fmla="*/ 466725 w 885825"/>
                    <a:gd name="connsiteY2" fmla="*/ 361950 h 361950"/>
                    <a:gd name="connsiteX3" fmla="*/ 723900 w 885825"/>
                    <a:gd name="connsiteY3" fmla="*/ 228600 h 361950"/>
                    <a:gd name="connsiteX4" fmla="*/ 885825 w 885825"/>
                    <a:gd name="connsiteY4" fmla="*/ 2857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61950">
                      <a:moveTo>
                        <a:pt x="0" y="0"/>
                      </a:moveTo>
                      <a:cubicBezTo>
                        <a:pt x="51594" y="84137"/>
                        <a:pt x="103188" y="168275"/>
                        <a:pt x="180975" y="228600"/>
                      </a:cubicBezTo>
                      <a:cubicBezTo>
                        <a:pt x="258762" y="288925"/>
                        <a:pt x="376238" y="361950"/>
                        <a:pt x="466725" y="361950"/>
                      </a:cubicBezTo>
                      <a:cubicBezTo>
                        <a:pt x="557212" y="361950"/>
                        <a:pt x="654050" y="284162"/>
                        <a:pt x="723900" y="228600"/>
                      </a:cubicBezTo>
                      <a:cubicBezTo>
                        <a:pt x="793750" y="173038"/>
                        <a:pt x="839787" y="100806"/>
                        <a:pt x="885825" y="28575"/>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6" name="テキスト ボックス 75"/>
            <p:cNvSpPr txBox="1"/>
            <p:nvPr/>
          </p:nvSpPr>
          <p:spPr>
            <a:xfrm>
              <a:off x="4363776" y="2223669"/>
              <a:ext cx="813043" cy="369332"/>
            </a:xfrm>
            <a:prstGeom prst="rect">
              <a:avLst/>
            </a:prstGeom>
            <a:noFill/>
          </p:spPr>
          <p:txBody>
            <a:bodyPr wrap="none" rtlCol="0">
              <a:spAutoFit/>
            </a:bodyPr>
            <a:lstStyle/>
            <a:p>
              <a:r>
                <a:rPr kumimoji="1" lang="en-US" altLang="ja-JP" dirty="0" smtClean="0"/>
                <a:t>2DEG</a:t>
              </a:r>
              <a:endParaRPr kumimoji="1" lang="ja-JP" altLang="en-US" dirty="0"/>
            </a:p>
          </p:txBody>
        </p:sp>
      </p:grpSp>
      <p:sp>
        <p:nvSpPr>
          <p:cNvPr id="132" name="フリーフォーム 131"/>
          <p:cNvSpPr/>
          <p:nvPr/>
        </p:nvSpPr>
        <p:spPr>
          <a:xfrm>
            <a:off x="2447925" y="5295620"/>
            <a:ext cx="2371725" cy="381280"/>
          </a:xfrm>
          <a:custGeom>
            <a:avLst/>
            <a:gdLst>
              <a:gd name="connsiteX0" fmla="*/ 0 w 2371725"/>
              <a:gd name="connsiteY0" fmla="*/ 381280 h 381280"/>
              <a:gd name="connsiteX1" fmla="*/ 1571625 w 2371725"/>
              <a:gd name="connsiteY1" fmla="*/ 280 h 381280"/>
              <a:gd name="connsiteX2" fmla="*/ 1352550 w 2371725"/>
              <a:gd name="connsiteY2" fmla="*/ 314605 h 381280"/>
              <a:gd name="connsiteX3" fmla="*/ 2371725 w 2371725"/>
              <a:gd name="connsiteY3" fmla="*/ 19330 h 381280"/>
            </a:gdLst>
            <a:ahLst/>
            <a:cxnLst>
              <a:cxn ang="0">
                <a:pos x="connsiteX0" y="connsiteY0"/>
              </a:cxn>
              <a:cxn ang="0">
                <a:pos x="connsiteX1" y="connsiteY1"/>
              </a:cxn>
              <a:cxn ang="0">
                <a:pos x="connsiteX2" y="connsiteY2"/>
              </a:cxn>
              <a:cxn ang="0">
                <a:pos x="connsiteX3" y="connsiteY3"/>
              </a:cxn>
            </a:cxnLst>
            <a:rect l="l" t="t" r="r" b="b"/>
            <a:pathLst>
              <a:path w="2371725" h="381280">
                <a:moveTo>
                  <a:pt x="0" y="381280"/>
                </a:moveTo>
                <a:cubicBezTo>
                  <a:pt x="673100" y="196336"/>
                  <a:pt x="1346200" y="11392"/>
                  <a:pt x="1571625" y="280"/>
                </a:cubicBezTo>
                <a:cubicBezTo>
                  <a:pt x="1797050" y="-10832"/>
                  <a:pt x="1219200" y="311430"/>
                  <a:pt x="1352550" y="314605"/>
                </a:cubicBezTo>
                <a:cubicBezTo>
                  <a:pt x="1485900" y="317780"/>
                  <a:pt x="1928812" y="168555"/>
                  <a:pt x="2371725" y="1933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4676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79512" y="27936"/>
            <a:ext cx="8784468" cy="1143000"/>
          </a:xfrm>
        </p:spPr>
        <p:txBody>
          <a:bodyPr/>
          <a:lstStyle/>
          <a:p>
            <a:r>
              <a:rPr lang="en-US" altLang="ja-JP" sz="4000" dirty="0" smtClean="0"/>
              <a:t>Scanning-gate imaging incorporated with nuclear spin resonance </a:t>
            </a:r>
            <a:endParaRPr lang="ja-JP" altLang="en-US" sz="4000" dirty="0"/>
          </a:p>
        </p:txBody>
      </p:sp>
      <p:sp>
        <p:nvSpPr>
          <p:cNvPr id="7" name="テキスト ボックス 6"/>
          <p:cNvSpPr txBox="1"/>
          <p:nvPr/>
        </p:nvSpPr>
        <p:spPr>
          <a:xfrm>
            <a:off x="760616" y="5005267"/>
            <a:ext cx="8203364" cy="1200329"/>
          </a:xfrm>
          <a:prstGeom prst="rect">
            <a:avLst/>
          </a:prstGeom>
          <a:noFill/>
        </p:spPr>
        <p:txBody>
          <a:bodyPr wrap="square" rtlCol="0">
            <a:spAutoFit/>
          </a:bodyPr>
          <a:lstStyle/>
          <a:p>
            <a:pPr marL="285750" indent="-285750">
              <a:buFont typeface="Wingdings" panose="05000000000000000000" pitchFamily="2" charset="2"/>
              <a:buChar char="ü"/>
            </a:pPr>
            <a:r>
              <a:rPr lang="en-US" altLang="ja-JP" dirty="0" smtClean="0">
                <a:solidFill>
                  <a:srgbClr val="FFFF00"/>
                </a:solidFill>
              </a:rPr>
              <a:t>RF electric field applied by the scanning probe.</a:t>
            </a:r>
          </a:p>
          <a:p>
            <a:pPr marL="285750" indent="-285750">
              <a:buFont typeface="Wingdings" panose="05000000000000000000" pitchFamily="2" charset="2"/>
              <a:buChar char="ü"/>
            </a:pPr>
            <a:r>
              <a:rPr lang="en-US" altLang="ja-JP" dirty="0" smtClean="0">
                <a:solidFill>
                  <a:srgbClr val="FFFF00"/>
                </a:solidFill>
              </a:rPr>
              <a:t>Constant DC</a:t>
            </a:r>
            <a:r>
              <a:rPr lang="en-US" altLang="ja-JP" i="1" dirty="0" smtClean="0">
                <a:solidFill>
                  <a:srgbClr val="FFFF00"/>
                </a:solidFill>
              </a:rPr>
              <a:t> </a:t>
            </a:r>
            <a:r>
              <a:rPr lang="en-US" altLang="ja-JP" i="1" dirty="0" err="1" smtClean="0">
                <a:solidFill>
                  <a:srgbClr val="FFFF00"/>
                </a:solidFill>
              </a:rPr>
              <a:t>I</a:t>
            </a:r>
            <a:r>
              <a:rPr lang="en-US" altLang="ja-JP" baseline="-25000" dirty="0" err="1" smtClean="0">
                <a:solidFill>
                  <a:srgbClr val="FFFF00"/>
                </a:solidFill>
              </a:rPr>
              <a:t>sd</a:t>
            </a:r>
            <a:r>
              <a:rPr lang="en-US" altLang="ja-JP" dirty="0" smtClean="0">
                <a:solidFill>
                  <a:srgbClr val="FFFF00"/>
                </a:solidFill>
              </a:rPr>
              <a:t> (~ a few </a:t>
            </a:r>
            <a:r>
              <a:rPr lang="en-US" altLang="ja-JP" dirty="0" smtClean="0">
                <a:solidFill>
                  <a:srgbClr val="FFFF00"/>
                </a:solidFill>
                <a:latin typeface="Symbol" panose="05050102010706020507" pitchFamily="18" charset="2"/>
              </a:rPr>
              <a:t>m</a:t>
            </a:r>
            <a:r>
              <a:rPr lang="en-US" altLang="ja-JP" dirty="0" smtClean="0">
                <a:solidFill>
                  <a:srgbClr val="FFFF00"/>
                </a:solidFill>
              </a:rPr>
              <a:t>A) to induce dynamic nuclear polarization (DNP).</a:t>
            </a:r>
            <a:endParaRPr kumimoji="1" lang="en-US" altLang="ja-JP" dirty="0" smtClean="0">
              <a:solidFill>
                <a:srgbClr val="FFFF00"/>
              </a:solidFill>
            </a:endParaRPr>
          </a:p>
          <a:p>
            <a:pPr marL="285750" indent="-285750">
              <a:buFont typeface="Wingdings" panose="05000000000000000000" pitchFamily="2" charset="2"/>
              <a:buChar char="ü"/>
            </a:pPr>
            <a:r>
              <a:rPr kumimoji="1" lang="en-US" altLang="ja-JP" dirty="0" smtClean="0"/>
              <a:t>Resistive detection </a:t>
            </a:r>
            <a:r>
              <a:rPr kumimoji="1" lang="en-US" altLang="ja-JP" dirty="0" smtClean="0">
                <a:solidFill>
                  <a:srgbClr val="FFFF00"/>
                </a:solidFill>
              </a:rPr>
              <a:t>.</a:t>
            </a:r>
            <a:endParaRPr lang="ja-JP" altLang="en-US" dirty="0"/>
          </a:p>
          <a:p>
            <a:endParaRPr kumimoji="1" lang="ja-JP" altLang="en-US" dirty="0">
              <a:solidFill>
                <a:srgbClr val="FFFF00"/>
              </a:solidFill>
            </a:endParaRPr>
          </a:p>
        </p:txBody>
      </p:sp>
      <p:grpSp>
        <p:nvGrpSpPr>
          <p:cNvPr id="51" name="グループ化 50"/>
          <p:cNvGrpSpPr/>
          <p:nvPr/>
        </p:nvGrpSpPr>
        <p:grpSpPr>
          <a:xfrm>
            <a:off x="2568283" y="1564659"/>
            <a:ext cx="4555621" cy="3089079"/>
            <a:chOff x="2568283" y="1564659"/>
            <a:chExt cx="4555621" cy="3089079"/>
          </a:xfrm>
        </p:grpSpPr>
        <p:sp>
          <p:nvSpPr>
            <p:cNvPr id="47" name="正方形/長方形 46"/>
            <p:cNvSpPr/>
            <p:nvPr/>
          </p:nvSpPr>
          <p:spPr>
            <a:xfrm>
              <a:off x="2568283" y="1970812"/>
              <a:ext cx="4524053" cy="2934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8284" y="2260331"/>
              <a:ext cx="4524053" cy="2393407"/>
            </a:xfrm>
            <a:prstGeom prst="rect">
              <a:avLst/>
            </a:prstGeom>
          </p:spPr>
        </p:pic>
        <p:pic>
          <p:nvPicPr>
            <p:cNvPr id="12" name="Picture 5"/>
            <p:cNvPicPr>
              <a:picLocks noChangeAspect="1" noChangeArrowheads="1"/>
            </p:cNvPicPr>
            <p:nvPr/>
          </p:nvPicPr>
          <p:blipFill rotWithShape="1">
            <a:blip r:embed="rId3" cstate="print"/>
            <a:srcRect b="35569"/>
            <a:stretch/>
          </p:blipFill>
          <p:spPr bwMode="auto">
            <a:xfrm>
              <a:off x="5089158" y="1564659"/>
              <a:ext cx="2034746" cy="1105736"/>
            </a:xfrm>
            <a:prstGeom prst="rect">
              <a:avLst/>
            </a:prstGeom>
            <a:noFill/>
            <a:ln w="9525">
              <a:noFill/>
              <a:miter lim="800000"/>
              <a:headEnd/>
              <a:tailEnd/>
            </a:ln>
          </p:spPr>
        </p:pic>
        <p:sp>
          <p:nvSpPr>
            <p:cNvPr id="50" name="正方形/長方形 49"/>
            <p:cNvSpPr/>
            <p:nvPr/>
          </p:nvSpPr>
          <p:spPr>
            <a:xfrm>
              <a:off x="6408204" y="3392996"/>
              <a:ext cx="180020" cy="282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292869" y="3349743"/>
              <a:ext cx="410690" cy="369332"/>
            </a:xfrm>
            <a:prstGeom prst="rect">
              <a:avLst/>
            </a:prstGeom>
            <a:noFill/>
          </p:spPr>
          <p:txBody>
            <a:bodyPr wrap="none" rtlCol="0">
              <a:spAutoFit/>
            </a:bodyPr>
            <a:lstStyle/>
            <a:p>
              <a:r>
                <a:rPr kumimoji="1" lang="en-US" altLang="ja-JP" i="1" dirty="0" err="1" smtClean="0">
                  <a:solidFill>
                    <a:schemeClr val="bg1"/>
                  </a:solidFill>
                </a:rPr>
                <a:t>I</a:t>
              </a:r>
              <a:r>
                <a:rPr kumimoji="1" lang="en-US" altLang="ja-JP" baseline="-25000" dirty="0" err="1" smtClean="0">
                  <a:solidFill>
                    <a:schemeClr val="bg1"/>
                  </a:solidFill>
                </a:rPr>
                <a:t>sd</a:t>
              </a:r>
              <a:endParaRPr kumimoji="1" lang="ja-JP" altLang="en-US" baseline="-25000" dirty="0">
                <a:solidFill>
                  <a:schemeClr val="bg1"/>
                </a:solidFill>
              </a:endParaRPr>
            </a:p>
          </p:txBody>
        </p:sp>
      </p:grpSp>
    </p:spTree>
    <p:extLst>
      <p:ext uri="{BB962C8B-B14F-4D97-AF65-F5344CB8AC3E}">
        <p14:creationId xmlns:p14="http://schemas.microsoft.com/office/powerpoint/2010/main" val="54023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944" y="312593"/>
            <a:ext cx="8229600" cy="1143000"/>
          </a:xfrm>
        </p:spPr>
        <p:txBody>
          <a:bodyPr/>
          <a:lstStyle/>
          <a:p>
            <a:r>
              <a:rPr kumimoji="1" lang="en-US" altLang="ja-JP" dirty="0" smtClean="0"/>
              <a:t>Intensity mapping at </a:t>
            </a:r>
            <a:r>
              <a:rPr kumimoji="1" lang="en-US" altLang="ja-JP" i="1" dirty="0" smtClean="0">
                <a:latin typeface="Symbol" panose="05050102010706020507" pitchFamily="18" charset="2"/>
              </a:rPr>
              <a:t>n</a:t>
            </a:r>
            <a:r>
              <a:rPr kumimoji="1" lang="en-US" altLang="ja-JP" dirty="0" smtClean="0"/>
              <a:t>  = 1.10</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96852"/>
            <a:ext cx="3481160" cy="4260524"/>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826" y="2128358"/>
            <a:ext cx="689631" cy="2104259"/>
          </a:xfrm>
          <a:prstGeom prst="rect">
            <a:avLst/>
          </a:prstGeom>
        </p:spPr>
      </p:pic>
      <p:sp>
        <p:nvSpPr>
          <p:cNvPr id="19" name="テキスト ボックス 18"/>
          <p:cNvSpPr txBox="1"/>
          <p:nvPr/>
        </p:nvSpPr>
        <p:spPr>
          <a:xfrm rot="5400000">
            <a:off x="4074366" y="2860247"/>
            <a:ext cx="1031051" cy="369332"/>
          </a:xfrm>
          <a:prstGeom prst="rect">
            <a:avLst/>
          </a:prstGeom>
          <a:noFill/>
        </p:spPr>
        <p:txBody>
          <a:bodyPr wrap="none" rtlCol="0">
            <a:spAutoFit/>
          </a:bodyPr>
          <a:lstStyle/>
          <a:p>
            <a:r>
              <a:rPr kumimoji="1" lang="en-US" altLang="ja-JP" dirty="0" smtClean="0"/>
              <a:t>Electron</a:t>
            </a:r>
            <a:endParaRPr kumimoji="1" lang="ja-JP" altLang="en-US" dirty="0"/>
          </a:p>
        </p:txBody>
      </p:sp>
      <p:grpSp>
        <p:nvGrpSpPr>
          <p:cNvPr id="20" name="グループ化 19"/>
          <p:cNvGrpSpPr/>
          <p:nvPr/>
        </p:nvGrpSpPr>
        <p:grpSpPr>
          <a:xfrm>
            <a:off x="4460441" y="4281955"/>
            <a:ext cx="1185931" cy="589065"/>
            <a:chOff x="7734156" y="1684080"/>
            <a:chExt cx="1737672" cy="863120"/>
          </a:xfrm>
        </p:grpSpPr>
        <p:sp>
          <p:nvSpPr>
            <p:cNvPr id="21" name="円/楕円 100"/>
            <p:cNvSpPr/>
            <p:nvPr/>
          </p:nvSpPr>
          <p:spPr>
            <a:xfrm>
              <a:off x="7926970" y="1684080"/>
              <a:ext cx="381527" cy="3815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734156" y="2051138"/>
              <a:ext cx="1737672" cy="496062"/>
            </a:xfrm>
            <a:prstGeom prst="rect">
              <a:avLst/>
            </a:prstGeom>
            <a:noFill/>
            <a:ln>
              <a:noFill/>
            </a:ln>
          </p:spPr>
          <p:txBody>
            <a:bodyPr wrap="square" rtlCol="0">
              <a:spAutoFit/>
            </a:bodyPr>
            <a:lstStyle/>
            <a:p>
              <a:r>
                <a:rPr kumimoji="1" lang="en-US" altLang="ja-JP" sz="1600" i="1" dirty="0" smtClean="0"/>
                <a:t>B </a:t>
              </a:r>
              <a:r>
                <a:rPr kumimoji="1" lang="en-US" altLang="ja-JP" sz="1600" dirty="0" smtClean="0"/>
                <a:t>= 7T</a:t>
              </a:r>
              <a:endParaRPr kumimoji="1" lang="ja-JP" altLang="en-US" sz="1600" dirty="0"/>
            </a:p>
          </p:txBody>
        </p:sp>
        <p:cxnSp>
          <p:nvCxnSpPr>
            <p:cNvPr id="23" name="直線コネクタ 22"/>
            <p:cNvCxnSpPr/>
            <p:nvPr/>
          </p:nvCxnSpPr>
          <p:spPr>
            <a:xfrm>
              <a:off x="7975501" y="1737770"/>
              <a:ext cx="282733" cy="2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7972534" y="1737770"/>
              <a:ext cx="282733" cy="2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5942973" y="2240868"/>
            <a:ext cx="2482233" cy="3193677"/>
            <a:chOff x="6049627" y="2348880"/>
            <a:chExt cx="2482233" cy="3193677"/>
          </a:xfrm>
        </p:grpSpPr>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9627" y="2348880"/>
              <a:ext cx="1546742" cy="3193677"/>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2614" y="2704857"/>
              <a:ext cx="539246" cy="2127836"/>
            </a:xfrm>
            <a:prstGeom prst="rect">
              <a:avLst/>
            </a:prstGeom>
          </p:spPr>
        </p:pic>
      </p:grpSp>
      <p:sp>
        <p:nvSpPr>
          <p:cNvPr id="3" name="テキスト ボックス 2"/>
          <p:cNvSpPr txBox="1"/>
          <p:nvPr/>
        </p:nvSpPr>
        <p:spPr>
          <a:xfrm>
            <a:off x="234211" y="6472559"/>
            <a:ext cx="4355680" cy="369332"/>
          </a:xfrm>
          <a:prstGeom prst="rect">
            <a:avLst/>
          </a:prstGeom>
          <a:noFill/>
        </p:spPr>
        <p:txBody>
          <a:bodyPr wrap="none" rtlCol="0">
            <a:spAutoFit/>
          </a:bodyPr>
          <a:lstStyle/>
          <a:p>
            <a:r>
              <a:rPr lang="en-US" altLang="ja-JP" dirty="0" smtClean="0"/>
              <a:t>Local spectra for </a:t>
            </a:r>
            <a:r>
              <a:rPr kumimoji="1" lang="en-US" altLang="ja-JP" baseline="30000" dirty="0" smtClean="0"/>
              <a:t>75</a:t>
            </a:r>
            <a:r>
              <a:rPr kumimoji="1" lang="en-US" altLang="ja-JP" dirty="0" smtClean="0"/>
              <a:t>As nuclear resonance</a:t>
            </a:r>
            <a:endParaRPr kumimoji="1" lang="ja-JP" altLang="en-US" dirty="0"/>
          </a:p>
        </p:txBody>
      </p:sp>
      <p:sp>
        <p:nvSpPr>
          <p:cNvPr id="5" name="テキスト ボックス 4"/>
          <p:cNvSpPr txBox="1"/>
          <p:nvPr/>
        </p:nvSpPr>
        <p:spPr>
          <a:xfrm>
            <a:off x="5803545" y="1912186"/>
            <a:ext cx="351378" cy="369332"/>
          </a:xfrm>
          <a:prstGeom prst="rect">
            <a:avLst/>
          </a:prstGeom>
          <a:noFill/>
        </p:spPr>
        <p:txBody>
          <a:bodyPr wrap="none" rtlCol="0">
            <a:spAutoFit/>
          </a:bodyPr>
          <a:lstStyle/>
          <a:p>
            <a:r>
              <a:rPr lang="en-US" altLang="ja-JP" dirty="0" smtClean="0"/>
              <a:t>H</a:t>
            </a:r>
            <a:endParaRPr kumimoji="1" lang="ja-JP" altLang="en-US" dirty="0"/>
          </a:p>
        </p:txBody>
      </p:sp>
      <p:sp>
        <p:nvSpPr>
          <p:cNvPr id="16" name="テキスト ボックス 15"/>
          <p:cNvSpPr txBox="1"/>
          <p:nvPr/>
        </p:nvSpPr>
        <p:spPr>
          <a:xfrm>
            <a:off x="7256642" y="1871536"/>
            <a:ext cx="312906" cy="369332"/>
          </a:xfrm>
          <a:prstGeom prst="rect">
            <a:avLst/>
          </a:prstGeom>
          <a:noFill/>
        </p:spPr>
        <p:txBody>
          <a:bodyPr wrap="none" rtlCol="0">
            <a:spAutoFit/>
          </a:bodyPr>
          <a:lstStyle/>
          <a:p>
            <a:r>
              <a:rPr lang="en-US" altLang="ja-JP" dirty="0" smtClean="0"/>
              <a:t>L</a:t>
            </a:r>
            <a:endParaRPr kumimoji="1" lang="ja-JP" altLang="en-US" dirty="0"/>
          </a:p>
        </p:txBody>
      </p:sp>
    </p:spTree>
    <p:extLst>
      <p:ext uri="{BB962C8B-B14F-4D97-AF65-F5344CB8AC3E}">
        <p14:creationId xmlns:p14="http://schemas.microsoft.com/office/powerpoint/2010/main" val="16915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a:xfrm>
            <a:off x="0" y="22087"/>
            <a:ext cx="9036496" cy="872716"/>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3600" dirty="0" smtClean="0"/>
              <a:t>Filling factor dependence of non-uniform dynamic nuclear polarization</a:t>
            </a:r>
            <a:endParaRPr lang="ja-JP" altLang="en-US" sz="3600" dirty="0"/>
          </a:p>
        </p:txBody>
      </p:sp>
      <p:pic>
        <p:nvPicPr>
          <p:cNvPr id="54" name="図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808820"/>
            <a:ext cx="1546742" cy="3193677"/>
          </a:xfrm>
          <a:prstGeom prst="rect">
            <a:avLst/>
          </a:prstGeom>
        </p:spPr>
      </p:pic>
      <p:pic>
        <p:nvPicPr>
          <p:cNvPr id="55" name="図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614" y="2704857"/>
            <a:ext cx="539246" cy="2127836"/>
          </a:xfrm>
          <a:prstGeom prst="rect">
            <a:avLst/>
          </a:prstGeom>
        </p:spPr>
      </p:pic>
      <p:sp>
        <p:nvSpPr>
          <p:cNvPr id="56" name="テキスト ボックス 55"/>
          <p:cNvSpPr txBox="1"/>
          <p:nvPr/>
        </p:nvSpPr>
        <p:spPr>
          <a:xfrm>
            <a:off x="6084168" y="1153081"/>
            <a:ext cx="1016625" cy="369332"/>
          </a:xfrm>
          <a:prstGeom prst="rect">
            <a:avLst/>
          </a:prstGeom>
          <a:noFill/>
        </p:spPr>
        <p:txBody>
          <a:bodyPr wrap="none" rtlCol="0">
            <a:spAutoFit/>
          </a:bodyPr>
          <a:lstStyle/>
          <a:p>
            <a:r>
              <a:rPr kumimoji="1" lang="en-US" altLang="ja-JP" i="1" dirty="0" smtClean="0">
                <a:latin typeface="Symbol" panose="05050102010706020507" pitchFamily="18" charset="2"/>
              </a:rPr>
              <a:t>n</a:t>
            </a:r>
            <a:r>
              <a:rPr kumimoji="1" lang="en-US" altLang="ja-JP" dirty="0" smtClean="0"/>
              <a:t> = 1.00</a:t>
            </a:r>
            <a:endParaRPr kumimoji="1" lang="ja-JP" altLang="en-US" dirty="0"/>
          </a:p>
        </p:txBody>
      </p:sp>
      <p:sp>
        <p:nvSpPr>
          <p:cNvPr id="59" name="テキスト ボックス 58"/>
          <p:cNvSpPr txBox="1"/>
          <p:nvPr/>
        </p:nvSpPr>
        <p:spPr>
          <a:xfrm>
            <a:off x="1115616" y="1172131"/>
            <a:ext cx="1016625" cy="369332"/>
          </a:xfrm>
          <a:prstGeom prst="rect">
            <a:avLst/>
          </a:prstGeom>
          <a:noFill/>
        </p:spPr>
        <p:txBody>
          <a:bodyPr wrap="none" rtlCol="0">
            <a:spAutoFit/>
          </a:bodyPr>
          <a:lstStyle/>
          <a:p>
            <a:r>
              <a:rPr kumimoji="1" lang="en-US" altLang="ja-JP" i="1" dirty="0" smtClean="0">
                <a:latin typeface="Symbol" panose="05050102010706020507" pitchFamily="18" charset="2"/>
              </a:rPr>
              <a:t>n</a:t>
            </a:r>
            <a:r>
              <a:rPr kumimoji="1" lang="en-US" altLang="ja-JP" dirty="0" smtClean="0"/>
              <a:t> = 1.10</a:t>
            </a:r>
            <a:endParaRPr kumimoji="1" lang="ja-JP" altLang="en-US" dirty="0"/>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1826543"/>
            <a:ext cx="1532392" cy="3176909"/>
          </a:xfrm>
          <a:prstGeom prst="rect">
            <a:avLst/>
          </a:prstGeom>
        </p:spPr>
      </p:pic>
      <p:sp>
        <p:nvSpPr>
          <p:cNvPr id="68" name="テキスト ボックス 67"/>
          <p:cNvSpPr txBox="1"/>
          <p:nvPr/>
        </p:nvSpPr>
        <p:spPr>
          <a:xfrm>
            <a:off x="3533739" y="1199304"/>
            <a:ext cx="1016625" cy="369332"/>
          </a:xfrm>
          <a:prstGeom prst="rect">
            <a:avLst/>
          </a:prstGeom>
          <a:noFill/>
        </p:spPr>
        <p:txBody>
          <a:bodyPr wrap="none" rtlCol="0">
            <a:spAutoFit/>
          </a:bodyPr>
          <a:lstStyle/>
          <a:p>
            <a:r>
              <a:rPr kumimoji="1" lang="en-US" altLang="ja-JP" i="1" dirty="0" smtClean="0">
                <a:latin typeface="Symbol" panose="05050102010706020507" pitchFamily="18" charset="2"/>
              </a:rPr>
              <a:t>n</a:t>
            </a:r>
            <a:r>
              <a:rPr kumimoji="1" lang="en-US" altLang="ja-JP" dirty="0" smtClean="0"/>
              <a:t> = 1.05</a:t>
            </a:r>
            <a:endParaRPr kumimoji="1" lang="ja-JP" altLang="en-US" dirty="0"/>
          </a:p>
        </p:txBody>
      </p:sp>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0835" y="1826543"/>
            <a:ext cx="1523290" cy="3151422"/>
          </a:xfrm>
          <a:prstGeom prst="rect">
            <a:avLst/>
          </a:prstGeom>
        </p:spPr>
      </p:pic>
      <p:grpSp>
        <p:nvGrpSpPr>
          <p:cNvPr id="32" name="グループ化 31"/>
          <p:cNvGrpSpPr/>
          <p:nvPr/>
        </p:nvGrpSpPr>
        <p:grpSpPr>
          <a:xfrm>
            <a:off x="698190" y="5540373"/>
            <a:ext cx="7704348" cy="1261678"/>
            <a:chOff x="698190" y="5540373"/>
            <a:chExt cx="7704348" cy="1261678"/>
          </a:xfrm>
        </p:grpSpPr>
        <p:sp>
          <p:nvSpPr>
            <p:cNvPr id="70" name="テキスト ボックス 69"/>
            <p:cNvSpPr txBox="1"/>
            <p:nvPr/>
          </p:nvSpPr>
          <p:spPr>
            <a:xfrm>
              <a:off x="698190" y="5540373"/>
              <a:ext cx="7704348" cy="369332"/>
            </a:xfrm>
            <a:prstGeom prst="rect">
              <a:avLst/>
            </a:prstGeom>
            <a:noFill/>
          </p:spPr>
          <p:txBody>
            <a:bodyPr wrap="square" rtlCol="0">
              <a:spAutoFit/>
            </a:bodyPr>
            <a:lstStyle/>
            <a:p>
              <a:r>
                <a:rPr kumimoji="1" lang="en-US" altLang="ja-JP" dirty="0" smtClean="0">
                  <a:solidFill>
                    <a:srgbClr val="FFFF00"/>
                  </a:solidFill>
                </a:rPr>
                <a:t>Visualizing of non-uniform dynamic nuclear polarization </a:t>
              </a:r>
              <a:endParaRPr kumimoji="1" lang="ja-JP" altLang="en-US" dirty="0">
                <a:solidFill>
                  <a:srgbClr val="FFFF00"/>
                </a:solidFill>
              </a:endParaRPr>
            </a:p>
          </p:txBody>
        </p:sp>
        <p:sp>
          <p:nvSpPr>
            <p:cNvPr id="71" name="テキスト ボックス 70"/>
            <p:cNvSpPr txBox="1"/>
            <p:nvPr/>
          </p:nvSpPr>
          <p:spPr>
            <a:xfrm>
              <a:off x="3329970" y="6432719"/>
              <a:ext cx="3270821" cy="369332"/>
            </a:xfrm>
            <a:prstGeom prst="rect">
              <a:avLst/>
            </a:prstGeom>
            <a:noFill/>
          </p:spPr>
          <p:txBody>
            <a:bodyPr wrap="square" rtlCol="0">
              <a:spAutoFit/>
            </a:bodyPr>
            <a:lstStyle/>
            <a:p>
              <a:r>
                <a:rPr kumimoji="1" lang="en-US" altLang="ja-JP" dirty="0" smtClean="0">
                  <a:solidFill>
                    <a:srgbClr val="FFFF00"/>
                  </a:solidFill>
                </a:rPr>
                <a:t>Incompressible state </a:t>
              </a:r>
              <a:endParaRPr kumimoji="1" lang="ja-JP" altLang="en-US" dirty="0">
                <a:solidFill>
                  <a:srgbClr val="FFFF00"/>
                </a:solidFill>
              </a:endParaRPr>
            </a:p>
          </p:txBody>
        </p:sp>
        <p:cxnSp>
          <p:nvCxnSpPr>
            <p:cNvPr id="29" name="直線矢印コネクタ 28"/>
            <p:cNvCxnSpPr/>
            <p:nvPr/>
          </p:nvCxnSpPr>
          <p:spPr>
            <a:xfrm>
              <a:off x="4570707" y="5909705"/>
              <a:ext cx="0" cy="588962"/>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5" name="テキスト ボックス 14"/>
          <p:cNvSpPr txBox="1"/>
          <p:nvPr/>
        </p:nvSpPr>
        <p:spPr>
          <a:xfrm>
            <a:off x="6190963" y="6525052"/>
            <a:ext cx="2978701"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KH </a:t>
            </a:r>
            <a:r>
              <a:rPr lang="en-US" altLang="ja-JP" sz="1200" i="1" dirty="0">
                <a:latin typeface="Arial" panose="020B0604020202020204" pitchFamily="34" charset="0"/>
                <a:cs typeface="Arial" panose="020B0604020202020204" pitchFamily="34" charset="0"/>
              </a:rPr>
              <a:t>et. al</a:t>
            </a:r>
            <a:r>
              <a:rPr lang="en-US" altLang="ja-JP" sz="1200" dirty="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Nat. </a:t>
            </a:r>
            <a:r>
              <a:rPr lang="en-US" altLang="ja-JP" sz="1200" dirty="0" err="1" smtClean="0">
                <a:latin typeface="Arial" panose="020B0604020202020204" pitchFamily="34" charset="0"/>
                <a:cs typeface="Arial" panose="020B0604020202020204" pitchFamily="34" charset="0"/>
              </a:rPr>
              <a:t>Commun</a:t>
            </a:r>
            <a:r>
              <a:rPr lang="en-US" altLang="ja-JP" sz="1200" dirty="0" smtClean="0">
                <a:latin typeface="Arial" panose="020B0604020202020204" pitchFamily="34" charset="0"/>
                <a:cs typeface="Arial" panose="020B0604020202020204" pitchFamily="34" charset="0"/>
              </a:rPr>
              <a:t>. </a:t>
            </a:r>
            <a:r>
              <a:rPr lang="en-US" altLang="ja-JP" sz="1200" b="1" dirty="0" smtClean="0">
                <a:latin typeface="Arial" panose="020B0604020202020204" pitchFamily="34" charset="0"/>
                <a:cs typeface="Arial" panose="020B0604020202020204" pitchFamily="34" charset="0"/>
              </a:rPr>
              <a:t>9</a:t>
            </a:r>
            <a:r>
              <a:rPr lang="en-US" altLang="ja-JP" sz="1200" dirty="0" smtClean="0">
                <a:latin typeface="Arial" panose="020B0604020202020204" pitchFamily="34" charset="0"/>
                <a:cs typeface="Arial" panose="020B0604020202020204" pitchFamily="34" charset="0"/>
              </a:rPr>
              <a:t>, 2215 </a:t>
            </a:r>
            <a:r>
              <a:rPr lang="en-US" altLang="ja-JP" sz="1200" dirty="0">
                <a:latin typeface="Arial" panose="020B0604020202020204" pitchFamily="34" charset="0"/>
                <a:cs typeface="Arial" panose="020B0604020202020204" pitchFamily="34" charset="0"/>
              </a:rPr>
              <a:t>(</a:t>
            </a:r>
            <a:r>
              <a:rPr lang="en-US" altLang="ja-JP" sz="1200" dirty="0" smtClean="0">
                <a:latin typeface="Arial" panose="020B0604020202020204" pitchFamily="34" charset="0"/>
                <a:cs typeface="Arial" panose="020B0604020202020204" pitchFamily="34" charset="0"/>
              </a:rPr>
              <a:t>2018).</a:t>
            </a:r>
            <a:endParaRPr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78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532" y="1736812"/>
            <a:ext cx="2480664" cy="4164979"/>
          </a:xfrm>
          <a:prstGeom prst="rect">
            <a:avLst/>
          </a:prstGeom>
        </p:spPr>
      </p:pic>
      <p:sp>
        <p:nvSpPr>
          <p:cNvPr id="13" name="タイトル 1"/>
          <p:cNvSpPr>
            <a:spLocks noGrp="1"/>
          </p:cNvSpPr>
          <p:nvPr>
            <p:ph type="title"/>
          </p:nvPr>
        </p:nvSpPr>
        <p:spPr>
          <a:xfrm>
            <a:off x="261424" y="187796"/>
            <a:ext cx="8716137" cy="1143000"/>
          </a:xfrm>
        </p:spPr>
        <p:txBody>
          <a:bodyPr/>
          <a:lstStyle/>
          <a:p>
            <a:r>
              <a:rPr lang="en-US" altLang="ja-JP" sz="4800" dirty="0" smtClean="0"/>
              <a:t>Knight-shift image</a:t>
            </a:r>
            <a:endParaRPr kumimoji="1" lang="ja-JP" altLang="en-US" sz="4800" dirty="0"/>
          </a:p>
        </p:txBody>
      </p:sp>
      <p:sp>
        <p:nvSpPr>
          <p:cNvPr id="16" name="テキスト ボックス 15"/>
          <p:cNvSpPr txBox="1"/>
          <p:nvPr/>
        </p:nvSpPr>
        <p:spPr>
          <a:xfrm>
            <a:off x="2835312" y="5055404"/>
            <a:ext cx="1383712" cy="646331"/>
          </a:xfrm>
          <a:prstGeom prst="rect">
            <a:avLst/>
          </a:prstGeom>
          <a:noFill/>
        </p:spPr>
        <p:txBody>
          <a:bodyPr wrap="none" rtlCol="0">
            <a:spAutoFit/>
          </a:bodyPr>
          <a:lstStyle/>
          <a:p>
            <a:r>
              <a:rPr kumimoji="1" lang="en-US" altLang="ja-JP" dirty="0" smtClean="0">
                <a:solidFill>
                  <a:srgbClr val="FFFF00"/>
                </a:solidFill>
                <a:latin typeface="Symbol" panose="05050102010706020507" pitchFamily="18" charset="2"/>
              </a:rPr>
              <a:t>D</a:t>
            </a:r>
            <a:r>
              <a:rPr kumimoji="1" lang="en-US" altLang="ja-JP" i="1" dirty="0" smtClean="0">
                <a:solidFill>
                  <a:srgbClr val="FFFF00"/>
                </a:solidFill>
              </a:rPr>
              <a:t>K</a:t>
            </a:r>
            <a:r>
              <a:rPr kumimoji="1" lang="en-US" altLang="ja-JP" dirty="0" smtClean="0">
                <a:solidFill>
                  <a:srgbClr val="FFFF00"/>
                </a:solidFill>
              </a:rPr>
              <a:t>s~23kHz</a:t>
            </a:r>
          </a:p>
          <a:p>
            <a:r>
              <a:rPr lang="en-US" altLang="ja-JP" dirty="0" err="1">
                <a:solidFill>
                  <a:srgbClr val="FFFF00"/>
                </a:solidFill>
                <a:latin typeface="Symbol" panose="05050102010706020507" pitchFamily="18" charset="2"/>
              </a:rPr>
              <a:t>D</a:t>
            </a:r>
            <a:r>
              <a:rPr lang="en-US" altLang="ja-JP" i="1" dirty="0" err="1">
                <a:solidFill>
                  <a:srgbClr val="FFFF00"/>
                </a:solidFill>
              </a:rPr>
              <a:t>P</a:t>
            </a:r>
            <a:r>
              <a:rPr lang="en-US" altLang="ja-JP" dirty="0" err="1">
                <a:solidFill>
                  <a:srgbClr val="FFFF00"/>
                </a:solidFill>
              </a:rPr>
              <a:t>e</a:t>
            </a:r>
            <a:r>
              <a:rPr lang="en-US" altLang="ja-JP" dirty="0">
                <a:solidFill>
                  <a:srgbClr val="FFFF00"/>
                </a:solidFill>
              </a:rPr>
              <a:t>=26%</a:t>
            </a:r>
            <a:endParaRPr lang="ja-JP" altLang="en-US" dirty="0">
              <a:solidFill>
                <a:srgbClr val="FFFF00"/>
              </a:solidFill>
            </a:endParaRPr>
          </a:p>
        </p:txBody>
      </p:sp>
      <p:sp>
        <p:nvSpPr>
          <p:cNvPr id="17" name="正方形/長方形 16"/>
          <p:cNvSpPr/>
          <p:nvPr/>
        </p:nvSpPr>
        <p:spPr>
          <a:xfrm>
            <a:off x="3438322" y="3032956"/>
            <a:ext cx="780702" cy="646331"/>
          </a:xfrm>
          <a:prstGeom prst="rect">
            <a:avLst/>
          </a:prstGeom>
        </p:spPr>
        <p:txBody>
          <a:bodyPr wrap="square">
            <a:spAutoFit/>
          </a:bodyPr>
          <a:lstStyle/>
          <a:p>
            <a:r>
              <a:rPr lang="en-US" altLang="ja-JP" i="1" dirty="0" err="1" smtClean="0"/>
              <a:t>P</a:t>
            </a:r>
            <a:r>
              <a:rPr lang="en-US" altLang="ja-JP" dirty="0" err="1" smtClean="0"/>
              <a:t>e</a:t>
            </a:r>
            <a:endParaRPr lang="en-US" altLang="ja-JP" dirty="0"/>
          </a:p>
          <a:p>
            <a:r>
              <a:rPr lang="en-US" altLang="ja-JP" dirty="0" smtClean="0"/>
              <a:t>86%</a:t>
            </a:r>
            <a:endParaRPr lang="ja-JP" altLang="en-US" dirty="0"/>
          </a:p>
        </p:txBody>
      </p:sp>
      <p:sp>
        <p:nvSpPr>
          <p:cNvPr id="18" name="正方形/長方形 17"/>
          <p:cNvSpPr/>
          <p:nvPr/>
        </p:nvSpPr>
        <p:spPr>
          <a:xfrm>
            <a:off x="3425965" y="4636703"/>
            <a:ext cx="780702" cy="369332"/>
          </a:xfrm>
          <a:prstGeom prst="rect">
            <a:avLst/>
          </a:prstGeom>
        </p:spPr>
        <p:txBody>
          <a:bodyPr wrap="square">
            <a:spAutoFit/>
          </a:bodyPr>
          <a:lstStyle/>
          <a:p>
            <a:r>
              <a:rPr lang="en-US" altLang="ja-JP" dirty="0" smtClean="0"/>
              <a:t>57%</a:t>
            </a:r>
            <a:endParaRPr lang="ja-JP" altLang="en-US" dirty="0"/>
          </a:p>
        </p:txBody>
      </p:sp>
      <p:cxnSp>
        <p:nvCxnSpPr>
          <p:cNvPr id="19" name="直線矢印コネクタ 18"/>
          <p:cNvCxnSpPr/>
          <p:nvPr/>
        </p:nvCxnSpPr>
        <p:spPr>
          <a:xfrm>
            <a:off x="671713" y="4142465"/>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rot="16200000">
            <a:off x="-176347" y="4324921"/>
            <a:ext cx="1379538" cy="307777"/>
          </a:xfrm>
          <a:prstGeom prst="rect">
            <a:avLst/>
          </a:prstGeom>
          <a:noFill/>
        </p:spPr>
        <p:txBody>
          <a:bodyPr wrap="square" rtlCol="0">
            <a:spAutoFit/>
          </a:bodyPr>
          <a:lstStyle/>
          <a:p>
            <a:r>
              <a:rPr kumimoji="1" lang="en-US" altLang="ja-JP" sz="1400" dirty="0" smtClean="0"/>
              <a:t>Electron drift </a:t>
            </a:r>
            <a:endParaRPr kumimoji="1" lang="ja-JP" altLang="en-US" sz="1400"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861608062"/>
              </p:ext>
            </p:extLst>
          </p:nvPr>
        </p:nvGraphicFramePr>
        <p:xfrm>
          <a:off x="2982775" y="2578074"/>
          <a:ext cx="478023" cy="2390118"/>
        </p:xfrm>
        <a:graphic>
          <a:graphicData uri="http://schemas.openxmlformats.org/presentationml/2006/ole">
            <mc:AlternateContent xmlns:mc="http://schemas.openxmlformats.org/markup-compatibility/2006">
              <mc:Choice xmlns:v="urn:schemas-microsoft-com:vml" Requires="v">
                <p:oleObj spid="_x0000_s448937" name="Image" r:id="rId5" imgW="307080" imgH="1532160" progId="Photoshop.Image.13">
                  <p:embed/>
                </p:oleObj>
              </mc:Choice>
              <mc:Fallback>
                <p:oleObj name="Image" r:id="rId5" imgW="307080" imgH="1532160" progId="Photoshop.Image.13">
                  <p:embed/>
                  <p:pic>
                    <p:nvPicPr>
                      <p:cNvPr id="0" name=""/>
                      <p:cNvPicPr/>
                      <p:nvPr/>
                    </p:nvPicPr>
                    <p:blipFill>
                      <a:blip r:embed="rId6"/>
                      <a:stretch>
                        <a:fillRect/>
                      </a:stretch>
                    </p:blipFill>
                    <p:spPr>
                      <a:xfrm>
                        <a:off x="2982775" y="2578074"/>
                        <a:ext cx="478023" cy="2390118"/>
                      </a:xfrm>
                      <a:prstGeom prst="rect">
                        <a:avLst/>
                      </a:prstGeom>
                    </p:spPr>
                  </p:pic>
                </p:oleObj>
              </mc:Fallback>
            </mc:AlternateContent>
          </a:graphicData>
        </a:graphic>
      </p:graphicFrame>
      <p:grpSp>
        <p:nvGrpSpPr>
          <p:cNvPr id="2" name="グループ化 1"/>
          <p:cNvGrpSpPr/>
          <p:nvPr/>
        </p:nvGrpSpPr>
        <p:grpSpPr>
          <a:xfrm>
            <a:off x="4420401" y="1486565"/>
            <a:ext cx="4760111" cy="5025397"/>
            <a:chOff x="4420401" y="1486565"/>
            <a:chExt cx="4760111" cy="5025397"/>
          </a:xfrm>
        </p:grpSpPr>
        <p:sp>
          <p:nvSpPr>
            <p:cNvPr id="21" name="テキスト ボックス 20"/>
            <p:cNvSpPr txBox="1"/>
            <p:nvPr/>
          </p:nvSpPr>
          <p:spPr>
            <a:xfrm>
              <a:off x="4535996" y="1486565"/>
              <a:ext cx="4644516" cy="369332"/>
            </a:xfrm>
            <a:prstGeom prst="rect">
              <a:avLst/>
            </a:prstGeom>
            <a:noFill/>
          </p:spPr>
          <p:txBody>
            <a:bodyPr wrap="square" rtlCol="0">
              <a:spAutoFit/>
            </a:bodyPr>
            <a:lstStyle/>
            <a:p>
              <a:r>
                <a:rPr lang="en-US" altLang="ja-JP" dirty="0" smtClean="0">
                  <a:solidFill>
                    <a:srgbClr val="FFFF00"/>
                  </a:solidFill>
                </a:rPr>
                <a:t>Spatial variation </a:t>
              </a:r>
              <a:r>
                <a:rPr kumimoji="1" lang="en-US" altLang="ja-JP" dirty="0" smtClean="0">
                  <a:solidFill>
                    <a:srgbClr val="FFFF00"/>
                  </a:solidFill>
                </a:rPr>
                <a:t>of electron </a:t>
              </a:r>
              <a:r>
                <a:rPr lang="en-US" altLang="ja-JP" dirty="0" smtClean="0">
                  <a:solidFill>
                    <a:srgbClr val="FFFF00"/>
                  </a:solidFill>
                </a:rPr>
                <a:t>de</a:t>
              </a:r>
              <a:r>
                <a:rPr kumimoji="1" lang="en-US" altLang="ja-JP" dirty="0" smtClean="0">
                  <a:solidFill>
                    <a:srgbClr val="FFFF00"/>
                  </a:solidFill>
                </a:rPr>
                <a:t>polarization</a:t>
              </a:r>
              <a:endParaRPr kumimoji="1" lang="ja-JP" altLang="en-US" dirty="0">
                <a:solidFill>
                  <a:srgbClr val="FFFF00"/>
                </a:solidFill>
              </a:endParaRPr>
            </a:p>
          </p:txBody>
        </p:sp>
        <p:grpSp>
          <p:nvGrpSpPr>
            <p:cNvPr id="29" name="グループ化 28"/>
            <p:cNvGrpSpPr/>
            <p:nvPr/>
          </p:nvGrpSpPr>
          <p:grpSpPr>
            <a:xfrm>
              <a:off x="4420401" y="2004029"/>
              <a:ext cx="4760111" cy="4507933"/>
              <a:chOff x="4589107" y="2249595"/>
              <a:chExt cx="4760111" cy="4507933"/>
            </a:xfrm>
          </p:grpSpPr>
          <p:grpSp>
            <p:nvGrpSpPr>
              <p:cNvPr id="24" name="グループ化 23"/>
              <p:cNvGrpSpPr/>
              <p:nvPr/>
            </p:nvGrpSpPr>
            <p:grpSpPr>
              <a:xfrm>
                <a:off x="5623605" y="4372645"/>
                <a:ext cx="3362276" cy="2384883"/>
                <a:chOff x="4262963" y="2619519"/>
                <a:chExt cx="3362276" cy="2384883"/>
              </a:xfrm>
            </p:grpSpPr>
            <p:pic>
              <p:nvPicPr>
                <p:cNvPr id="26" name="Picture 2" descr="C:\Users\hashi\AppData\Local\Temp\Rar$DR92.920\1.t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0000"/>
                <a:stretch/>
              </p:blipFill>
              <p:spPr bwMode="auto">
                <a:xfrm>
                  <a:off x="4735208" y="2619519"/>
                  <a:ext cx="2030234" cy="189420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4262963" y="4542737"/>
                  <a:ext cx="3362276" cy="461665"/>
                </a:xfrm>
                <a:prstGeom prst="rect">
                  <a:avLst/>
                </a:prstGeom>
              </p:spPr>
              <p:txBody>
                <a:bodyPr wrap="square">
                  <a:spAutoFit/>
                </a:bodyPr>
                <a:lstStyle/>
                <a:p>
                  <a:r>
                    <a:rPr lang="en-US" altLang="ja-JP" sz="1200" dirty="0">
                      <a:solidFill>
                        <a:prstClr val="white"/>
                      </a:solidFill>
                    </a:rPr>
                    <a:t>Komiyama </a:t>
                  </a:r>
                  <a:r>
                    <a:rPr lang="en-US" altLang="ja-JP" sz="1200" i="1" dirty="0" smtClean="0">
                      <a:solidFill>
                        <a:prstClr val="white"/>
                      </a:solidFill>
                    </a:rPr>
                    <a:t>et </a:t>
                  </a:r>
                  <a:r>
                    <a:rPr lang="en-US" altLang="ja-JP" sz="1200" i="1" dirty="0">
                      <a:solidFill>
                        <a:prstClr val="white"/>
                      </a:solidFill>
                    </a:rPr>
                    <a:t>al</a:t>
                  </a:r>
                  <a:r>
                    <a:rPr lang="en-US" altLang="ja-JP" sz="1200" dirty="0">
                      <a:solidFill>
                        <a:prstClr val="white"/>
                      </a:solidFill>
                    </a:rPr>
                    <a:t>. </a:t>
                  </a:r>
                  <a:r>
                    <a:rPr lang="en-US" altLang="ja-JP" sz="1200" dirty="0" smtClean="0">
                      <a:solidFill>
                        <a:prstClr val="white"/>
                      </a:solidFill>
                    </a:rPr>
                    <a:t>PRL </a:t>
                  </a:r>
                  <a:r>
                    <a:rPr lang="en-US" altLang="ja-JP" sz="1200" b="1" dirty="0" smtClean="0">
                      <a:solidFill>
                        <a:prstClr val="white"/>
                      </a:solidFill>
                    </a:rPr>
                    <a:t>77</a:t>
                  </a:r>
                  <a:r>
                    <a:rPr lang="en-US" altLang="ja-JP" sz="1200" dirty="0" smtClean="0">
                      <a:solidFill>
                        <a:prstClr val="white"/>
                      </a:solidFill>
                    </a:rPr>
                    <a:t>, 558 (1996). Kawamura </a:t>
                  </a:r>
                  <a:r>
                    <a:rPr lang="en-US" altLang="ja-JP" sz="1200" i="1" dirty="0">
                      <a:solidFill>
                        <a:prstClr val="white"/>
                      </a:solidFill>
                    </a:rPr>
                    <a:t>et al</a:t>
                  </a:r>
                  <a:r>
                    <a:rPr lang="en-US" altLang="ja-JP" sz="1200" dirty="0">
                      <a:solidFill>
                        <a:prstClr val="white"/>
                      </a:solidFill>
                    </a:rPr>
                    <a:t>. APL </a:t>
                  </a:r>
                  <a:r>
                    <a:rPr lang="en-US" altLang="ja-JP" sz="1200" b="1" dirty="0">
                      <a:solidFill>
                        <a:prstClr val="white"/>
                      </a:solidFill>
                    </a:rPr>
                    <a:t>90</a:t>
                  </a:r>
                  <a:r>
                    <a:rPr lang="en-US" altLang="ja-JP" sz="1200" dirty="0">
                      <a:solidFill>
                        <a:prstClr val="white"/>
                      </a:solidFill>
                    </a:rPr>
                    <a:t>, 022102 (2007</a:t>
                  </a:r>
                  <a:r>
                    <a:rPr lang="en-US" altLang="ja-JP" sz="1200" dirty="0" smtClean="0">
                      <a:solidFill>
                        <a:prstClr val="white"/>
                      </a:solidFill>
                    </a:rPr>
                    <a:t>).</a:t>
                  </a:r>
                  <a:endParaRPr lang="ja-JP" altLang="en-US" sz="1200" dirty="0"/>
                </a:p>
              </p:txBody>
            </p:sp>
          </p:grpSp>
          <p:sp>
            <p:nvSpPr>
              <p:cNvPr id="25" name="テキスト ボックス 24"/>
              <p:cNvSpPr txBox="1"/>
              <p:nvPr/>
            </p:nvSpPr>
            <p:spPr>
              <a:xfrm>
                <a:off x="6500440" y="5610281"/>
                <a:ext cx="170045" cy="276999"/>
              </a:xfrm>
              <a:prstGeom prst="rect">
                <a:avLst/>
              </a:prstGeom>
              <a:solidFill>
                <a:schemeClr val="tx1"/>
              </a:solidFill>
            </p:spPr>
            <p:txBody>
              <a:bodyPr wrap="square" rtlCol="0">
                <a:spAutoFit/>
              </a:bodyPr>
              <a:lstStyle/>
              <a:p>
                <a:r>
                  <a:rPr kumimoji="1" lang="en-US" altLang="ja-JP" sz="1200" dirty="0" smtClean="0">
                    <a:solidFill>
                      <a:schemeClr val="bg1"/>
                    </a:solidFill>
                  </a:rPr>
                  <a:t>y</a:t>
                </a:r>
                <a:endParaRPr kumimoji="1" lang="ja-JP" altLang="en-US" sz="1200" dirty="0">
                  <a:solidFill>
                    <a:schemeClr val="bg1"/>
                  </a:solidFill>
                </a:endParaRPr>
              </a:p>
            </p:txBody>
          </p:sp>
          <p:sp>
            <p:nvSpPr>
              <p:cNvPr id="28" name="テキスト ボックス 27"/>
              <p:cNvSpPr txBox="1"/>
              <p:nvPr/>
            </p:nvSpPr>
            <p:spPr>
              <a:xfrm>
                <a:off x="6270268" y="3974304"/>
                <a:ext cx="1888659" cy="369332"/>
              </a:xfrm>
              <a:prstGeom prst="rect">
                <a:avLst/>
              </a:prstGeom>
              <a:noFill/>
            </p:spPr>
            <p:txBody>
              <a:bodyPr wrap="none" rtlCol="0">
                <a:spAutoFit/>
              </a:bodyPr>
              <a:lstStyle/>
              <a:p>
                <a:r>
                  <a:rPr lang="en-US" altLang="ja-JP" i="1" dirty="0" smtClean="0">
                    <a:solidFill>
                      <a:schemeClr val="bg1"/>
                    </a:solidFill>
                    <a:latin typeface="Symbol" panose="05050102010706020507" pitchFamily="18" charset="2"/>
                  </a:rPr>
                  <a:t>n</a:t>
                </a:r>
                <a:r>
                  <a:rPr lang="en-US" altLang="ja-JP" dirty="0" smtClean="0">
                    <a:solidFill>
                      <a:schemeClr val="bg1"/>
                    </a:solidFill>
                  </a:rPr>
                  <a:t> = 1 breakdown</a:t>
                </a:r>
                <a:endParaRPr kumimoji="1" lang="ja-JP" altLang="en-US" dirty="0">
                  <a:solidFill>
                    <a:schemeClr val="bg1"/>
                  </a:solidFill>
                </a:endParaRPr>
              </a:p>
            </p:txBody>
          </p:sp>
          <p:sp>
            <p:nvSpPr>
              <p:cNvPr id="22" name="テキスト ボックス 21"/>
              <p:cNvSpPr txBox="1"/>
              <p:nvPr/>
            </p:nvSpPr>
            <p:spPr>
              <a:xfrm>
                <a:off x="4589107" y="2717571"/>
                <a:ext cx="4760111" cy="923330"/>
              </a:xfrm>
              <a:prstGeom prst="rect">
                <a:avLst/>
              </a:prstGeom>
              <a:noFill/>
            </p:spPr>
            <p:txBody>
              <a:bodyPr wrap="square" rtlCol="0">
                <a:spAutoFit/>
              </a:bodyPr>
              <a:lstStyle/>
              <a:p>
                <a:r>
                  <a:rPr lang="en-US" altLang="ja-JP" dirty="0" smtClean="0"/>
                  <a:t>During the electrons drift, the excitation from spin up to down states is accelerated by electron heating</a:t>
                </a:r>
                <a:endParaRPr kumimoji="1" lang="ja-JP" altLang="en-US" dirty="0"/>
              </a:p>
            </p:txBody>
          </p:sp>
          <p:sp>
            <p:nvSpPr>
              <p:cNvPr id="14" name="下矢印 13"/>
              <p:cNvSpPr/>
              <p:nvPr/>
            </p:nvSpPr>
            <p:spPr>
              <a:xfrm rot="10800000">
                <a:off x="6915470" y="2249595"/>
                <a:ext cx="413612" cy="32316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 name="グループ化 4"/>
          <p:cNvGrpSpPr/>
          <p:nvPr/>
        </p:nvGrpSpPr>
        <p:grpSpPr>
          <a:xfrm>
            <a:off x="3151596" y="3465004"/>
            <a:ext cx="412292" cy="1605600"/>
            <a:chOff x="3439628" y="3559148"/>
            <a:chExt cx="412292" cy="1504550"/>
          </a:xfrm>
        </p:grpSpPr>
        <p:sp>
          <p:nvSpPr>
            <p:cNvPr id="4" name="正方形/長方形 3"/>
            <p:cNvSpPr/>
            <p:nvPr/>
          </p:nvSpPr>
          <p:spPr>
            <a:xfrm>
              <a:off x="3520289" y="3559148"/>
              <a:ext cx="239012" cy="14090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439628" y="3559379"/>
              <a:ext cx="412292" cy="338554"/>
            </a:xfrm>
            <a:prstGeom prst="rect">
              <a:avLst/>
            </a:prstGeom>
            <a:noFill/>
          </p:spPr>
          <p:txBody>
            <a:bodyPr wrap="none" rtlCol="0">
              <a:spAutoFit/>
            </a:bodyPr>
            <a:lstStyle/>
            <a:p>
              <a:r>
                <a:rPr kumimoji="1" lang="en-US" altLang="ja-JP" sz="1600" dirty="0" smtClean="0">
                  <a:solidFill>
                    <a:schemeClr val="bg1"/>
                  </a:solidFill>
                </a:rPr>
                <a:t>70</a:t>
              </a:r>
              <a:endParaRPr kumimoji="1" lang="ja-JP" altLang="en-US" sz="1600" dirty="0">
                <a:solidFill>
                  <a:schemeClr val="bg1"/>
                </a:solidFill>
              </a:endParaRPr>
            </a:p>
          </p:txBody>
        </p:sp>
        <p:sp>
          <p:nvSpPr>
            <p:cNvPr id="23" name="テキスト ボックス 22"/>
            <p:cNvSpPr txBox="1"/>
            <p:nvPr/>
          </p:nvSpPr>
          <p:spPr>
            <a:xfrm>
              <a:off x="3439628" y="4113076"/>
              <a:ext cx="412292" cy="338554"/>
            </a:xfrm>
            <a:prstGeom prst="rect">
              <a:avLst/>
            </a:prstGeom>
            <a:noFill/>
          </p:spPr>
          <p:txBody>
            <a:bodyPr wrap="none" rtlCol="0">
              <a:spAutoFit/>
            </a:bodyPr>
            <a:lstStyle/>
            <a:p>
              <a:r>
                <a:rPr lang="en-US" altLang="ja-JP" sz="1600" dirty="0" smtClean="0">
                  <a:solidFill>
                    <a:schemeClr val="bg1"/>
                  </a:solidFill>
                </a:rPr>
                <a:t>60</a:t>
              </a:r>
              <a:endParaRPr kumimoji="1" lang="ja-JP" altLang="en-US" sz="1600" dirty="0">
                <a:solidFill>
                  <a:schemeClr val="bg1"/>
                </a:solidFill>
              </a:endParaRPr>
            </a:p>
          </p:txBody>
        </p:sp>
        <p:sp>
          <p:nvSpPr>
            <p:cNvPr id="30" name="テキスト ボックス 29"/>
            <p:cNvSpPr txBox="1"/>
            <p:nvPr/>
          </p:nvSpPr>
          <p:spPr>
            <a:xfrm>
              <a:off x="3439628" y="4725144"/>
              <a:ext cx="412292" cy="338554"/>
            </a:xfrm>
            <a:prstGeom prst="rect">
              <a:avLst/>
            </a:prstGeom>
            <a:noFill/>
          </p:spPr>
          <p:txBody>
            <a:bodyPr wrap="none" rtlCol="0">
              <a:spAutoFit/>
            </a:bodyPr>
            <a:lstStyle/>
            <a:p>
              <a:r>
                <a:rPr lang="en-US" altLang="ja-JP" sz="1600" dirty="0" smtClean="0">
                  <a:solidFill>
                    <a:schemeClr val="bg1"/>
                  </a:solidFill>
                </a:rPr>
                <a:t>50</a:t>
              </a:r>
              <a:endParaRPr kumimoji="1" lang="ja-JP" altLang="en-US" sz="1600" dirty="0">
                <a:solidFill>
                  <a:schemeClr val="bg1"/>
                </a:solidFill>
              </a:endParaRPr>
            </a:p>
          </p:txBody>
        </p:sp>
      </p:grpSp>
      <p:sp>
        <p:nvSpPr>
          <p:cNvPr id="31" name="テキスト ボックス 30"/>
          <p:cNvSpPr txBox="1"/>
          <p:nvPr/>
        </p:nvSpPr>
        <p:spPr>
          <a:xfrm>
            <a:off x="86065" y="6587195"/>
            <a:ext cx="2978701"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KH </a:t>
            </a:r>
            <a:r>
              <a:rPr lang="en-US" altLang="ja-JP" sz="1200" i="1" dirty="0">
                <a:latin typeface="Arial" panose="020B0604020202020204" pitchFamily="34" charset="0"/>
                <a:cs typeface="Arial" panose="020B0604020202020204" pitchFamily="34" charset="0"/>
              </a:rPr>
              <a:t>et. al</a:t>
            </a:r>
            <a:r>
              <a:rPr lang="en-US" altLang="ja-JP" sz="1200" dirty="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Nat. </a:t>
            </a:r>
            <a:r>
              <a:rPr lang="en-US" altLang="ja-JP" sz="1200" dirty="0" err="1" smtClean="0">
                <a:latin typeface="Arial" panose="020B0604020202020204" pitchFamily="34" charset="0"/>
                <a:cs typeface="Arial" panose="020B0604020202020204" pitchFamily="34" charset="0"/>
              </a:rPr>
              <a:t>Commun</a:t>
            </a:r>
            <a:r>
              <a:rPr lang="en-US" altLang="ja-JP" sz="1200" dirty="0" smtClean="0">
                <a:latin typeface="Arial" panose="020B0604020202020204" pitchFamily="34" charset="0"/>
                <a:cs typeface="Arial" panose="020B0604020202020204" pitchFamily="34" charset="0"/>
              </a:rPr>
              <a:t>. </a:t>
            </a:r>
            <a:r>
              <a:rPr lang="en-US" altLang="ja-JP" sz="1200" b="1" dirty="0" smtClean="0">
                <a:latin typeface="Arial" panose="020B0604020202020204" pitchFamily="34" charset="0"/>
                <a:cs typeface="Arial" panose="020B0604020202020204" pitchFamily="34" charset="0"/>
              </a:rPr>
              <a:t>9</a:t>
            </a:r>
            <a:r>
              <a:rPr lang="en-US" altLang="ja-JP" sz="1200" dirty="0" smtClean="0">
                <a:latin typeface="Arial" panose="020B0604020202020204" pitchFamily="34" charset="0"/>
                <a:cs typeface="Arial" panose="020B0604020202020204" pitchFamily="34" charset="0"/>
              </a:rPr>
              <a:t>, 2215 </a:t>
            </a:r>
            <a:r>
              <a:rPr lang="en-US" altLang="ja-JP" sz="1200" dirty="0">
                <a:latin typeface="Arial" panose="020B0604020202020204" pitchFamily="34" charset="0"/>
                <a:cs typeface="Arial" panose="020B0604020202020204" pitchFamily="34" charset="0"/>
              </a:rPr>
              <a:t>(</a:t>
            </a:r>
            <a:r>
              <a:rPr lang="en-US" altLang="ja-JP" sz="1200" dirty="0" smtClean="0">
                <a:latin typeface="Arial" panose="020B0604020202020204" pitchFamily="34" charset="0"/>
                <a:cs typeface="Arial" panose="020B0604020202020204" pitchFamily="34" charset="0"/>
              </a:rPr>
              <a:t>2018).</a:t>
            </a:r>
            <a:endParaRPr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103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a:spLocks noGrp="1"/>
          </p:cNvSpPr>
          <p:nvPr>
            <p:ph type="title"/>
          </p:nvPr>
        </p:nvSpPr>
        <p:spPr>
          <a:xfrm>
            <a:off x="80664" y="-24056"/>
            <a:ext cx="9144000" cy="1143000"/>
          </a:xfrm>
        </p:spPr>
        <p:txBody>
          <a:bodyPr/>
          <a:lstStyle/>
          <a:p>
            <a:r>
              <a:rPr kumimoji="1" lang="en-US" altLang="ja-JP" dirty="0" smtClean="0"/>
              <a:t>Conclusions</a:t>
            </a:r>
            <a:endParaRPr kumimoji="1" lang="ja-JP" altLang="en-US" dirty="0"/>
          </a:p>
        </p:txBody>
      </p:sp>
      <p:sp>
        <p:nvSpPr>
          <p:cNvPr id="11" name="テキスト ボックス 10"/>
          <p:cNvSpPr txBox="1"/>
          <p:nvPr/>
        </p:nvSpPr>
        <p:spPr>
          <a:xfrm>
            <a:off x="213586" y="1286807"/>
            <a:ext cx="4348928" cy="461665"/>
          </a:xfrm>
          <a:prstGeom prst="rect">
            <a:avLst/>
          </a:prstGeom>
          <a:noFill/>
        </p:spPr>
        <p:txBody>
          <a:bodyPr wrap="square" rtlCol="0">
            <a:spAutoFit/>
          </a:bodyPr>
          <a:lstStyle/>
          <a:p>
            <a:r>
              <a:rPr lang="en-GB" altLang="ja-JP" sz="2400" dirty="0" smtClean="0"/>
              <a:t>Scanning gate techniques</a:t>
            </a:r>
            <a:endParaRPr kumimoji="1" lang="en-US" altLang="ja-JP" sz="2400" b="0" dirty="0" smtClean="0"/>
          </a:p>
        </p:txBody>
      </p:sp>
      <p:sp>
        <p:nvSpPr>
          <p:cNvPr id="56" name="正方形/長方形 55"/>
          <p:cNvSpPr/>
          <p:nvPr/>
        </p:nvSpPr>
        <p:spPr>
          <a:xfrm>
            <a:off x="156440" y="5534561"/>
            <a:ext cx="8987560" cy="1323439"/>
          </a:xfrm>
          <a:prstGeom prst="rect">
            <a:avLst/>
          </a:prstGeom>
        </p:spPr>
        <p:txBody>
          <a:bodyPr wrap="square">
            <a:spAutoFit/>
          </a:bodyPr>
          <a:lstStyle/>
          <a:p>
            <a:r>
              <a:rPr lang="en-US" altLang="ja-JP" sz="2000" dirty="0" smtClean="0">
                <a:ea typeface="Arial Unicode MS" pitchFamily="50" charset="-128"/>
                <a:cs typeface="Arial Unicode MS" pitchFamily="50" charset="-128"/>
              </a:rPr>
              <a:t>Perspectives: Incompressible states in fractional QH system, quantum point contact (QPC)</a:t>
            </a:r>
          </a:p>
          <a:p>
            <a:r>
              <a:rPr lang="en-US" altLang="ja-JP" sz="2000" dirty="0" smtClean="0">
                <a:ea typeface="Arial Unicode MS" pitchFamily="50" charset="-128"/>
                <a:cs typeface="Arial Unicode MS" pitchFamily="50" charset="-128"/>
              </a:rPr>
              <a:t>Various hyperfine-coupled systems: QH </a:t>
            </a:r>
            <a:r>
              <a:rPr lang="en-US" altLang="ja-JP" sz="2000" dirty="0" err="1" smtClean="0">
                <a:ea typeface="Arial Unicode MS" pitchFamily="50" charset="-128"/>
                <a:cs typeface="Arial Unicode MS" pitchFamily="50" charset="-128"/>
              </a:rPr>
              <a:t>Skyrmion</a:t>
            </a:r>
            <a:r>
              <a:rPr lang="en-US" altLang="ja-JP" sz="2000" dirty="0" smtClean="0">
                <a:ea typeface="Arial Unicode MS" pitchFamily="50" charset="-128"/>
                <a:cs typeface="Arial Unicode MS" pitchFamily="50" charset="-128"/>
              </a:rPr>
              <a:t>, Chiral QH edge states, QPC (0.7 anomaly), </a:t>
            </a:r>
            <a:r>
              <a:rPr lang="en-US" altLang="ja-JP" sz="2000" baseline="30000" dirty="0" smtClean="0">
                <a:ea typeface="Arial Unicode MS" pitchFamily="50" charset="-128"/>
                <a:cs typeface="Arial Unicode MS" pitchFamily="50" charset="-128"/>
              </a:rPr>
              <a:t>13</a:t>
            </a:r>
            <a:r>
              <a:rPr lang="en-US" altLang="ja-JP" sz="2000" dirty="0" smtClean="0">
                <a:ea typeface="Arial Unicode MS" pitchFamily="50" charset="-128"/>
                <a:cs typeface="Arial Unicode MS" pitchFamily="50" charset="-128"/>
              </a:rPr>
              <a:t>C nanotube, topological surface states.</a:t>
            </a:r>
          </a:p>
        </p:txBody>
      </p:sp>
      <p:pic>
        <p:nvPicPr>
          <p:cNvPr id="57" name="図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0332" y="3228412"/>
            <a:ext cx="1227895" cy="2061608"/>
          </a:xfrm>
          <a:prstGeom prst="rect">
            <a:avLst/>
          </a:prstGeom>
        </p:spPr>
      </p:pic>
      <p:sp>
        <p:nvSpPr>
          <p:cNvPr id="55" name="テキスト ボックス 54"/>
          <p:cNvSpPr txBox="1"/>
          <p:nvPr/>
        </p:nvSpPr>
        <p:spPr>
          <a:xfrm>
            <a:off x="156440" y="4083793"/>
            <a:ext cx="4338602" cy="1200329"/>
          </a:xfrm>
          <a:prstGeom prst="rect">
            <a:avLst/>
          </a:prstGeom>
          <a:noFill/>
        </p:spPr>
        <p:txBody>
          <a:bodyPr wrap="square" rtlCol="0">
            <a:spAutoFit/>
          </a:bodyPr>
          <a:lstStyle/>
          <a:p>
            <a:r>
              <a:rPr lang="en-US" altLang="ja-JP" sz="2400" dirty="0" smtClean="0">
                <a:solidFill>
                  <a:srgbClr val="FFFF00"/>
                </a:solidFill>
              </a:rPr>
              <a:t> Microscopic characteristics of QH system/QH-breakdown system.</a:t>
            </a:r>
            <a:endParaRPr kumimoji="1" lang="ja-JP" altLang="en-US" sz="2400" dirty="0">
              <a:solidFill>
                <a:srgbClr val="FFFF00"/>
              </a:solidFill>
            </a:endParaRPr>
          </a:p>
        </p:txBody>
      </p:sp>
      <p:sp>
        <p:nvSpPr>
          <p:cNvPr id="3" name="下矢印 2"/>
          <p:cNvSpPr/>
          <p:nvPr/>
        </p:nvSpPr>
        <p:spPr>
          <a:xfrm>
            <a:off x="1583668" y="2003371"/>
            <a:ext cx="636771" cy="69048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972" y="3114034"/>
            <a:ext cx="1051417" cy="2170941"/>
          </a:xfrm>
          <a:prstGeom prst="rect">
            <a:avLst/>
          </a:prstGeom>
        </p:spPr>
      </p:pic>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4148" y="3141904"/>
            <a:ext cx="1035475" cy="2142218"/>
          </a:xfrm>
          <a:prstGeom prst="rect">
            <a:avLst/>
          </a:prstGeom>
        </p:spPr>
      </p:pic>
      <p:grpSp>
        <p:nvGrpSpPr>
          <p:cNvPr id="12" name="グループ化 11"/>
          <p:cNvGrpSpPr/>
          <p:nvPr/>
        </p:nvGrpSpPr>
        <p:grpSpPr>
          <a:xfrm>
            <a:off x="5909838" y="967131"/>
            <a:ext cx="1063269" cy="1804738"/>
            <a:chOff x="871543" y="1295400"/>
            <a:chExt cx="1338257" cy="2271488"/>
          </a:xfrm>
        </p:grpSpPr>
        <p:pic>
          <p:nvPicPr>
            <p:cNvPr id="13" name="図 12"/>
            <p:cNvPicPr>
              <a:picLocks noChangeAspect="1"/>
            </p:cNvPicPr>
            <p:nvPr/>
          </p:nvPicPr>
          <p:blipFill rotWithShape="1">
            <a:blip r:embed="rId6"/>
            <a:srcRect t="6081" b="8874"/>
            <a:stretch/>
          </p:blipFill>
          <p:spPr>
            <a:xfrm>
              <a:off x="875512" y="1295400"/>
              <a:ext cx="1334288" cy="2266950"/>
            </a:xfrm>
            <a:prstGeom prst="rect">
              <a:avLst/>
            </a:prstGeom>
          </p:spPr>
        </p:pic>
        <p:grpSp>
          <p:nvGrpSpPr>
            <p:cNvPr id="14" name="グループ化 13"/>
            <p:cNvGrpSpPr/>
            <p:nvPr/>
          </p:nvGrpSpPr>
          <p:grpSpPr>
            <a:xfrm>
              <a:off x="871543" y="1306208"/>
              <a:ext cx="1319043" cy="2260680"/>
              <a:chOff x="2373637" y="1287796"/>
              <a:chExt cx="1319043" cy="2260680"/>
            </a:xfrm>
          </p:grpSpPr>
          <p:sp>
            <p:nvSpPr>
              <p:cNvPr id="17" name="フリーフォーム 16"/>
              <p:cNvSpPr/>
              <p:nvPr/>
            </p:nvSpPr>
            <p:spPr>
              <a:xfrm>
                <a:off x="3564278" y="1287796"/>
                <a:ext cx="128402" cy="2254617"/>
              </a:xfrm>
              <a:custGeom>
                <a:avLst/>
                <a:gdLst>
                  <a:gd name="connsiteX0" fmla="*/ 331595 w 331595"/>
                  <a:gd name="connsiteY0" fmla="*/ 0 h 6430945"/>
                  <a:gd name="connsiteX1" fmla="*/ 60290 w 331595"/>
                  <a:gd name="connsiteY1" fmla="*/ 211015 h 6430945"/>
                  <a:gd name="connsiteX2" fmla="*/ 0 w 331595"/>
                  <a:gd name="connsiteY2" fmla="*/ 351692 h 6430945"/>
                  <a:gd name="connsiteX3" fmla="*/ 110531 w 331595"/>
                  <a:gd name="connsiteY3" fmla="*/ 6430945 h 6430945"/>
                  <a:gd name="connsiteX0" fmla="*/ 331595 w 331595"/>
                  <a:gd name="connsiteY0" fmla="*/ 0 h 5822484"/>
                  <a:gd name="connsiteX1" fmla="*/ 60290 w 331595"/>
                  <a:gd name="connsiteY1" fmla="*/ 211015 h 5822484"/>
                  <a:gd name="connsiteX2" fmla="*/ 0 w 331595"/>
                  <a:gd name="connsiteY2" fmla="*/ 351692 h 5822484"/>
                  <a:gd name="connsiteX3" fmla="*/ 96042 w 331595"/>
                  <a:gd name="connsiteY3" fmla="*/ 5822484 h 5822484"/>
                </a:gdLst>
                <a:ahLst/>
                <a:cxnLst>
                  <a:cxn ang="0">
                    <a:pos x="connsiteX0" y="connsiteY0"/>
                  </a:cxn>
                  <a:cxn ang="0">
                    <a:pos x="connsiteX1" y="connsiteY1"/>
                  </a:cxn>
                  <a:cxn ang="0">
                    <a:pos x="connsiteX2" y="connsiteY2"/>
                  </a:cxn>
                  <a:cxn ang="0">
                    <a:pos x="connsiteX3" y="connsiteY3"/>
                  </a:cxn>
                </a:cxnLst>
                <a:rect l="l" t="t" r="r" b="b"/>
                <a:pathLst>
                  <a:path w="331595" h="5822484">
                    <a:moveTo>
                      <a:pt x="331595" y="0"/>
                    </a:moveTo>
                    <a:lnTo>
                      <a:pt x="60290" y="211015"/>
                    </a:lnTo>
                    <a:lnTo>
                      <a:pt x="0" y="351692"/>
                    </a:lnTo>
                    <a:cubicBezTo>
                      <a:pt x="36844" y="2378110"/>
                      <a:pt x="59198" y="3796066"/>
                      <a:pt x="96042" y="5822484"/>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フリーフォーム 17"/>
              <p:cNvSpPr/>
              <p:nvPr/>
            </p:nvSpPr>
            <p:spPr>
              <a:xfrm>
                <a:off x="2373637" y="1295577"/>
                <a:ext cx="167312" cy="2252899"/>
              </a:xfrm>
              <a:custGeom>
                <a:avLst/>
                <a:gdLst>
                  <a:gd name="connsiteX0" fmla="*/ 0 w 432079"/>
                  <a:gd name="connsiteY0" fmla="*/ 0 h 6440994"/>
                  <a:gd name="connsiteX1" fmla="*/ 261257 w 432079"/>
                  <a:gd name="connsiteY1" fmla="*/ 211016 h 6440994"/>
                  <a:gd name="connsiteX2" fmla="*/ 381837 w 432079"/>
                  <a:gd name="connsiteY2" fmla="*/ 622998 h 6440994"/>
                  <a:gd name="connsiteX3" fmla="*/ 432079 w 432079"/>
                  <a:gd name="connsiteY3" fmla="*/ 6440994 h 6440994"/>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Lst>
                <a:ahLst/>
                <a:cxnLst>
                  <a:cxn ang="0">
                    <a:pos x="connsiteX0" y="connsiteY0"/>
                  </a:cxn>
                  <a:cxn ang="0">
                    <a:pos x="connsiteX1" y="connsiteY1"/>
                  </a:cxn>
                  <a:cxn ang="0">
                    <a:pos x="connsiteX2" y="connsiteY2"/>
                  </a:cxn>
                  <a:cxn ang="0">
                    <a:pos x="connsiteX3" y="connsiteY3"/>
                  </a:cxn>
                </a:cxnLst>
                <a:rect l="l" t="t" r="r" b="b"/>
                <a:pathLst>
                  <a:path w="432079" h="5818045">
                    <a:moveTo>
                      <a:pt x="0" y="0"/>
                    </a:moveTo>
                    <a:lnTo>
                      <a:pt x="261257" y="211016"/>
                    </a:lnTo>
                    <a:lnTo>
                      <a:pt x="381837" y="622998"/>
                    </a:lnTo>
                    <a:cubicBezTo>
                      <a:pt x="398584" y="2562330"/>
                      <a:pt x="415332" y="3878713"/>
                      <a:pt x="432079" y="5818045"/>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cxnSp>
          <p:nvCxnSpPr>
            <p:cNvPr id="16" name="直線コネクタ 15"/>
            <p:cNvCxnSpPr/>
            <p:nvPr/>
          </p:nvCxnSpPr>
          <p:spPr>
            <a:xfrm>
              <a:off x="1761610" y="3401385"/>
              <a:ext cx="2615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7387452" y="960764"/>
            <a:ext cx="1062758" cy="1805143"/>
            <a:chOff x="6517023" y="1457975"/>
            <a:chExt cx="2064589" cy="3506800"/>
          </a:xfrm>
        </p:grpSpPr>
        <p:grpSp>
          <p:nvGrpSpPr>
            <p:cNvPr id="22" name="グループ化 21"/>
            <p:cNvGrpSpPr/>
            <p:nvPr/>
          </p:nvGrpSpPr>
          <p:grpSpPr>
            <a:xfrm>
              <a:off x="6517029" y="1457975"/>
              <a:ext cx="2064583" cy="3506800"/>
              <a:chOff x="3844854" y="1290352"/>
              <a:chExt cx="2910746" cy="4944052"/>
            </a:xfrm>
          </p:grpSpPr>
          <p:pic>
            <p:nvPicPr>
              <p:cNvPr id="26" name="図 25"/>
              <p:cNvPicPr>
                <a:picLocks noChangeAspect="1"/>
              </p:cNvPicPr>
              <p:nvPr/>
            </p:nvPicPr>
            <p:blipFill rotWithShape="1">
              <a:blip r:embed="rId7"/>
              <a:srcRect t="6080" b="8685"/>
              <a:stretch/>
            </p:blipFill>
            <p:spPr>
              <a:xfrm>
                <a:off x="3852081" y="1290352"/>
                <a:ext cx="2903519" cy="4944052"/>
              </a:xfrm>
              <a:prstGeom prst="rect">
                <a:avLst/>
              </a:prstGeom>
            </p:spPr>
          </p:pic>
          <p:grpSp>
            <p:nvGrpSpPr>
              <p:cNvPr id="27" name="グループ化 26"/>
              <p:cNvGrpSpPr/>
              <p:nvPr/>
            </p:nvGrpSpPr>
            <p:grpSpPr>
              <a:xfrm>
                <a:off x="3844854" y="1293733"/>
                <a:ext cx="2870345" cy="4919424"/>
                <a:chOff x="2373637" y="1287796"/>
                <a:chExt cx="1319043" cy="2260680"/>
              </a:xfrm>
            </p:grpSpPr>
            <p:sp>
              <p:nvSpPr>
                <p:cNvPr id="28" name="フリーフォーム 27"/>
                <p:cNvSpPr/>
                <p:nvPr/>
              </p:nvSpPr>
              <p:spPr>
                <a:xfrm>
                  <a:off x="3564278" y="1287796"/>
                  <a:ext cx="128402" cy="2254617"/>
                </a:xfrm>
                <a:custGeom>
                  <a:avLst/>
                  <a:gdLst>
                    <a:gd name="connsiteX0" fmla="*/ 331595 w 331595"/>
                    <a:gd name="connsiteY0" fmla="*/ 0 h 6430945"/>
                    <a:gd name="connsiteX1" fmla="*/ 60290 w 331595"/>
                    <a:gd name="connsiteY1" fmla="*/ 211015 h 6430945"/>
                    <a:gd name="connsiteX2" fmla="*/ 0 w 331595"/>
                    <a:gd name="connsiteY2" fmla="*/ 351692 h 6430945"/>
                    <a:gd name="connsiteX3" fmla="*/ 110531 w 331595"/>
                    <a:gd name="connsiteY3" fmla="*/ 6430945 h 6430945"/>
                    <a:gd name="connsiteX0" fmla="*/ 331595 w 331595"/>
                    <a:gd name="connsiteY0" fmla="*/ 0 h 5822484"/>
                    <a:gd name="connsiteX1" fmla="*/ 60290 w 331595"/>
                    <a:gd name="connsiteY1" fmla="*/ 211015 h 5822484"/>
                    <a:gd name="connsiteX2" fmla="*/ 0 w 331595"/>
                    <a:gd name="connsiteY2" fmla="*/ 351692 h 5822484"/>
                    <a:gd name="connsiteX3" fmla="*/ 96042 w 331595"/>
                    <a:gd name="connsiteY3" fmla="*/ 5822484 h 5822484"/>
                  </a:gdLst>
                  <a:ahLst/>
                  <a:cxnLst>
                    <a:cxn ang="0">
                      <a:pos x="connsiteX0" y="connsiteY0"/>
                    </a:cxn>
                    <a:cxn ang="0">
                      <a:pos x="connsiteX1" y="connsiteY1"/>
                    </a:cxn>
                    <a:cxn ang="0">
                      <a:pos x="connsiteX2" y="connsiteY2"/>
                    </a:cxn>
                    <a:cxn ang="0">
                      <a:pos x="connsiteX3" y="connsiteY3"/>
                    </a:cxn>
                  </a:cxnLst>
                  <a:rect l="l" t="t" r="r" b="b"/>
                  <a:pathLst>
                    <a:path w="331595" h="5822484">
                      <a:moveTo>
                        <a:pt x="331595" y="0"/>
                      </a:moveTo>
                      <a:lnTo>
                        <a:pt x="60290" y="211015"/>
                      </a:lnTo>
                      <a:lnTo>
                        <a:pt x="0" y="351692"/>
                      </a:lnTo>
                      <a:cubicBezTo>
                        <a:pt x="36844" y="2378110"/>
                        <a:pt x="59198" y="3796066"/>
                        <a:pt x="96042" y="5822484"/>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フリーフォーム 28"/>
                <p:cNvSpPr/>
                <p:nvPr/>
              </p:nvSpPr>
              <p:spPr>
                <a:xfrm>
                  <a:off x="2373637" y="1295577"/>
                  <a:ext cx="167312" cy="2252899"/>
                </a:xfrm>
                <a:custGeom>
                  <a:avLst/>
                  <a:gdLst>
                    <a:gd name="connsiteX0" fmla="*/ 0 w 432079"/>
                    <a:gd name="connsiteY0" fmla="*/ 0 h 6440994"/>
                    <a:gd name="connsiteX1" fmla="*/ 261257 w 432079"/>
                    <a:gd name="connsiteY1" fmla="*/ 211016 h 6440994"/>
                    <a:gd name="connsiteX2" fmla="*/ 381837 w 432079"/>
                    <a:gd name="connsiteY2" fmla="*/ 622998 h 6440994"/>
                    <a:gd name="connsiteX3" fmla="*/ 432079 w 432079"/>
                    <a:gd name="connsiteY3" fmla="*/ 6440994 h 6440994"/>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Lst>
                  <a:ahLst/>
                  <a:cxnLst>
                    <a:cxn ang="0">
                      <a:pos x="connsiteX0" y="connsiteY0"/>
                    </a:cxn>
                    <a:cxn ang="0">
                      <a:pos x="connsiteX1" y="connsiteY1"/>
                    </a:cxn>
                    <a:cxn ang="0">
                      <a:pos x="connsiteX2" y="connsiteY2"/>
                    </a:cxn>
                    <a:cxn ang="0">
                      <a:pos x="connsiteX3" y="connsiteY3"/>
                    </a:cxn>
                  </a:cxnLst>
                  <a:rect l="l" t="t" r="r" b="b"/>
                  <a:pathLst>
                    <a:path w="432079" h="5818045">
                      <a:moveTo>
                        <a:pt x="0" y="0"/>
                      </a:moveTo>
                      <a:lnTo>
                        <a:pt x="261257" y="211016"/>
                      </a:lnTo>
                      <a:lnTo>
                        <a:pt x="381837" y="622998"/>
                      </a:lnTo>
                      <a:cubicBezTo>
                        <a:pt x="398584" y="2562330"/>
                        <a:pt x="415332" y="3878713"/>
                        <a:pt x="432079" y="5818045"/>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sp>
          <p:nvSpPr>
            <p:cNvPr id="21" name="フリーフォーム 20"/>
            <p:cNvSpPr/>
            <p:nvPr/>
          </p:nvSpPr>
          <p:spPr>
            <a:xfrm>
              <a:off x="6517023" y="1483248"/>
              <a:ext cx="255663" cy="3442571"/>
            </a:xfrm>
            <a:custGeom>
              <a:avLst/>
              <a:gdLst>
                <a:gd name="connsiteX0" fmla="*/ 0 w 432079"/>
                <a:gd name="connsiteY0" fmla="*/ 0 h 6440994"/>
                <a:gd name="connsiteX1" fmla="*/ 261257 w 432079"/>
                <a:gd name="connsiteY1" fmla="*/ 211016 h 6440994"/>
                <a:gd name="connsiteX2" fmla="*/ 381837 w 432079"/>
                <a:gd name="connsiteY2" fmla="*/ 622998 h 6440994"/>
                <a:gd name="connsiteX3" fmla="*/ 432079 w 432079"/>
                <a:gd name="connsiteY3" fmla="*/ 6440994 h 6440994"/>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Lst>
              <a:ahLst/>
              <a:cxnLst>
                <a:cxn ang="0">
                  <a:pos x="connsiteX0" y="connsiteY0"/>
                </a:cxn>
                <a:cxn ang="0">
                  <a:pos x="connsiteX1" y="connsiteY1"/>
                </a:cxn>
                <a:cxn ang="0">
                  <a:pos x="connsiteX2" y="connsiteY2"/>
                </a:cxn>
                <a:cxn ang="0">
                  <a:pos x="connsiteX3" y="connsiteY3"/>
                </a:cxn>
              </a:cxnLst>
              <a:rect l="l" t="t" r="r" b="b"/>
              <a:pathLst>
                <a:path w="432079" h="5818045">
                  <a:moveTo>
                    <a:pt x="0" y="0"/>
                  </a:moveTo>
                  <a:lnTo>
                    <a:pt x="261257" y="211016"/>
                  </a:lnTo>
                  <a:lnTo>
                    <a:pt x="381837" y="622998"/>
                  </a:lnTo>
                  <a:cubicBezTo>
                    <a:pt x="398584" y="2562330"/>
                    <a:pt x="415332" y="3878713"/>
                    <a:pt x="432079" y="5818045"/>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25" name="テキスト ボックス 24"/>
          <p:cNvSpPr txBox="1"/>
          <p:nvPr/>
        </p:nvSpPr>
        <p:spPr>
          <a:xfrm>
            <a:off x="101752" y="2760931"/>
            <a:ext cx="4893767" cy="1200329"/>
          </a:xfrm>
          <a:prstGeom prst="rect">
            <a:avLst/>
          </a:prstGeom>
          <a:noFill/>
        </p:spPr>
        <p:txBody>
          <a:bodyPr wrap="square" rtlCol="0">
            <a:spAutoFit/>
          </a:bodyPr>
          <a:lstStyle/>
          <a:p>
            <a:r>
              <a:rPr lang="en-GB" altLang="ja-JP" sz="2400" dirty="0" smtClean="0"/>
              <a:t>Evolution of incompressible states</a:t>
            </a:r>
          </a:p>
          <a:p>
            <a:r>
              <a:rPr lang="en-GB" altLang="ja-JP" sz="2400" dirty="0" smtClean="0"/>
              <a:t>Distribution of DNP and electron spin polarization</a:t>
            </a:r>
            <a:endParaRPr kumimoji="1" lang="en-US" altLang="ja-JP" sz="2400" b="0" dirty="0" smtClean="0"/>
          </a:p>
        </p:txBody>
      </p:sp>
    </p:spTree>
    <p:extLst>
      <p:ext uri="{BB962C8B-B14F-4D97-AF65-F5344CB8AC3E}">
        <p14:creationId xmlns:p14="http://schemas.microsoft.com/office/powerpoint/2010/main" val="2138060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15516" y="0"/>
            <a:ext cx="8784468" cy="1143000"/>
          </a:xfrm>
        </p:spPr>
        <p:txBody>
          <a:bodyPr/>
          <a:lstStyle/>
          <a:p>
            <a:r>
              <a:rPr lang="en-US" altLang="ja-JP" sz="4000" dirty="0" smtClean="0"/>
              <a:t>Incompressilbe strips of </a:t>
            </a:r>
            <a:r>
              <a:rPr lang="en-US" altLang="ja-JP" sz="4000" i="1" dirty="0" smtClean="0">
                <a:latin typeface="Symbol" panose="05050102010706020507" pitchFamily="18" charset="2"/>
              </a:rPr>
              <a:t>n</a:t>
            </a:r>
            <a:r>
              <a:rPr lang="en-US" altLang="ja-JP" sz="4000" dirty="0" smtClean="0"/>
              <a:t> </a:t>
            </a:r>
            <a:r>
              <a:rPr lang="en-US" altLang="ja-JP" sz="4000" dirty="0" smtClean="0">
                <a:latin typeface="Symbol" panose="05050102010706020507" pitchFamily="18" charset="2"/>
              </a:rPr>
              <a:t>~</a:t>
            </a:r>
            <a:r>
              <a:rPr lang="en-US" altLang="ja-JP" sz="4000" dirty="0" smtClean="0"/>
              <a:t> 2 and 4</a:t>
            </a:r>
            <a:endParaRPr lang="ja-JP" altLang="en-US" sz="4000" dirty="0"/>
          </a:p>
        </p:txBody>
      </p:sp>
      <p:sp>
        <p:nvSpPr>
          <p:cNvPr id="9" name="正方形/長方形 11"/>
          <p:cNvSpPr/>
          <p:nvPr/>
        </p:nvSpPr>
        <p:spPr>
          <a:xfrm>
            <a:off x="1568363" y="1034276"/>
            <a:ext cx="1676804" cy="28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i="1" dirty="0" smtClean="0">
                <a:solidFill>
                  <a:schemeClr val="tx1"/>
                </a:solidFill>
                <a:latin typeface="Symbol" pitchFamily="18" charset="2"/>
                <a:cs typeface="Arial" pitchFamily="34" charset="0"/>
              </a:rPr>
              <a:t>n</a:t>
            </a:r>
            <a:r>
              <a:rPr lang="en-US" altLang="ja-JP" sz="2000" dirty="0" smtClean="0">
                <a:solidFill>
                  <a:schemeClr val="tx1"/>
                </a:solidFill>
                <a:latin typeface="Arial" pitchFamily="34" charset="0"/>
                <a:cs typeface="Arial" pitchFamily="34" charset="0"/>
              </a:rPr>
              <a:t> ~ 2 </a:t>
            </a:r>
            <a:r>
              <a:rPr lang="en-US" altLang="ja-JP" sz="2000" i="1" dirty="0">
                <a:solidFill>
                  <a:schemeClr val="tx1">
                    <a:lumMod val="95000"/>
                    <a:lumOff val="5000"/>
                  </a:schemeClr>
                </a:solidFill>
                <a:latin typeface="Arial" pitchFamily="34" charset="0"/>
                <a:cs typeface="Arial" pitchFamily="34" charset="0"/>
              </a:rPr>
              <a:t>B</a:t>
            </a:r>
            <a:r>
              <a:rPr lang="en-US" altLang="ja-JP" sz="2000" dirty="0">
                <a:solidFill>
                  <a:schemeClr val="tx1">
                    <a:lumMod val="95000"/>
                    <a:lumOff val="5000"/>
                  </a:schemeClr>
                </a:solidFill>
                <a:latin typeface="Arial" pitchFamily="34" charset="0"/>
                <a:cs typeface="Arial" pitchFamily="34" charset="0"/>
              </a:rPr>
              <a:t> = 4 </a:t>
            </a:r>
            <a:r>
              <a:rPr lang="en-US" altLang="ja-JP" sz="2000" dirty="0" smtClean="0">
                <a:solidFill>
                  <a:schemeClr val="tx1">
                    <a:lumMod val="95000"/>
                    <a:lumOff val="5000"/>
                  </a:schemeClr>
                </a:solidFill>
                <a:latin typeface="Arial" pitchFamily="34" charset="0"/>
                <a:cs typeface="Arial" pitchFamily="34" charset="0"/>
              </a:rPr>
              <a:t>T</a:t>
            </a:r>
            <a:endParaRPr lang="ja-JP" altLang="en-US" sz="2000" dirty="0">
              <a:solidFill>
                <a:schemeClr val="tx1">
                  <a:lumMod val="95000"/>
                  <a:lumOff val="5000"/>
                </a:schemeClr>
              </a:solidFill>
              <a:latin typeface="Arial" pitchFamily="34" charset="0"/>
              <a:cs typeface="Arial" pitchFamily="34" charset="0"/>
            </a:endParaRPr>
          </a:p>
        </p:txBody>
      </p:sp>
      <p:grpSp>
        <p:nvGrpSpPr>
          <p:cNvPr id="17" name="グループ化 16"/>
          <p:cNvGrpSpPr/>
          <p:nvPr/>
        </p:nvGrpSpPr>
        <p:grpSpPr>
          <a:xfrm>
            <a:off x="-686278" y="2808761"/>
            <a:ext cx="480894" cy="892824"/>
            <a:chOff x="339786" y="967341"/>
            <a:chExt cx="564793" cy="1845790"/>
          </a:xfrm>
        </p:grpSpPr>
        <p:pic>
          <p:nvPicPr>
            <p:cNvPr id="18" name="図 17"/>
            <p:cNvPicPr>
              <a:picLocks noChangeAspect="1"/>
            </p:cNvPicPr>
            <p:nvPr/>
          </p:nvPicPr>
          <p:blipFill rotWithShape="1">
            <a:blip r:embed="rId2"/>
            <a:srcRect t="5779" b="6762"/>
            <a:stretch/>
          </p:blipFill>
          <p:spPr>
            <a:xfrm>
              <a:off x="466280" y="1331348"/>
              <a:ext cx="333737" cy="1354974"/>
            </a:xfrm>
            <a:prstGeom prst="rect">
              <a:avLst/>
            </a:prstGeom>
          </p:spPr>
        </p:pic>
        <p:sp>
          <p:nvSpPr>
            <p:cNvPr id="19" name="テキスト ボックス 18"/>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20" name="テキスト ボックス 19"/>
            <p:cNvSpPr txBox="1"/>
            <p:nvPr/>
          </p:nvSpPr>
          <p:spPr>
            <a:xfrm>
              <a:off x="339786" y="967341"/>
              <a:ext cx="564793" cy="509028"/>
            </a:xfrm>
            <a:prstGeom prst="rect">
              <a:avLst/>
            </a:prstGeom>
            <a:noFill/>
          </p:spPr>
          <p:txBody>
            <a:bodyPr wrap="square" rtlCol="0">
              <a:spAutoFit/>
            </a:bodyPr>
            <a:lstStyle/>
            <a:p>
              <a:r>
                <a:rPr kumimoji="1" lang="en-US" altLang="ja-JP" sz="1000" dirty="0" smtClean="0"/>
                <a:t>0.094</a:t>
              </a:r>
              <a:endParaRPr kumimoji="1" lang="ja-JP" altLang="en-US" sz="1000" dirty="0"/>
            </a:p>
          </p:txBody>
        </p:sp>
      </p:grpSp>
      <p:grpSp>
        <p:nvGrpSpPr>
          <p:cNvPr id="21" name="グループ化 20"/>
          <p:cNvGrpSpPr/>
          <p:nvPr/>
        </p:nvGrpSpPr>
        <p:grpSpPr>
          <a:xfrm>
            <a:off x="-644943" y="1638909"/>
            <a:ext cx="477788" cy="892824"/>
            <a:chOff x="343433" y="967341"/>
            <a:chExt cx="561146" cy="1845790"/>
          </a:xfrm>
        </p:grpSpPr>
        <p:pic>
          <p:nvPicPr>
            <p:cNvPr id="22" name="図 21"/>
            <p:cNvPicPr>
              <a:picLocks noChangeAspect="1"/>
            </p:cNvPicPr>
            <p:nvPr/>
          </p:nvPicPr>
          <p:blipFill rotWithShape="1">
            <a:blip r:embed="rId2"/>
            <a:srcRect t="5779" b="6762"/>
            <a:stretch/>
          </p:blipFill>
          <p:spPr>
            <a:xfrm>
              <a:off x="466280" y="1331348"/>
              <a:ext cx="333737" cy="1354974"/>
            </a:xfrm>
            <a:prstGeom prst="rect">
              <a:avLst/>
            </a:prstGeom>
          </p:spPr>
        </p:pic>
        <p:sp>
          <p:nvSpPr>
            <p:cNvPr id="23" name="テキスト ボックス 22"/>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24" name="テキスト ボックス 23"/>
            <p:cNvSpPr txBox="1"/>
            <p:nvPr/>
          </p:nvSpPr>
          <p:spPr>
            <a:xfrm>
              <a:off x="343433" y="967341"/>
              <a:ext cx="561146" cy="509028"/>
            </a:xfrm>
            <a:prstGeom prst="rect">
              <a:avLst/>
            </a:prstGeom>
            <a:noFill/>
          </p:spPr>
          <p:txBody>
            <a:bodyPr wrap="square" rtlCol="0">
              <a:spAutoFit/>
            </a:bodyPr>
            <a:lstStyle/>
            <a:p>
              <a:r>
                <a:rPr kumimoji="1" lang="en-US" altLang="ja-JP" sz="1000" dirty="0" smtClean="0"/>
                <a:t>0.056</a:t>
              </a:r>
              <a:endParaRPr kumimoji="1" lang="ja-JP" altLang="en-US" sz="1000" dirty="0"/>
            </a:p>
          </p:txBody>
        </p:sp>
      </p:grpSp>
      <p:grpSp>
        <p:nvGrpSpPr>
          <p:cNvPr id="25" name="グループ化 24"/>
          <p:cNvGrpSpPr/>
          <p:nvPr/>
        </p:nvGrpSpPr>
        <p:grpSpPr>
          <a:xfrm>
            <a:off x="-675388" y="3964025"/>
            <a:ext cx="477788" cy="892824"/>
            <a:chOff x="348744" y="967341"/>
            <a:chExt cx="561146" cy="1845790"/>
          </a:xfrm>
        </p:grpSpPr>
        <p:pic>
          <p:nvPicPr>
            <p:cNvPr id="26" name="図 25"/>
            <p:cNvPicPr>
              <a:picLocks noChangeAspect="1"/>
            </p:cNvPicPr>
            <p:nvPr/>
          </p:nvPicPr>
          <p:blipFill rotWithShape="1">
            <a:blip r:embed="rId2"/>
            <a:srcRect t="5779" b="6762"/>
            <a:stretch/>
          </p:blipFill>
          <p:spPr>
            <a:xfrm>
              <a:off x="466280" y="1331348"/>
              <a:ext cx="333737" cy="1354974"/>
            </a:xfrm>
            <a:prstGeom prst="rect">
              <a:avLst/>
            </a:prstGeom>
          </p:spPr>
        </p:pic>
        <p:sp>
          <p:nvSpPr>
            <p:cNvPr id="27" name="テキスト ボックス 26"/>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28" name="テキスト ボックス 27"/>
            <p:cNvSpPr txBox="1"/>
            <p:nvPr/>
          </p:nvSpPr>
          <p:spPr>
            <a:xfrm>
              <a:off x="348744" y="967341"/>
              <a:ext cx="561146" cy="509028"/>
            </a:xfrm>
            <a:prstGeom prst="rect">
              <a:avLst/>
            </a:prstGeom>
            <a:noFill/>
          </p:spPr>
          <p:txBody>
            <a:bodyPr wrap="square" rtlCol="0">
              <a:spAutoFit/>
            </a:bodyPr>
            <a:lstStyle/>
            <a:p>
              <a:r>
                <a:rPr kumimoji="1" lang="en-US" altLang="ja-JP" sz="1000" dirty="0" smtClean="0"/>
                <a:t>0.125</a:t>
              </a:r>
              <a:endParaRPr kumimoji="1" lang="ja-JP" altLang="en-US" sz="1000" dirty="0"/>
            </a:p>
          </p:txBody>
        </p:sp>
      </p:grpSp>
      <p:grpSp>
        <p:nvGrpSpPr>
          <p:cNvPr id="29" name="グループ化 28"/>
          <p:cNvGrpSpPr/>
          <p:nvPr/>
        </p:nvGrpSpPr>
        <p:grpSpPr>
          <a:xfrm>
            <a:off x="9367156" y="2635628"/>
            <a:ext cx="563750" cy="892824"/>
            <a:chOff x="348427" y="967341"/>
            <a:chExt cx="662105" cy="1845790"/>
          </a:xfrm>
        </p:grpSpPr>
        <p:pic>
          <p:nvPicPr>
            <p:cNvPr id="30" name="図 29"/>
            <p:cNvPicPr>
              <a:picLocks noChangeAspect="1"/>
            </p:cNvPicPr>
            <p:nvPr/>
          </p:nvPicPr>
          <p:blipFill rotWithShape="1">
            <a:blip r:embed="rId2"/>
            <a:srcRect t="5779" b="6762"/>
            <a:stretch/>
          </p:blipFill>
          <p:spPr>
            <a:xfrm>
              <a:off x="466280" y="1331348"/>
              <a:ext cx="333737" cy="1354974"/>
            </a:xfrm>
            <a:prstGeom prst="rect">
              <a:avLst/>
            </a:prstGeom>
          </p:spPr>
        </p:pic>
        <p:sp>
          <p:nvSpPr>
            <p:cNvPr id="31" name="テキスト ボックス 30"/>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32" name="テキスト ボックス 31"/>
            <p:cNvSpPr txBox="1"/>
            <p:nvPr/>
          </p:nvSpPr>
          <p:spPr>
            <a:xfrm>
              <a:off x="348427" y="967341"/>
              <a:ext cx="662105" cy="509028"/>
            </a:xfrm>
            <a:prstGeom prst="rect">
              <a:avLst/>
            </a:prstGeom>
            <a:noFill/>
          </p:spPr>
          <p:txBody>
            <a:bodyPr wrap="square" rtlCol="0">
              <a:spAutoFit/>
            </a:bodyPr>
            <a:lstStyle/>
            <a:p>
              <a:r>
                <a:rPr kumimoji="1" lang="en-US" altLang="ja-JP" sz="1000" dirty="0" smtClean="0"/>
                <a:t>0.039</a:t>
              </a:r>
              <a:endParaRPr kumimoji="1" lang="ja-JP" altLang="en-US" sz="1000" dirty="0"/>
            </a:p>
          </p:txBody>
        </p:sp>
      </p:grpSp>
      <p:grpSp>
        <p:nvGrpSpPr>
          <p:cNvPr id="33" name="グループ化 32"/>
          <p:cNvGrpSpPr/>
          <p:nvPr/>
        </p:nvGrpSpPr>
        <p:grpSpPr>
          <a:xfrm>
            <a:off x="9360532" y="1571848"/>
            <a:ext cx="477997" cy="892824"/>
            <a:chOff x="343188" y="967341"/>
            <a:chExt cx="561391" cy="1845790"/>
          </a:xfrm>
        </p:grpSpPr>
        <p:pic>
          <p:nvPicPr>
            <p:cNvPr id="34" name="図 33"/>
            <p:cNvPicPr>
              <a:picLocks noChangeAspect="1"/>
            </p:cNvPicPr>
            <p:nvPr/>
          </p:nvPicPr>
          <p:blipFill rotWithShape="1">
            <a:blip r:embed="rId2"/>
            <a:srcRect t="5779" b="6762"/>
            <a:stretch/>
          </p:blipFill>
          <p:spPr>
            <a:xfrm>
              <a:off x="466280" y="1331348"/>
              <a:ext cx="333737" cy="1354974"/>
            </a:xfrm>
            <a:prstGeom prst="rect">
              <a:avLst/>
            </a:prstGeom>
          </p:spPr>
        </p:pic>
        <p:sp>
          <p:nvSpPr>
            <p:cNvPr id="35" name="テキスト ボックス 34"/>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36" name="テキスト ボックス 35"/>
            <p:cNvSpPr txBox="1"/>
            <p:nvPr/>
          </p:nvSpPr>
          <p:spPr>
            <a:xfrm>
              <a:off x="343188" y="967341"/>
              <a:ext cx="561391" cy="509028"/>
            </a:xfrm>
            <a:prstGeom prst="rect">
              <a:avLst/>
            </a:prstGeom>
            <a:noFill/>
          </p:spPr>
          <p:txBody>
            <a:bodyPr wrap="square" rtlCol="0">
              <a:spAutoFit/>
            </a:bodyPr>
            <a:lstStyle/>
            <a:p>
              <a:r>
                <a:rPr kumimoji="1" lang="en-US" altLang="ja-JP" sz="1000" dirty="0" smtClean="0"/>
                <a:t>0.017</a:t>
              </a:r>
              <a:endParaRPr kumimoji="1" lang="ja-JP" altLang="en-US" sz="1000" dirty="0"/>
            </a:p>
          </p:txBody>
        </p:sp>
      </p:grpSp>
      <p:grpSp>
        <p:nvGrpSpPr>
          <p:cNvPr id="37" name="グループ化 36"/>
          <p:cNvGrpSpPr/>
          <p:nvPr/>
        </p:nvGrpSpPr>
        <p:grpSpPr>
          <a:xfrm>
            <a:off x="9410032" y="3548205"/>
            <a:ext cx="477997" cy="892824"/>
            <a:chOff x="358029" y="967341"/>
            <a:chExt cx="561391" cy="1845790"/>
          </a:xfrm>
        </p:grpSpPr>
        <p:pic>
          <p:nvPicPr>
            <p:cNvPr id="38" name="図 37"/>
            <p:cNvPicPr>
              <a:picLocks noChangeAspect="1"/>
            </p:cNvPicPr>
            <p:nvPr/>
          </p:nvPicPr>
          <p:blipFill rotWithShape="1">
            <a:blip r:embed="rId2"/>
            <a:srcRect t="5779" b="6762"/>
            <a:stretch/>
          </p:blipFill>
          <p:spPr>
            <a:xfrm>
              <a:off x="466280" y="1331348"/>
              <a:ext cx="333737" cy="1354974"/>
            </a:xfrm>
            <a:prstGeom prst="rect">
              <a:avLst/>
            </a:prstGeom>
          </p:spPr>
        </p:pic>
        <p:sp>
          <p:nvSpPr>
            <p:cNvPr id="39" name="テキスト ボックス 38"/>
            <p:cNvSpPr txBox="1"/>
            <p:nvPr/>
          </p:nvSpPr>
          <p:spPr>
            <a:xfrm>
              <a:off x="547234" y="2566910"/>
              <a:ext cx="230636" cy="246221"/>
            </a:xfrm>
            <a:prstGeom prst="rect">
              <a:avLst/>
            </a:prstGeom>
            <a:noFill/>
          </p:spPr>
          <p:txBody>
            <a:bodyPr wrap="square" rtlCol="0">
              <a:spAutoFit/>
            </a:bodyPr>
            <a:lstStyle/>
            <a:p>
              <a:r>
                <a:rPr kumimoji="1" lang="en-US" altLang="ja-JP" sz="1000" dirty="0" smtClean="0"/>
                <a:t>0</a:t>
              </a:r>
              <a:endParaRPr kumimoji="1" lang="ja-JP" altLang="en-US" sz="1000" dirty="0"/>
            </a:p>
          </p:txBody>
        </p:sp>
        <p:sp>
          <p:nvSpPr>
            <p:cNvPr id="40" name="テキスト ボックス 39"/>
            <p:cNvSpPr txBox="1"/>
            <p:nvPr/>
          </p:nvSpPr>
          <p:spPr>
            <a:xfrm>
              <a:off x="358029" y="967341"/>
              <a:ext cx="561391" cy="509028"/>
            </a:xfrm>
            <a:prstGeom prst="rect">
              <a:avLst/>
            </a:prstGeom>
            <a:noFill/>
          </p:spPr>
          <p:txBody>
            <a:bodyPr wrap="square" rtlCol="0">
              <a:spAutoFit/>
            </a:bodyPr>
            <a:lstStyle/>
            <a:p>
              <a:r>
                <a:rPr kumimoji="1" lang="en-US" altLang="ja-JP" sz="1000" dirty="0" smtClean="0"/>
                <a:t>0.067</a:t>
              </a:r>
              <a:endParaRPr kumimoji="1" lang="ja-JP" altLang="en-US" sz="1000" dirty="0"/>
            </a:p>
          </p:txBody>
        </p:sp>
      </p:gr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t="32468" b="34841"/>
          <a:stretch/>
        </p:blipFill>
        <p:spPr>
          <a:xfrm>
            <a:off x="1156577" y="1502968"/>
            <a:ext cx="2157212" cy="1410430"/>
          </a:xfrm>
          <a:prstGeom prst="rect">
            <a:avLst/>
          </a:prstGeom>
        </p:spPr>
      </p:pic>
      <p:pic>
        <p:nvPicPr>
          <p:cNvPr id="8" name="図 7"/>
          <p:cNvPicPr>
            <a:picLocks noChangeAspect="1"/>
          </p:cNvPicPr>
          <p:nvPr/>
        </p:nvPicPr>
        <p:blipFill rotWithShape="1">
          <a:blip r:embed="rId4">
            <a:extLst>
              <a:ext uri="{28A0092B-C50C-407E-A947-70E740481C1C}">
                <a14:useLocalDpi xmlns:a14="http://schemas.microsoft.com/office/drawing/2010/main" val="0"/>
              </a:ext>
            </a:extLst>
          </a:blip>
          <a:srcRect t="33013" b="33499"/>
          <a:stretch/>
        </p:blipFill>
        <p:spPr>
          <a:xfrm>
            <a:off x="1154258" y="4602720"/>
            <a:ext cx="2159448" cy="1446328"/>
          </a:xfrm>
          <a:prstGeom prst="rect">
            <a:avLst/>
          </a:prstGeom>
        </p:spPr>
      </p:pic>
      <p:sp>
        <p:nvSpPr>
          <p:cNvPr id="13" name="正方形/長方形 11"/>
          <p:cNvSpPr/>
          <p:nvPr/>
        </p:nvSpPr>
        <p:spPr>
          <a:xfrm>
            <a:off x="2238756" y="2444607"/>
            <a:ext cx="1191940" cy="433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2.17 </a:t>
            </a:r>
            <a:endParaRPr lang="ja-JP" altLang="en-US" sz="1400" dirty="0">
              <a:solidFill>
                <a:schemeClr val="tx1"/>
              </a:solidFill>
              <a:latin typeface="Arial" pitchFamily="34" charset="0"/>
              <a:cs typeface="Arial" pitchFamily="34" charset="0"/>
            </a:endParaRPr>
          </a:p>
        </p:txBody>
      </p:sp>
      <p:sp>
        <p:nvSpPr>
          <p:cNvPr id="14" name="正方形/長方形 11"/>
          <p:cNvSpPr/>
          <p:nvPr/>
        </p:nvSpPr>
        <p:spPr>
          <a:xfrm>
            <a:off x="2274218" y="5589873"/>
            <a:ext cx="827190" cy="39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2.10 </a:t>
            </a:r>
            <a:endParaRPr lang="ja-JP" altLang="en-US" sz="1400" dirty="0">
              <a:solidFill>
                <a:schemeClr val="tx1"/>
              </a:solidFill>
              <a:latin typeface="Arial" pitchFamily="34" charset="0"/>
              <a:cs typeface="Arial" pitchFamily="34" charset="0"/>
            </a:endParaRPr>
          </a:p>
        </p:txBody>
      </p:sp>
      <p:pic>
        <p:nvPicPr>
          <p:cNvPr id="41" name="図 40"/>
          <p:cNvPicPr>
            <a:picLocks noChangeAspect="1"/>
          </p:cNvPicPr>
          <p:nvPr/>
        </p:nvPicPr>
        <p:blipFill rotWithShape="1">
          <a:blip r:embed="rId5"/>
          <a:srcRect t="33018" b="33584"/>
          <a:stretch/>
        </p:blipFill>
        <p:spPr>
          <a:xfrm>
            <a:off x="1160160" y="3064820"/>
            <a:ext cx="2163271" cy="1443426"/>
          </a:xfrm>
          <a:prstGeom prst="rect">
            <a:avLst/>
          </a:prstGeom>
        </p:spPr>
      </p:pic>
      <p:cxnSp>
        <p:nvCxnSpPr>
          <p:cNvPr id="42" name="直線コネクタ 41"/>
          <p:cNvCxnSpPr/>
          <p:nvPr/>
        </p:nvCxnSpPr>
        <p:spPr>
          <a:xfrm>
            <a:off x="2420788" y="1679769"/>
            <a:ext cx="4326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正方形/長方形 11"/>
          <p:cNvSpPr/>
          <p:nvPr/>
        </p:nvSpPr>
        <p:spPr>
          <a:xfrm>
            <a:off x="2253828" y="3988053"/>
            <a:ext cx="867972" cy="43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2.13 </a:t>
            </a:r>
            <a:endParaRPr lang="ja-JP" altLang="en-US" sz="1400" dirty="0">
              <a:solidFill>
                <a:schemeClr val="tx1"/>
              </a:solidFill>
              <a:latin typeface="Arial" pitchFamily="34" charset="0"/>
              <a:cs typeface="Arial" pitchFamily="34" charset="0"/>
            </a:endParaRPr>
          </a:p>
        </p:txBody>
      </p:sp>
      <p:cxnSp>
        <p:nvCxnSpPr>
          <p:cNvPr id="44" name="直線コネクタ 43"/>
          <p:cNvCxnSpPr/>
          <p:nvPr/>
        </p:nvCxnSpPr>
        <p:spPr>
          <a:xfrm>
            <a:off x="1387122" y="1506757"/>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31301" y="1511374"/>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396764" y="3065665"/>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040943" y="3070282"/>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395583" y="4616004"/>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039762" y="4620621"/>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4780345" y="1018747"/>
            <a:ext cx="2208467" cy="5040536"/>
            <a:chOff x="4780345" y="1018747"/>
            <a:chExt cx="2208467" cy="5040536"/>
          </a:xfrm>
        </p:grpSpPr>
        <p:sp>
          <p:nvSpPr>
            <p:cNvPr id="10" name="正方形/長方形 11"/>
            <p:cNvSpPr/>
            <p:nvPr/>
          </p:nvSpPr>
          <p:spPr>
            <a:xfrm>
              <a:off x="5032860" y="1018747"/>
              <a:ext cx="1676804" cy="28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i="1" dirty="0" smtClean="0">
                  <a:solidFill>
                    <a:schemeClr val="tx1"/>
                  </a:solidFill>
                  <a:latin typeface="Symbol" pitchFamily="18" charset="2"/>
                  <a:cs typeface="Arial" pitchFamily="34" charset="0"/>
                </a:rPr>
                <a:t>n</a:t>
              </a:r>
              <a:r>
                <a:rPr lang="en-US" altLang="ja-JP" sz="2000" dirty="0" smtClean="0">
                  <a:solidFill>
                    <a:schemeClr val="tx1"/>
                  </a:solidFill>
                  <a:latin typeface="Arial" pitchFamily="34" charset="0"/>
                  <a:cs typeface="Arial" pitchFamily="34" charset="0"/>
                </a:rPr>
                <a:t> ~ 4 </a:t>
              </a:r>
              <a:r>
                <a:rPr lang="en-US" altLang="ja-JP" sz="2000" i="1" dirty="0">
                  <a:solidFill>
                    <a:schemeClr val="tx1">
                      <a:lumMod val="95000"/>
                      <a:lumOff val="5000"/>
                    </a:schemeClr>
                  </a:solidFill>
                  <a:latin typeface="Arial" pitchFamily="34" charset="0"/>
                  <a:cs typeface="Arial" pitchFamily="34" charset="0"/>
                </a:rPr>
                <a:t>B</a:t>
              </a:r>
              <a:r>
                <a:rPr lang="en-US" altLang="ja-JP" sz="2000" dirty="0">
                  <a:solidFill>
                    <a:schemeClr val="tx1">
                      <a:lumMod val="95000"/>
                      <a:lumOff val="5000"/>
                    </a:schemeClr>
                  </a:solidFill>
                  <a:latin typeface="Arial" pitchFamily="34" charset="0"/>
                  <a:cs typeface="Arial" pitchFamily="34" charset="0"/>
                </a:rPr>
                <a:t> = </a:t>
              </a:r>
              <a:r>
                <a:rPr lang="en-US" altLang="ja-JP" sz="2000" dirty="0" smtClean="0">
                  <a:solidFill>
                    <a:schemeClr val="tx1">
                      <a:lumMod val="95000"/>
                      <a:lumOff val="5000"/>
                    </a:schemeClr>
                  </a:solidFill>
                  <a:latin typeface="Arial" pitchFamily="34" charset="0"/>
                  <a:cs typeface="Arial" pitchFamily="34" charset="0"/>
                </a:rPr>
                <a:t>2 T</a:t>
              </a:r>
              <a:endParaRPr lang="ja-JP" altLang="en-US" sz="2000" dirty="0">
                <a:solidFill>
                  <a:schemeClr val="tx1">
                    <a:lumMod val="95000"/>
                    <a:lumOff val="5000"/>
                  </a:schemeClr>
                </a:solidFill>
                <a:latin typeface="Arial" pitchFamily="34" charset="0"/>
                <a:cs typeface="Arial" pitchFamily="34" charset="0"/>
              </a:endParaRPr>
            </a:p>
          </p:txBody>
        </p:sp>
        <p:pic>
          <p:nvPicPr>
            <p:cNvPr id="5" name="図 4"/>
            <p:cNvPicPr>
              <a:picLocks noChangeAspect="1"/>
            </p:cNvPicPr>
            <p:nvPr/>
          </p:nvPicPr>
          <p:blipFill>
            <a:blip r:embed="rId6"/>
            <a:stretch>
              <a:fillRect/>
            </a:stretch>
          </p:blipFill>
          <p:spPr>
            <a:xfrm>
              <a:off x="4784139" y="3066031"/>
              <a:ext cx="2204673" cy="1466256"/>
            </a:xfrm>
            <a:prstGeom prst="rect">
              <a:avLst/>
            </a:prstGeom>
          </p:spPr>
        </p:pic>
        <p:pic>
          <p:nvPicPr>
            <p:cNvPr id="6" name="図 5"/>
            <p:cNvPicPr>
              <a:picLocks noChangeAspect="1"/>
            </p:cNvPicPr>
            <p:nvPr/>
          </p:nvPicPr>
          <p:blipFill>
            <a:blip r:embed="rId7"/>
            <a:stretch>
              <a:fillRect/>
            </a:stretch>
          </p:blipFill>
          <p:spPr>
            <a:xfrm>
              <a:off x="4780345" y="4591880"/>
              <a:ext cx="2205796" cy="1467403"/>
            </a:xfrm>
            <a:prstGeom prst="rect">
              <a:avLst/>
            </a:prstGeom>
          </p:spPr>
        </p:pic>
        <p:pic>
          <p:nvPicPr>
            <p:cNvPr id="11" name="図 10"/>
            <p:cNvPicPr>
              <a:picLocks noChangeAspect="1"/>
            </p:cNvPicPr>
            <p:nvPr/>
          </p:nvPicPr>
          <p:blipFill>
            <a:blip r:embed="rId8"/>
            <a:stretch>
              <a:fillRect/>
            </a:stretch>
          </p:blipFill>
          <p:spPr>
            <a:xfrm>
              <a:off x="4792657" y="1504081"/>
              <a:ext cx="2192361" cy="1453308"/>
            </a:xfrm>
            <a:prstGeom prst="rect">
              <a:avLst/>
            </a:prstGeom>
          </p:spPr>
        </p:pic>
        <p:sp>
          <p:nvSpPr>
            <p:cNvPr id="12" name="正方形/長方形 11"/>
            <p:cNvSpPr/>
            <p:nvPr/>
          </p:nvSpPr>
          <p:spPr>
            <a:xfrm>
              <a:off x="5862036" y="4071158"/>
              <a:ext cx="806800" cy="402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4.26 </a:t>
              </a:r>
              <a:endParaRPr lang="ja-JP" altLang="en-US" sz="1400" dirty="0">
                <a:solidFill>
                  <a:schemeClr val="tx1"/>
                </a:solidFill>
                <a:latin typeface="Arial" pitchFamily="34" charset="0"/>
                <a:cs typeface="Arial" pitchFamily="34" charset="0"/>
              </a:endParaRPr>
            </a:p>
          </p:txBody>
        </p:sp>
        <p:sp>
          <p:nvSpPr>
            <p:cNvPr id="15" name="正方形/長方形 11"/>
            <p:cNvSpPr/>
            <p:nvPr/>
          </p:nvSpPr>
          <p:spPr>
            <a:xfrm>
              <a:off x="5886524" y="2563253"/>
              <a:ext cx="857436" cy="342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4.43 </a:t>
              </a:r>
              <a:endParaRPr lang="ja-JP" altLang="en-US" sz="1400" dirty="0">
                <a:solidFill>
                  <a:schemeClr val="tx1"/>
                </a:solidFill>
                <a:latin typeface="Arial" pitchFamily="34" charset="0"/>
                <a:cs typeface="Arial" pitchFamily="34" charset="0"/>
              </a:endParaRPr>
            </a:p>
          </p:txBody>
        </p:sp>
        <p:sp>
          <p:nvSpPr>
            <p:cNvPr id="16" name="正方形/長方形 11"/>
            <p:cNvSpPr/>
            <p:nvPr/>
          </p:nvSpPr>
          <p:spPr>
            <a:xfrm>
              <a:off x="5919172" y="5605883"/>
              <a:ext cx="977784" cy="435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4.15 </a:t>
              </a:r>
              <a:endParaRPr lang="ja-JP" altLang="en-US" sz="1400" dirty="0">
                <a:solidFill>
                  <a:schemeClr val="tx1"/>
                </a:solidFill>
                <a:latin typeface="Arial" pitchFamily="34" charset="0"/>
                <a:cs typeface="Arial" pitchFamily="34" charset="0"/>
              </a:endParaRPr>
            </a:p>
          </p:txBody>
        </p:sp>
        <p:cxnSp>
          <p:nvCxnSpPr>
            <p:cNvPr id="50" name="直線コネクタ 49"/>
            <p:cNvCxnSpPr/>
            <p:nvPr/>
          </p:nvCxnSpPr>
          <p:spPr>
            <a:xfrm>
              <a:off x="5015862" y="1506920"/>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660041" y="1511537"/>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5013975" y="3082040"/>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658154" y="3086657"/>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5065485" y="4630906"/>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709664" y="4635523"/>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6" name="正方形/長方形 55"/>
          <p:cNvSpPr/>
          <p:nvPr/>
        </p:nvSpPr>
        <p:spPr>
          <a:xfrm>
            <a:off x="4936115" y="6455318"/>
            <a:ext cx="4063869" cy="369332"/>
          </a:xfrm>
          <a:prstGeom prst="rect">
            <a:avLst/>
          </a:prstGeom>
        </p:spPr>
        <p:txBody>
          <a:bodyPr wrap="none">
            <a:spAutoFit/>
          </a:bodyPr>
          <a:lstStyle/>
          <a:p>
            <a:r>
              <a:rPr lang="en-US" altLang="ja-JP" dirty="0" smtClean="0">
                <a:latin typeface="Times New Roman" panose="02020603050405020304" pitchFamily="18" charset="0"/>
                <a:ea typeface="SimSun" panose="02010600030101010101" pitchFamily="2" charset="-122"/>
              </a:rPr>
              <a:t>Measured by </a:t>
            </a:r>
            <a:r>
              <a:rPr lang="en-US" altLang="ja-JP" dirty="0" err="1" smtClean="0">
                <a:latin typeface="Times New Roman" panose="02020603050405020304" pitchFamily="18" charset="0"/>
                <a:ea typeface="SimSun" panose="02010600030101010101" pitchFamily="2" charset="-122"/>
              </a:rPr>
              <a:t>Tomimatsu</a:t>
            </a:r>
            <a:r>
              <a:rPr lang="en-US" altLang="ja-JP" dirty="0" smtClean="0">
                <a:latin typeface="Times New Roman" panose="02020603050405020304" pitchFamily="18" charset="0"/>
                <a:ea typeface="SimSun" panose="02010600030101010101" pitchFamily="2" charset="-122"/>
              </a:rPr>
              <a:t> </a:t>
            </a:r>
            <a:r>
              <a:rPr lang="en-US" altLang="ja-JP" dirty="0">
                <a:latin typeface="Times New Roman" panose="02020603050405020304" pitchFamily="18" charset="0"/>
                <a:ea typeface="SimSun" panose="02010600030101010101" pitchFamily="2" charset="-122"/>
              </a:rPr>
              <a:t>(Tohoku Univ</a:t>
            </a:r>
            <a:r>
              <a:rPr lang="en-US" altLang="ja-JP" dirty="0" smtClean="0">
                <a:latin typeface="Times New Roman" panose="02020603050405020304" pitchFamily="18" charset="0"/>
                <a:ea typeface="SimSun" panose="02010600030101010101" pitchFamily="2" charset="-122"/>
              </a:rPr>
              <a:t>.) </a:t>
            </a:r>
            <a:endParaRPr lang="ja-JP" altLang="en-US" dirty="0"/>
          </a:p>
        </p:txBody>
      </p:sp>
      <p:sp>
        <p:nvSpPr>
          <p:cNvPr id="3" name="正方形/長方形 2"/>
          <p:cNvSpPr/>
          <p:nvPr/>
        </p:nvSpPr>
        <p:spPr>
          <a:xfrm>
            <a:off x="2239050" y="1740492"/>
            <a:ext cx="766557" cy="369332"/>
          </a:xfrm>
          <a:prstGeom prst="rect">
            <a:avLst/>
          </a:prstGeom>
        </p:spPr>
        <p:txBody>
          <a:bodyPr wrap="none">
            <a:spAutoFit/>
          </a:bodyPr>
          <a:lstStyle/>
          <a:p>
            <a:r>
              <a:rPr lang="en-US" altLang="ja-JP" dirty="0" smtClean="0"/>
              <a:t>3 </a:t>
            </a:r>
            <a:r>
              <a:rPr lang="en-US" altLang="ja-JP" dirty="0" smtClean="0">
                <a:latin typeface="Symbol" panose="05050102010706020507" pitchFamily="18" charset="2"/>
              </a:rPr>
              <a:t>m</a:t>
            </a:r>
            <a:r>
              <a:rPr lang="en-US" altLang="ja-JP" dirty="0" smtClean="0"/>
              <a:t>m </a:t>
            </a:r>
            <a:endParaRPr lang="ja-JP" altLang="en-US" dirty="0"/>
          </a:p>
        </p:txBody>
      </p:sp>
    </p:spTree>
    <p:extLst>
      <p:ext uri="{BB962C8B-B14F-4D97-AF65-F5344CB8AC3E}">
        <p14:creationId xmlns:p14="http://schemas.microsoft.com/office/powerpoint/2010/main" val="228452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15516" y="0"/>
            <a:ext cx="8784468" cy="1143000"/>
          </a:xfrm>
        </p:spPr>
        <p:txBody>
          <a:bodyPr/>
          <a:lstStyle/>
          <a:p>
            <a:r>
              <a:rPr lang="en-US" altLang="ja-JP" sz="4000" dirty="0" smtClean="0"/>
              <a:t>Evolution from edge to bulk</a:t>
            </a:r>
            <a:endParaRPr lang="ja-JP" altLang="en-US" sz="4000" dirty="0"/>
          </a:p>
        </p:txBody>
      </p:sp>
      <p:grpSp>
        <p:nvGrpSpPr>
          <p:cNvPr id="5" name="グループ化 4"/>
          <p:cNvGrpSpPr/>
          <p:nvPr/>
        </p:nvGrpSpPr>
        <p:grpSpPr>
          <a:xfrm>
            <a:off x="0" y="1880828"/>
            <a:ext cx="2997672" cy="2952328"/>
            <a:chOff x="0" y="1880828"/>
            <a:chExt cx="2997672" cy="2952328"/>
          </a:xfrm>
        </p:grpSpPr>
        <p:sp>
          <p:nvSpPr>
            <p:cNvPr id="8" name="正方形/長方形 7"/>
            <p:cNvSpPr/>
            <p:nvPr/>
          </p:nvSpPr>
          <p:spPr>
            <a:xfrm>
              <a:off x="0" y="1880828"/>
              <a:ext cx="2997672" cy="2952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4" name="図 113"/>
            <p:cNvPicPr>
              <a:picLocks noChangeAspect="1"/>
            </p:cNvPicPr>
            <p:nvPr/>
          </p:nvPicPr>
          <p:blipFill rotWithShape="1">
            <a:blip r:embed="rId2">
              <a:extLst>
                <a:ext uri="{28A0092B-C50C-407E-A947-70E740481C1C}">
                  <a14:useLocalDpi xmlns:a14="http://schemas.microsoft.com/office/drawing/2010/main" val="0"/>
                </a:ext>
              </a:extLst>
            </a:blip>
            <a:srcRect t="33013" b="33499"/>
            <a:stretch/>
          </p:blipFill>
          <p:spPr>
            <a:xfrm>
              <a:off x="481475" y="1976888"/>
              <a:ext cx="2159448" cy="1446328"/>
            </a:xfrm>
            <a:prstGeom prst="rect">
              <a:avLst/>
            </a:prstGeom>
          </p:spPr>
        </p:pic>
        <p:sp>
          <p:nvSpPr>
            <p:cNvPr id="115" name="正方形/長方形 11"/>
            <p:cNvSpPr/>
            <p:nvPr/>
          </p:nvSpPr>
          <p:spPr>
            <a:xfrm>
              <a:off x="1601435" y="2964041"/>
              <a:ext cx="827190" cy="39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2.10 </a:t>
              </a:r>
              <a:endParaRPr lang="ja-JP" altLang="en-US" sz="1400" dirty="0">
                <a:solidFill>
                  <a:schemeClr val="tx1"/>
                </a:solidFill>
                <a:latin typeface="Arial" pitchFamily="34" charset="0"/>
                <a:cs typeface="Arial" pitchFamily="34" charset="0"/>
              </a:endParaRPr>
            </a:p>
          </p:txBody>
        </p:sp>
        <p:cxnSp>
          <p:nvCxnSpPr>
            <p:cNvPr id="116" name="直線コネクタ 115"/>
            <p:cNvCxnSpPr/>
            <p:nvPr/>
          </p:nvCxnSpPr>
          <p:spPr>
            <a:xfrm>
              <a:off x="722800" y="1990172"/>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2366979" y="1994789"/>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stretch>
              <a:fillRect/>
            </a:stretch>
          </p:blipFill>
          <p:spPr>
            <a:xfrm>
              <a:off x="26503" y="2233250"/>
              <a:ext cx="2794413" cy="2496953"/>
            </a:xfrm>
            <a:prstGeom prst="rect">
              <a:avLst/>
            </a:prstGeom>
          </p:spPr>
        </p:pic>
        <p:cxnSp>
          <p:nvCxnSpPr>
            <p:cNvPr id="10" name="直線矢印コネクタ 9"/>
            <p:cNvCxnSpPr/>
            <p:nvPr/>
          </p:nvCxnSpPr>
          <p:spPr>
            <a:xfrm>
              <a:off x="722800" y="4079665"/>
              <a:ext cx="24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8" name="直線矢印コネクタ 217"/>
            <p:cNvCxnSpPr/>
            <p:nvPr/>
          </p:nvCxnSpPr>
          <p:spPr>
            <a:xfrm flipH="1">
              <a:off x="1373911" y="4079665"/>
              <a:ext cx="24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38094" y="3791470"/>
              <a:ext cx="742511" cy="307777"/>
            </a:xfrm>
            <a:prstGeom prst="rect">
              <a:avLst/>
            </a:prstGeom>
            <a:noFill/>
          </p:spPr>
          <p:txBody>
            <a:bodyPr wrap="none" rtlCol="0">
              <a:spAutoFit/>
            </a:bodyPr>
            <a:lstStyle/>
            <a:p>
              <a:r>
                <a:rPr kumimoji="1" lang="en-US" altLang="ja-JP" sz="1400" dirty="0" smtClean="0">
                  <a:solidFill>
                    <a:schemeClr val="bg1"/>
                  </a:solidFill>
                </a:rPr>
                <a:t>FWHM</a:t>
              </a:r>
              <a:endParaRPr kumimoji="1" lang="ja-JP" altLang="en-US" sz="1400" dirty="0">
                <a:solidFill>
                  <a:schemeClr val="bg1"/>
                </a:solidFill>
              </a:endParaRPr>
            </a:p>
          </p:txBody>
        </p:sp>
      </p:grpSp>
      <p:sp>
        <p:nvSpPr>
          <p:cNvPr id="99" name="テキスト ボックス 98"/>
          <p:cNvSpPr txBox="1"/>
          <p:nvPr/>
        </p:nvSpPr>
        <p:spPr>
          <a:xfrm>
            <a:off x="475911" y="4607711"/>
            <a:ext cx="1952714" cy="307777"/>
          </a:xfrm>
          <a:prstGeom prst="rect">
            <a:avLst/>
          </a:prstGeom>
          <a:solidFill>
            <a:schemeClr val="tx1"/>
          </a:solidFill>
        </p:spPr>
        <p:txBody>
          <a:bodyPr wrap="none" rtlCol="0">
            <a:spAutoFit/>
          </a:bodyPr>
          <a:lstStyle/>
          <a:p>
            <a:r>
              <a:rPr kumimoji="1" lang="en-US" altLang="ja-JP" sz="1400" i="1" dirty="0" smtClean="0">
                <a:solidFill>
                  <a:schemeClr val="bg1"/>
                </a:solidFill>
              </a:rPr>
              <a:t>Distance form edge: Y</a:t>
            </a:r>
            <a:endParaRPr kumimoji="1" lang="ja-JP" altLang="en-US" sz="1400" dirty="0">
              <a:solidFill>
                <a:schemeClr val="bg1"/>
              </a:solidFill>
            </a:endParaRPr>
          </a:p>
        </p:txBody>
      </p:sp>
      <p:sp>
        <p:nvSpPr>
          <p:cNvPr id="102" name="正方形/長方形 101"/>
          <p:cNvSpPr/>
          <p:nvPr/>
        </p:nvSpPr>
        <p:spPr>
          <a:xfrm>
            <a:off x="5168072" y="879207"/>
            <a:ext cx="3962303" cy="369332"/>
          </a:xfrm>
          <a:prstGeom prst="rect">
            <a:avLst/>
          </a:prstGeom>
        </p:spPr>
        <p:txBody>
          <a:bodyPr wrap="none">
            <a:spAutoFit/>
          </a:bodyPr>
          <a:lstStyle/>
          <a:p>
            <a:r>
              <a:rPr lang="en-US" altLang="ja-JP" dirty="0" smtClean="0">
                <a:latin typeface="Times New Roman" panose="02020603050405020304" pitchFamily="18" charset="0"/>
                <a:ea typeface="SimSun" panose="02010600030101010101" pitchFamily="2" charset="-122"/>
              </a:rPr>
              <a:t>Calculated by Nomura (Tsukuba </a:t>
            </a:r>
            <a:r>
              <a:rPr lang="en-US" altLang="ja-JP" dirty="0">
                <a:latin typeface="Times New Roman" panose="02020603050405020304" pitchFamily="18" charset="0"/>
                <a:ea typeface="SimSun" panose="02010600030101010101" pitchFamily="2" charset="-122"/>
              </a:rPr>
              <a:t>Univ</a:t>
            </a:r>
            <a:r>
              <a:rPr lang="en-US" altLang="ja-JP" dirty="0" smtClean="0">
                <a:latin typeface="Times New Roman" panose="02020603050405020304" pitchFamily="18" charset="0"/>
                <a:ea typeface="SimSun" panose="02010600030101010101" pitchFamily="2" charset="-122"/>
              </a:rPr>
              <a:t>.) </a:t>
            </a:r>
            <a:endParaRPr lang="ja-JP" altLang="en-US" dirty="0"/>
          </a:p>
        </p:txBody>
      </p:sp>
      <p:grpSp>
        <p:nvGrpSpPr>
          <p:cNvPr id="104" name="グループ化 103"/>
          <p:cNvGrpSpPr/>
          <p:nvPr/>
        </p:nvGrpSpPr>
        <p:grpSpPr>
          <a:xfrm>
            <a:off x="3114222" y="1417723"/>
            <a:ext cx="5741317" cy="5055269"/>
            <a:chOff x="3224991" y="1648717"/>
            <a:chExt cx="5741317" cy="5055269"/>
          </a:xfrm>
        </p:grpSpPr>
        <p:sp>
          <p:nvSpPr>
            <p:cNvPr id="105" name="テキスト ボックス 104"/>
            <p:cNvSpPr txBox="1"/>
            <p:nvPr/>
          </p:nvSpPr>
          <p:spPr>
            <a:xfrm>
              <a:off x="3237436" y="6057655"/>
              <a:ext cx="5443276" cy="646331"/>
            </a:xfrm>
            <a:prstGeom prst="rect">
              <a:avLst/>
            </a:prstGeom>
            <a:noFill/>
          </p:spPr>
          <p:txBody>
            <a:bodyPr wrap="square" rtlCol="0">
              <a:spAutoFit/>
            </a:bodyPr>
            <a:lstStyle/>
            <a:p>
              <a:r>
                <a:rPr kumimoji="1" lang="en-US" altLang="ja-JP" dirty="0" smtClean="0">
                  <a:solidFill>
                    <a:srgbClr val="FFFF00"/>
                  </a:solidFill>
                </a:rPr>
                <a:t>Good agreement with region of </a:t>
              </a:r>
              <a:r>
                <a:rPr lang="en-US" altLang="ja-JP" dirty="0" smtClean="0">
                  <a:solidFill>
                    <a:srgbClr val="FFFF00"/>
                  </a:solidFill>
                </a:rPr>
                <a:t>QH </a:t>
              </a:r>
              <a:r>
                <a:rPr lang="en-US" altLang="ja-JP" dirty="0">
                  <a:solidFill>
                    <a:srgbClr val="FFFF00"/>
                  </a:solidFill>
                </a:rPr>
                <a:t>incompressible </a:t>
              </a:r>
              <a:r>
                <a:rPr lang="en-US" altLang="ja-JP" dirty="0" smtClean="0">
                  <a:solidFill>
                    <a:srgbClr val="FFFF00"/>
                  </a:solidFill>
                </a:rPr>
                <a:t>strip calculated by </a:t>
              </a:r>
              <a:r>
                <a:rPr kumimoji="1" lang="en-US" altLang="ja-JP" dirty="0" smtClean="0">
                  <a:solidFill>
                    <a:srgbClr val="FFFF00"/>
                  </a:solidFill>
                </a:rPr>
                <a:t>LSDA calculation.</a:t>
              </a:r>
              <a:endParaRPr kumimoji="1" lang="ja-JP" altLang="en-US" dirty="0">
                <a:solidFill>
                  <a:srgbClr val="FFFF00"/>
                </a:solidFill>
              </a:endParaRPr>
            </a:p>
          </p:txBody>
        </p:sp>
        <p:grpSp>
          <p:nvGrpSpPr>
            <p:cNvPr id="106" name="グループ化 105"/>
            <p:cNvGrpSpPr/>
            <p:nvPr/>
          </p:nvGrpSpPr>
          <p:grpSpPr>
            <a:xfrm>
              <a:off x="3224991" y="1648717"/>
              <a:ext cx="5741317" cy="4338295"/>
              <a:chOff x="3224991" y="1648717"/>
              <a:chExt cx="5741317" cy="4338295"/>
            </a:xfrm>
          </p:grpSpPr>
          <p:grpSp>
            <p:nvGrpSpPr>
              <p:cNvPr id="107" name="グループ化 106"/>
              <p:cNvGrpSpPr/>
              <p:nvPr/>
            </p:nvGrpSpPr>
            <p:grpSpPr>
              <a:xfrm>
                <a:off x="6017368" y="3393176"/>
                <a:ext cx="2948940" cy="2593836"/>
                <a:chOff x="6085020" y="2821738"/>
                <a:chExt cx="2948940" cy="2593836"/>
              </a:xfrm>
            </p:grpSpPr>
            <p:sp>
              <p:nvSpPr>
                <p:cNvPr id="204" name="正方形/長方形 11"/>
                <p:cNvSpPr/>
                <p:nvPr/>
              </p:nvSpPr>
              <p:spPr>
                <a:xfrm>
                  <a:off x="6670908" y="2821738"/>
                  <a:ext cx="1676804" cy="28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i="1" dirty="0" smtClean="0">
                      <a:solidFill>
                        <a:schemeClr val="tx1"/>
                      </a:solidFill>
                      <a:latin typeface="Symbol" pitchFamily="18" charset="2"/>
                      <a:cs typeface="Arial" pitchFamily="34" charset="0"/>
                    </a:rPr>
                    <a:t> </a:t>
                  </a:r>
                  <a:r>
                    <a:rPr lang="en-US" altLang="ja-JP" i="1" dirty="0" smtClean="0">
                      <a:solidFill>
                        <a:srgbClr val="FFFF00"/>
                      </a:solidFill>
                      <a:latin typeface="Symbol" pitchFamily="18" charset="2"/>
                      <a:cs typeface="Arial" pitchFamily="34" charset="0"/>
                    </a:rPr>
                    <a:t>n</a:t>
                  </a:r>
                  <a:r>
                    <a:rPr lang="en-US" altLang="ja-JP" dirty="0" smtClean="0">
                      <a:solidFill>
                        <a:srgbClr val="FFFF00"/>
                      </a:solidFill>
                      <a:latin typeface="Arial" pitchFamily="34" charset="0"/>
                      <a:cs typeface="Arial" pitchFamily="34" charset="0"/>
                    </a:rPr>
                    <a:t> ~ 4 </a:t>
                  </a:r>
                  <a:r>
                    <a:rPr lang="en-US" altLang="ja-JP" i="1" dirty="0">
                      <a:solidFill>
                        <a:schemeClr val="tx1">
                          <a:lumMod val="95000"/>
                          <a:lumOff val="5000"/>
                        </a:schemeClr>
                      </a:solidFill>
                      <a:latin typeface="Arial" pitchFamily="34" charset="0"/>
                      <a:cs typeface="Arial" pitchFamily="34" charset="0"/>
                    </a:rPr>
                    <a:t>B</a:t>
                  </a:r>
                  <a:r>
                    <a:rPr lang="en-US" altLang="ja-JP" dirty="0">
                      <a:solidFill>
                        <a:schemeClr val="tx1">
                          <a:lumMod val="95000"/>
                          <a:lumOff val="5000"/>
                        </a:schemeClr>
                      </a:solidFill>
                      <a:latin typeface="Arial" pitchFamily="34" charset="0"/>
                      <a:cs typeface="Arial" pitchFamily="34" charset="0"/>
                    </a:rPr>
                    <a:t> = </a:t>
                  </a:r>
                  <a:r>
                    <a:rPr lang="en-US" altLang="ja-JP" dirty="0" smtClean="0">
                      <a:solidFill>
                        <a:schemeClr val="tx1">
                          <a:lumMod val="95000"/>
                          <a:lumOff val="5000"/>
                        </a:schemeClr>
                      </a:solidFill>
                      <a:latin typeface="Arial" pitchFamily="34" charset="0"/>
                      <a:cs typeface="Arial" pitchFamily="34" charset="0"/>
                    </a:rPr>
                    <a:t>2 T</a:t>
                  </a:r>
                  <a:endParaRPr lang="ja-JP" altLang="en-US" dirty="0">
                    <a:solidFill>
                      <a:schemeClr val="tx1">
                        <a:lumMod val="95000"/>
                        <a:lumOff val="5000"/>
                      </a:schemeClr>
                    </a:solidFill>
                    <a:latin typeface="Arial" pitchFamily="34" charset="0"/>
                    <a:cs typeface="Arial" pitchFamily="34" charset="0"/>
                  </a:endParaRPr>
                </a:p>
              </p:txBody>
            </p:sp>
            <p:grpSp>
              <p:nvGrpSpPr>
                <p:cNvPr id="205" name="グループ化 204"/>
                <p:cNvGrpSpPr/>
                <p:nvPr/>
              </p:nvGrpSpPr>
              <p:grpSpPr>
                <a:xfrm>
                  <a:off x="6085020" y="3134851"/>
                  <a:ext cx="2948940" cy="2280723"/>
                  <a:chOff x="3269599" y="2354157"/>
                  <a:chExt cx="3331007" cy="2576215"/>
                </a:xfrm>
              </p:grpSpPr>
              <p:grpSp>
                <p:nvGrpSpPr>
                  <p:cNvPr id="206" name="グループ化 205"/>
                  <p:cNvGrpSpPr/>
                  <p:nvPr/>
                </p:nvGrpSpPr>
                <p:grpSpPr>
                  <a:xfrm>
                    <a:off x="3812741" y="2431983"/>
                    <a:ext cx="45719" cy="2027863"/>
                    <a:chOff x="2075000" y="592722"/>
                    <a:chExt cx="65038" cy="609600"/>
                  </a:xfrm>
                </p:grpSpPr>
                <p:cxnSp>
                  <p:nvCxnSpPr>
                    <p:cNvPr id="287" name="直線コネクタ 286"/>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7" name="正方形/長方形 206"/>
                  <p:cNvSpPr/>
                  <p:nvPr/>
                </p:nvSpPr>
                <p:spPr>
                  <a:xfrm>
                    <a:off x="3857051" y="2431969"/>
                    <a:ext cx="2037144" cy="20284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8" name="グループ化 207"/>
                  <p:cNvGrpSpPr/>
                  <p:nvPr/>
                </p:nvGrpSpPr>
                <p:grpSpPr>
                  <a:xfrm rot="5400000">
                    <a:off x="4853761" y="3463923"/>
                    <a:ext cx="45719" cy="2034000"/>
                    <a:chOff x="2075000" y="592722"/>
                    <a:chExt cx="65038" cy="762000"/>
                  </a:xfrm>
                </p:grpSpPr>
                <p:cxnSp>
                  <p:nvCxnSpPr>
                    <p:cNvPr id="281" name="直線コネクタ 280"/>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a:off x="2075487" y="1354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グループ化 208"/>
                  <p:cNvGrpSpPr/>
                  <p:nvPr/>
                </p:nvGrpSpPr>
                <p:grpSpPr>
                  <a:xfrm>
                    <a:off x="5893461" y="2429849"/>
                    <a:ext cx="45719" cy="2027863"/>
                    <a:chOff x="2075000" y="592722"/>
                    <a:chExt cx="65038" cy="609600"/>
                  </a:xfrm>
                </p:grpSpPr>
                <p:cxnSp>
                  <p:nvCxnSpPr>
                    <p:cNvPr id="276" name="直線コネクタ 275"/>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直線コネクタ 277"/>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0" name="正方形/長方形 209"/>
                  <p:cNvSpPr/>
                  <p:nvPr/>
                </p:nvSpPr>
                <p:spPr>
                  <a:xfrm>
                    <a:off x="5867341" y="4407943"/>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1.93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11" name="正方形/長方形 210"/>
                  <p:cNvSpPr/>
                  <p:nvPr/>
                </p:nvSpPr>
                <p:spPr>
                  <a:xfrm>
                    <a:off x="5875107" y="3903271"/>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2.03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12" name="正方形/長方形 211"/>
                  <p:cNvSpPr/>
                  <p:nvPr/>
                </p:nvSpPr>
                <p:spPr>
                  <a:xfrm>
                    <a:off x="5876216" y="3397688"/>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2.13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13" name="正方形/長方形 212"/>
                  <p:cNvSpPr/>
                  <p:nvPr/>
                </p:nvSpPr>
                <p:spPr>
                  <a:xfrm>
                    <a:off x="5877326" y="2883675"/>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2.22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14" name="正方形/長方形 213"/>
                  <p:cNvSpPr/>
                  <p:nvPr/>
                </p:nvSpPr>
                <p:spPr>
                  <a:xfrm>
                    <a:off x="5871777" y="2381900"/>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2.32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15" name="正方形/長方形 214"/>
                  <p:cNvSpPr/>
                  <p:nvPr/>
                </p:nvSpPr>
                <p:spPr>
                  <a:xfrm rot="5400000">
                    <a:off x="5706433" y="3379250"/>
                    <a:ext cx="1570749" cy="217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Arial" panose="020B0604020202020204" pitchFamily="34" charset="0"/>
                        <a:cs typeface="Arial" panose="020B0604020202020204" pitchFamily="34" charset="0"/>
                      </a:rPr>
                      <a:t>n </a:t>
                    </a:r>
                    <a:r>
                      <a:rPr kumimoji="1" lang="en-US" altLang="ja-JP" sz="1400" dirty="0" smtClean="0">
                        <a:solidFill>
                          <a:schemeClr val="tx1"/>
                        </a:solidFill>
                        <a:latin typeface="Arial" panose="020B0604020202020204" pitchFamily="34" charset="0"/>
                        <a:cs typeface="Arial" panose="020B0604020202020204" pitchFamily="34" charset="0"/>
                      </a:rPr>
                      <a:t>(1/m</a:t>
                    </a:r>
                    <a:r>
                      <a:rPr kumimoji="1" lang="en-US" altLang="ja-JP" sz="1400" baseline="30000" dirty="0" smtClean="0">
                        <a:solidFill>
                          <a:schemeClr val="tx1"/>
                        </a:solidFill>
                        <a:latin typeface="Arial" panose="020B0604020202020204" pitchFamily="34" charset="0"/>
                        <a:cs typeface="Arial" panose="020B0604020202020204" pitchFamily="34" charset="0"/>
                      </a:rPr>
                      <a:t>2</a:t>
                    </a:r>
                    <a:r>
                      <a:rPr kumimoji="1" lang="en-US" altLang="ja-JP" sz="1400" dirty="0" smtClean="0">
                        <a:solidFill>
                          <a:schemeClr val="tx1"/>
                        </a:solidFill>
                        <a:latin typeface="Arial" panose="020B0604020202020204" pitchFamily="34" charset="0"/>
                        <a:cs typeface="Arial" panose="020B0604020202020204" pitchFamily="34" charset="0"/>
                      </a:rPr>
                      <a:t>)</a:t>
                    </a:r>
                    <a:r>
                      <a:rPr kumimoji="1" lang="en-US" altLang="ja-JP" sz="1400" dirty="0" smtClean="0">
                        <a:solidFill>
                          <a:schemeClr val="tx1"/>
                        </a:solidFill>
                        <a:latin typeface="Times New Roman" panose="02020603050405020304" pitchFamily="18" charset="0"/>
                        <a:cs typeface="Times New Roman" panose="02020603050405020304" pitchFamily="18" charset="0"/>
                      </a:rPr>
                      <a:t>×</a:t>
                    </a:r>
                    <a:r>
                      <a:rPr kumimoji="1" lang="en-US" altLang="ja-JP" sz="1400" dirty="0" smtClean="0">
                        <a:solidFill>
                          <a:schemeClr val="tx1"/>
                        </a:solidFill>
                        <a:latin typeface="Arial" panose="020B0604020202020204" pitchFamily="34" charset="0"/>
                        <a:cs typeface="Arial" panose="020B0604020202020204" pitchFamily="34" charset="0"/>
                      </a:rPr>
                      <a:t>10</a:t>
                    </a:r>
                    <a:r>
                      <a:rPr kumimoji="1" lang="en-US" altLang="ja-JP" sz="1400" baseline="30000" dirty="0" smtClean="0">
                        <a:solidFill>
                          <a:schemeClr val="tx1"/>
                        </a:solidFill>
                        <a:latin typeface="Arial" panose="020B0604020202020204" pitchFamily="34" charset="0"/>
                        <a:cs typeface="Arial" panose="020B0604020202020204" pitchFamily="34" charset="0"/>
                      </a:rPr>
                      <a:t>15</a:t>
                    </a:r>
                    <a:r>
                      <a:rPr kumimoji="1" lang="en-US" altLang="ja-JP" sz="1400" dirty="0" smtClean="0">
                        <a:solidFill>
                          <a:schemeClr val="tx1"/>
                        </a:solidFill>
                        <a:latin typeface="Arial" panose="020B0604020202020204" pitchFamily="34" charset="0"/>
                        <a:cs typeface="Arial" panose="020B0604020202020204" pitchFamily="34" charset="0"/>
                      </a:rPr>
                      <a:t> </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216" name="正方形/長方形 215"/>
                  <p:cNvSpPr/>
                  <p:nvPr/>
                </p:nvSpPr>
                <p:spPr>
                  <a:xfrm rot="16200000">
                    <a:off x="3174572" y="3401420"/>
                    <a:ext cx="385247" cy="195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Symbol" panose="05050102010706020507" pitchFamily="18" charset="2"/>
                        <a:cs typeface="Arial" panose="020B0604020202020204" pitchFamily="34" charset="0"/>
                      </a:rPr>
                      <a:t>n</a:t>
                    </a:r>
                    <a:r>
                      <a:rPr kumimoji="1" lang="en-US" altLang="ja-JP" sz="1400" dirty="0" smtClean="0">
                        <a:solidFill>
                          <a:schemeClr val="tx1"/>
                        </a:solidFill>
                        <a:latin typeface="Arial" panose="020B0604020202020204" pitchFamily="34" charset="0"/>
                        <a:cs typeface="Arial" panose="020B0604020202020204" pitchFamily="34" charset="0"/>
                      </a:rPr>
                      <a:t> </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217" name="正方形/長方形 216"/>
                  <p:cNvSpPr/>
                  <p:nvPr/>
                </p:nvSpPr>
                <p:spPr>
                  <a:xfrm>
                    <a:off x="3420422" y="4386713"/>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19" name="正方形/長方形 218"/>
                  <p:cNvSpPr/>
                  <p:nvPr/>
                </p:nvSpPr>
                <p:spPr>
                  <a:xfrm>
                    <a:off x="3421353" y="3877085"/>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20" name="正方形/長方形 219"/>
                  <p:cNvSpPr/>
                  <p:nvPr/>
                </p:nvSpPr>
                <p:spPr>
                  <a:xfrm>
                    <a:off x="3424964" y="3378551"/>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.4</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21" name="正方形/長方形 220"/>
                  <p:cNvSpPr/>
                  <p:nvPr/>
                </p:nvSpPr>
                <p:spPr>
                  <a:xfrm>
                    <a:off x="3424998" y="287059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.6</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22" name="正方形/長方形 221"/>
                  <p:cNvSpPr/>
                  <p:nvPr/>
                </p:nvSpPr>
                <p:spPr>
                  <a:xfrm>
                    <a:off x="3434337" y="2354157"/>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.8</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63" name="正方形/長方形 262"/>
                  <p:cNvSpPr/>
                  <p:nvPr/>
                </p:nvSpPr>
                <p:spPr>
                  <a:xfrm>
                    <a:off x="3954828" y="4632785"/>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Arial" panose="020B0604020202020204" pitchFamily="34" charset="0"/>
                        <a:cs typeface="Arial" panose="020B0604020202020204" pitchFamily="34" charset="0"/>
                      </a:rPr>
                      <a:t>y</a:t>
                    </a:r>
                    <a:r>
                      <a:rPr kumimoji="1" lang="en-US" altLang="ja-JP" sz="1400" dirty="0" smtClean="0">
                        <a:solidFill>
                          <a:schemeClr val="tx1"/>
                        </a:solidFill>
                        <a:latin typeface="Arial" panose="020B0604020202020204" pitchFamily="34" charset="0"/>
                        <a:cs typeface="Arial" panose="020B0604020202020204" pitchFamily="34" charset="0"/>
                      </a:rPr>
                      <a:t> (</a:t>
                    </a:r>
                    <a:r>
                      <a:rPr kumimoji="1" lang="en-US" altLang="ja-JP" sz="1400" dirty="0" smtClean="0">
                        <a:solidFill>
                          <a:schemeClr val="tx1"/>
                        </a:solidFill>
                        <a:latin typeface="Symbol" panose="05050102010706020507" pitchFamily="18" charset="2"/>
                        <a:cs typeface="Arial" panose="020B0604020202020204" pitchFamily="34" charset="0"/>
                      </a:rPr>
                      <a:t>m</a:t>
                    </a:r>
                    <a:r>
                      <a:rPr kumimoji="1" lang="en-US" altLang="ja-JP" sz="1400" dirty="0" smtClean="0">
                        <a:solidFill>
                          <a:schemeClr val="tx1"/>
                        </a:solidFill>
                        <a:latin typeface="Arial" panose="020B0604020202020204" pitchFamily="34" charset="0"/>
                        <a:cs typeface="Arial" panose="020B0604020202020204" pitchFamily="34" charset="0"/>
                      </a:rPr>
                      <a:t>m)</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264" name="正方形/長方形 263"/>
                  <p:cNvSpPr/>
                  <p:nvPr/>
                </p:nvSpPr>
                <p:spPr>
                  <a:xfrm>
                    <a:off x="3999179" y="4528374"/>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65" name="正方形/長方形 264"/>
                  <p:cNvSpPr/>
                  <p:nvPr/>
                </p:nvSpPr>
                <p:spPr>
                  <a:xfrm>
                    <a:off x="4405516" y="452805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66" name="正方形/長方形 265"/>
                  <p:cNvSpPr/>
                  <p:nvPr/>
                </p:nvSpPr>
                <p:spPr>
                  <a:xfrm>
                    <a:off x="4818943" y="452804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3.0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67" name="正方形/長方形 266"/>
                  <p:cNvSpPr/>
                  <p:nvPr/>
                </p:nvSpPr>
                <p:spPr>
                  <a:xfrm>
                    <a:off x="5221294" y="452460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68" name="正方形/長方形 267"/>
                  <p:cNvSpPr/>
                  <p:nvPr/>
                </p:nvSpPr>
                <p:spPr>
                  <a:xfrm>
                    <a:off x="5629045" y="452460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5</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69" name="正方形/長方形 268"/>
                  <p:cNvSpPr/>
                  <p:nvPr/>
                </p:nvSpPr>
                <p:spPr>
                  <a:xfrm>
                    <a:off x="3594097" y="452299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0.0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270" name="正方形/長方形 269"/>
                  <p:cNvSpPr/>
                  <p:nvPr/>
                </p:nvSpPr>
                <p:spPr>
                  <a:xfrm>
                    <a:off x="4477062" y="2783257"/>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smtClean="0">
                        <a:solidFill>
                          <a:schemeClr val="tx1"/>
                        </a:solidFill>
                        <a:latin typeface="Symbol" panose="05050102010706020507" pitchFamily="18" charset="2"/>
                        <a:cs typeface="Arial" panose="020B0604020202020204" pitchFamily="34" charset="0"/>
                      </a:rPr>
                      <a:t>n</a:t>
                    </a:r>
                    <a:r>
                      <a:rPr kumimoji="1" lang="en-US" altLang="ja-JP" dirty="0" smtClean="0">
                        <a:solidFill>
                          <a:schemeClr val="tx1"/>
                        </a:solidFill>
                        <a:latin typeface="Arial" panose="020B0604020202020204" pitchFamily="34" charset="0"/>
                        <a:cs typeface="Arial" panose="020B0604020202020204" pitchFamily="34" charset="0"/>
                      </a:rPr>
                      <a:t> </a:t>
                    </a:r>
                    <a:r>
                      <a:rPr kumimoji="1" lang="en-US" altLang="ja-JP" baseline="-25000" dirty="0" smtClean="0">
                        <a:solidFill>
                          <a:schemeClr val="tx1"/>
                        </a:solidFill>
                        <a:latin typeface="Arial" panose="020B0604020202020204" pitchFamily="34" charset="0"/>
                        <a:cs typeface="Arial" panose="020B0604020202020204" pitchFamily="34" charset="0"/>
                      </a:rPr>
                      <a:t>L</a:t>
                    </a:r>
                    <a:r>
                      <a:rPr kumimoji="1" lang="en-US" altLang="ja-JP" dirty="0" smtClean="0">
                        <a:solidFill>
                          <a:schemeClr val="tx1"/>
                        </a:solidFill>
                        <a:latin typeface="Arial" panose="020B0604020202020204" pitchFamily="34" charset="0"/>
                        <a:cs typeface="Arial" panose="020B0604020202020204" pitchFamily="34" charset="0"/>
                      </a:rPr>
                      <a:t> = 4</a:t>
                    </a:r>
                    <a:endParaRPr kumimoji="1" lang="ja-JP" altLang="en-US" dirty="0">
                      <a:solidFill>
                        <a:schemeClr val="tx1"/>
                      </a:solidFill>
                      <a:latin typeface="Arial" panose="020B0604020202020204" pitchFamily="34" charset="0"/>
                      <a:cs typeface="Arial" panose="020B0604020202020204" pitchFamily="34" charset="0"/>
                    </a:endParaRPr>
                  </a:p>
                </p:txBody>
              </p:sp>
              <p:grpSp>
                <p:nvGrpSpPr>
                  <p:cNvPr id="271" name="グループ化 270"/>
                  <p:cNvGrpSpPr/>
                  <p:nvPr/>
                </p:nvGrpSpPr>
                <p:grpSpPr>
                  <a:xfrm>
                    <a:off x="3857732" y="2427032"/>
                    <a:ext cx="2034680" cy="2034987"/>
                    <a:chOff x="4304320" y="976325"/>
                    <a:chExt cx="2034680" cy="2034987"/>
                  </a:xfrm>
                </p:grpSpPr>
                <p:sp>
                  <p:nvSpPr>
                    <p:cNvPr id="274" name="フリーフォーム 273"/>
                    <p:cNvSpPr/>
                    <p:nvPr/>
                  </p:nvSpPr>
                  <p:spPr>
                    <a:xfrm>
                      <a:off x="4593139" y="981127"/>
                      <a:ext cx="1745861" cy="2030185"/>
                    </a:xfrm>
                    <a:custGeom>
                      <a:avLst/>
                      <a:gdLst>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11679 w 1741714"/>
                        <a:gd name="connsiteY18" fmla="*/ 1815192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200150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1407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2400 w 1741714"/>
                        <a:gd name="connsiteY45" fmla="*/ 261257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11679 w 1741714"/>
                        <a:gd name="connsiteY18" fmla="*/ 1815192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200150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1407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11679 w 1741714"/>
                        <a:gd name="connsiteY18" fmla="*/ 1815192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200150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10985 w 1741714"/>
                        <a:gd name="connsiteY33" fmla="*/ 1480457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11679 w 1741714"/>
                        <a:gd name="connsiteY18" fmla="*/ 1815192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200150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11679 w 1741714"/>
                        <a:gd name="connsiteY18" fmla="*/ 1815192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03514 w 1741714"/>
                        <a:gd name="connsiteY18" fmla="*/ 1809750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03514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03514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2226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7270 w 1741714"/>
                        <a:gd name="connsiteY19" fmla="*/ 187833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7270 w 1741714"/>
                        <a:gd name="connsiteY19" fmla="*/ 187833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528570 w 1741714"/>
                        <a:gd name="connsiteY26" fmla="*/ 1844299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7270 w 1741714"/>
                        <a:gd name="connsiteY19" fmla="*/ 187833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528570 w 1741714"/>
                        <a:gd name="connsiteY26" fmla="*/ 1839409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7270 w 1741714"/>
                        <a:gd name="connsiteY19" fmla="*/ 187833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8717 w 1741714"/>
                        <a:gd name="connsiteY24" fmla="*/ 1866900 h 2030185"/>
                        <a:gd name="connsiteX25" fmla="*/ 1619250 w 1741714"/>
                        <a:gd name="connsiteY25" fmla="*/ 1856014 h 2030185"/>
                        <a:gd name="connsiteX26" fmla="*/ 1528570 w 1741714"/>
                        <a:gd name="connsiteY26" fmla="*/ 1839409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7270 w 1741714"/>
                        <a:gd name="connsiteY19" fmla="*/ 187833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8717 w 1741714"/>
                        <a:gd name="connsiteY24" fmla="*/ 1866900 h 2030185"/>
                        <a:gd name="connsiteX25" fmla="*/ 1619250 w 1741714"/>
                        <a:gd name="connsiteY25" fmla="*/ 1856014 h 2030185"/>
                        <a:gd name="connsiteX26" fmla="*/ 1528570 w 1741714"/>
                        <a:gd name="connsiteY26" fmla="*/ 1839409 h 2030185"/>
                        <a:gd name="connsiteX27" fmla="*/ 1439636 w 1741714"/>
                        <a:gd name="connsiteY27" fmla="*/ 1820635 h 2030185"/>
                        <a:gd name="connsiteX28" fmla="*/ 1355272 w 1741714"/>
                        <a:gd name="connsiteY28" fmla="*/ 1796142 h 2030185"/>
                        <a:gd name="connsiteX29" fmla="*/ 1249136 w 1741714"/>
                        <a:gd name="connsiteY29" fmla="*/ 1750155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5861"/>
                        <a:gd name="connsiteY0" fmla="*/ 0 h 2030185"/>
                        <a:gd name="connsiteX1" fmla="*/ 27214 w 1745861"/>
                        <a:gd name="connsiteY1" fmla="*/ 136071 h 2030185"/>
                        <a:gd name="connsiteX2" fmla="*/ 65314 w 1745861"/>
                        <a:gd name="connsiteY2" fmla="*/ 288471 h 2030185"/>
                        <a:gd name="connsiteX3" fmla="*/ 89807 w 1745861"/>
                        <a:gd name="connsiteY3" fmla="*/ 391885 h 2030185"/>
                        <a:gd name="connsiteX4" fmla="*/ 122981 w 1745861"/>
                        <a:gd name="connsiteY4" fmla="*/ 515556 h 2030185"/>
                        <a:gd name="connsiteX5" fmla="*/ 160564 w 1745861"/>
                        <a:gd name="connsiteY5" fmla="*/ 634092 h 2030185"/>
                        <a:gd name="connsiteX6" fmla="*/ 195943 w 1745861"/>
                        <a:gd name="connsiteY6" fmla="*/ 732064 h 2030185"/>
                        <a:gd name="connsiteX7" fmla="*/ 234043 w 1745861"/>
                        <a:gd name="connsiteY7" fmla="*/ 830035 h 2030185"/>
                        <a:gd name="connsiteX8" fmla="*/ 274864 w 1745861"/>
                        <a:gd name="connsiteY8" fmla="*/ 933450 h 2030185"/>
                        <a:gd name="connsiteX9" fmla="*/ 342900 w 1745861"/>
                        <a:gd name="connsiteY9" fmla="*/ 1080407 h 2030185"/>
                        <a:gd name="connsiteX10" fmla="*/ 394607 w 1745861"/>
                        <a:gd name="connsiteY10" fmla="*/ 1173956 h 2030185"/>
                        <a:gd name="connsiteX11" fmla="*/ 443593 w 1745861"/>
                        <a:gd name="connsiteY11" fmla="*/ 1257300 h 2030185"/>
                        <a:gd name="connsiteX12" fmla="*/ 495300 w 1745861"/>
                        <a:gd name="connsiteY12" fmla="*/ 1336221 h 2030185"/>
                        <a:gd name="connsiteX13" fmla="*/ 547352 w 1745861"/>
                        <a:gd name="connsiteY13" fmla="*/ 1415315 h 2030185"/>
                        <a:gd name="connsiteX14" fmla="*/ 595993 w 1745861"/>
                        <a:gd name="connsiteY14" fmla="*/ 1483178 h 2030185"/>
                        <a:gd name="connsiteX15" fmla="*/ 664029 w 1745861"/>
                        <a:gd name="connsiteY15" fmla="*/ 1567542 h 2030185"/>
                        <a:gd name="connsiteX16" fmla="*/ 748393 w 1745861"/>
                        <a:gd name="connsiteY16" fmla="*/ 1657350 h 2030185"/>
                        <a:gd name="connsiteX17" fmla="*/ 821872 w 1745861"/>
                        <a:gd name="connsiteY17" fmla="*/ 1736271 h 2030185"/>
                        <a:gd name="connsiteX18" fmla="*/ 898071 w 1745861"/>
                        <a:gd name="connsiteY18" fmla="*/ 1809750 h 2030185"/>
                        <a:gd name="connsiteX19" fmla="*/ 977270 w 1745861"/>
                        <a:gd name="connsiteY19" fmla="*/ 1878338 h 2030185"/>
                        <a:gd name="connsiteX20" fmla="*/ 1054343 w 1745861"/>
                        <a:gd name="connsiteY20" fmla="*/ 1937701 h 2030185"/>
                        <a:gd name="connsiteX21" fmla="*/ 1137557 w 1745861"/>
                        <a:gd name="connsiteY21" fmla="*/ 1994807 h 2030185"/>
                        <a:gd name="connsiteX22" fmla="*/ 1191985 w 1745861"/>
                        <a:gd name="connsiteY22" fmla="*/ 2030185 h 2030185"/>
                        <a:gd name="connsiteX23" fmla="*/ 1741714 w 1745861"/>
                        <a:gd name="connsiteY23" fmla="*/ 2030185 h 2030185"/>
                        <a:gd name="connsiteX24" fmla="*/ 1745861 w 1745861"/>
                        <a:gd name="connsiteY24" fmla="*/ 1866900 h 2030185"/>
                        <a:gd name="connsiteX25" fmla="*/ 1619250 w 1745861"/>
                        <a:gd name="connsiteY25" fmla="*/ 1856014 h 2030185"/>
                        <a:gd name="connsiteX26" fmla="*/ 1528570 w 1745861"/>
                        <a:gd name="connsiteY26" fmla="*/ 1839409 h 2030185"/>
                        <a:gd name="connsiteX27" fmla="*/ 1439636 w 1745861"/>
                        <a:gd name="connsiteY27" fmla="*/ 1820635 h 2030185"/>
                        <a:gd name="connsiteX28" fmla="*/ 1355272 w 1745861"/>
                        <a:gd name="connsiteY28" fmla="*/ 1796142 h 2030185"/>
                        <a:gd name="connsiteX29" fmla="*/ 1249136 w 1745861"/>
                        <a:gd name="connsiteY29" fmla="*/ 1750155 h 2030185"/>
                        <a:gd name="connsiteX30" fmla="*/ 1143000 w 1745861"/>
                        <a:gd name="connsiteY30" fmla="*/ 1692728 h 2030185"/>
                        <a:gd name="connsiteX31" fmla="*/ 1050472 w 1745861"/>
                        <a:gd name="connsiteY31" fmla="*/ 1630135 h 2030185"/>
                        <a:gd name="connsiteX32" fmla="*/ 963386 w 1745861"/>
                        <a:gd name="connsiteY32" fmla="*/ 1564821 h 2030185"/>
                        <a:gd name="connsiteX33" fmla="*/ 846364 w 1745861"/>
                        <a:gd name="connsiteY33" fmla="*/ 1458341 h 2030185"/>
                        <a:gd name="connsiteX34" fmla="*/ 762000 w 1745861"/>
                        <a:gd name="connsiteY34" fmla="*/ 1368878 h 2030185"/>
                        <a:gd name="connsiteX35" fmla="*/ 674914 w 1745861"/>
                        <a:gd name="connsiteY35" fmla="*/ 1262742 h 2030185"/>
                        <a:gd name="connsiteX36" fmla="*/ 623380 w 1745861"/>
                        <a:gd name="connsiteY36" fmla="*/ 1194707 h 2030185"/>
                        <a:gd name="connsiteX37" fmla="*/ 568779 w 1745861"/>
                        <a:gd name="connsiteY37" fmla="*/ 1115785 h 2030185"/>
                        <a:gd name="connsiteX38" fmla="*/ 514350 w 1745861"/>
                        <a:gd name="connsiteY38" fmla="*/ 1031421 h 2030185"/>
                        <a:gd name="connsiteX39" fmla="*/ 449036 w 1745861"/>
                        <a:gd name="connsiteY39" fmla="*/ 922564 h 2030185"/>
                        <a:gd name="connsiteX40" fmla="*/ 381000 w 1745861"/>
                        <a:gd name="connsiteY40" fmla="*/ 800100 h 2030185"/>
                        <a:gd name="connsiteX41" fmla="*/ 321129 w 1745861"/>
                        <a:gd name="connsiteY41" fmla="*/ 680357 h 2030185"/>
                        <a:gd name="connsiteX42" fmla="*/ 274864 w 1745861"/>
                        <a:gd name="connsiteY42" fmla="*/ 566057 h 2030185"/>
                        <a:gd name="connsiteX43" fmla="*/ 234043 w 1745861"/>
                        <a:gd name="connsiteY43" fmla="*/ 465364 h 2030185"/>
                        <a:gd name="connsiteX44" fmla="*/ 193393 w 1745861"/>
                        <a:gd name="connsiteY44" fmla="*/ 358883 h 2030185"/>
                        <a:gd name="connsiteX45" fmla="*/ 157843 w 1745861"/>
                        <a:gd name="connsiteY45" fmla="*/ 263978 h 2030185"/>
                        <a:gd name="connsiteX46" fmla="*/ 127907 w 1745861"/>
                        <a:gd name="connsiteY46" fmla="*/ 166007 h 2030185"/>
                        <a:gd name="connsiteX47" fmla="*/ 97972 w 1745861"/>
                        <a:gd name="connsiteY47" fmla="*/ 70757 h 2030185"/>
                        <a:gd name="connsiteX48" fmla="*/ 78922 w 1745861"/>
                        <a:gd name="connsiteY48" fmla="*/ 0 h 2030185"/>
                        <a:gd name="connsiteX49" fmla="*/ 0 w 1745861"/>
                        <a:gd name="connsiteY49" fmla="*/ 0 h 2030185"/>
                        <a:gd name="connsiteX0" fmla="*/ 0 w 1745861"/>
                        <a:gd name="connsiteY0" fmla="*/ 0 h 2030185"/>
                        <a:gd name="connsiteX1" fmla="*/ 27214 w 1745861"/>
                        <a:gd name="connsiteY1" fmla="*/ 136071 h 2030185"/>
                        <a:gd name="connsiteX2" fmla="*/ 65314 w 1745861"/>
                        <a:gd name="connsiteY2" fmla="*/ 288471 h 2030185"/>
                        <a:gd name="connsiteX3" fmla="*/ 89807 w 1745861"/>
                        <a:gd name="connsiteY3" fmla="*/ 391885 h 2030185"/>
                        <a:gd name="connsiteX4" fmla="*/ 122981 w 1745861"/>
                        <a:gd name="connsiteY4" fmla="*/ 515556 h 2030185"/>
                        <a:gd name="connsiteX5" fmla="*/ 160564 w 1745861"/>
                        <a:gd name="connsiteY5" fmla="*/ 634092 h 2030185"/>
                        <a:gd name="connsiteX6" fmla="*/ 195943 w 1745861"/>
                        <a:gd name="connsiteY6" fmla="*/ 732064 h 2030185"/>
                        <a:gd name="connsiteX7" fmla="*/ 234043 w 1745861"/>
                        <a:gd name="connsiteY7" fmla="*/ 830035 h 2030185"/>
                        <a:gd name="connsiteX8" fmla="*/ 274864 w 1745861"/>
                        <a:gd name="connsiteY8" fmla="*/ 933450 h 2030185"/>
                        <a:gd name="connsiteX9" fmla="*/ 342900 w 1745861"/>
                        <a:gd name="connsiteY9" fmla="*/ 1080407 h 2030185"/>
                        <a:gd name="connsiteX10" fmla="*/ 394607 w 1745861"/>
                        <a:gd name="connsiteY10" fmla="*/ 1173956 h 2030185"/>
                        <a:gd name="connsiteX11" fmla="*/ 443593 w 1745861"/>
                        <a:gd name="connsiteY11" fmla="*/ 1257300 h 2030185"/>
                        <a:gd name="connsiteX12" fmla="*/ 495300 w 1745861"/>
                        <a:gd name="connsiteY12" fmla="*/ 1336221 h 2030185"/>
                        <a:gd name="connsiteX13" fmla="*/ 547352 w 1745861"/>
                        <a:gd name="connsiteY13" fmla="*/ 1415315 h 2030185"/>
                        <a:gd name="connsiteX14" fmla="*/ 595993 w 1745861"/>
                        <a:gd name="connsiteY14" fmla="*/ 1483178 h 2030185"/>
                        <a:gd name="connsiteX15" fmla="*/ 664029 w 1745861"/>
                        <a:gd name="connsiteY15" fmla="*/ 1567542 h 2030185"/>
                        <a:gd name="connsiteX16" fmla="*/ 748393 w 1745861"/>
                        <a:gd name="connsiteY16" fmla="*/ 1657350 h 2030185"/>
                        <a:gd name="connsiteX17" fmla="*/ 821872 w 1745861"/>
                        <a:gd name="connsiteY17" fmla="*/ 1736271 h 2030185"/>
                        <a:gd name="connsiteX18" fmla="*/ 898071 w 1745861"/>
                        <a:gd name="connsiteY18" fmla="*/ 1809750 h 2030185"/>
                        <a:gd name="connsiteX19" fmla="*/ 977270 w 1745861"/>
                        <a:gd name="connsiteY19" fmla="*/ 1878338 h 2030185"/>
                        <a:gd name="connsiteX20" fmla="*/ 1054343 w 1745861"/>
                        <a:gd name="connsiteY20" fmla="*/ 1937701 h 2030185"/>
                        <a:gd name="connsiteX21" fmla="*/ 1137557 w 1745861"/>
                        <a:gd name="connsiteY21" fmla="*/ 1994807 h 2030185"/>
                        <a:gd name="connsiteX22" fmla="*/ 1191985 w 1745861"/>
                        <a:gd name="connsiteY22" fmla="*/ 2030185 h 2030185"/>
                        <a:gd name="connsiteX23" fmla="*/ 1741714 w 1745861"/>
                        <a:gd name="connsiteY23" fmla="*/ 2030185 h 2030185"/>
                        <a:gd name="connsiteX24" fmla="*/ 1745861 w 1745861"/>
                        <a:gd name="connsiteY24" fmla="*/ 1866900 h 2030185"/>
                        <a:gd name="connsiteX25" fmla="*/ 1626394 w 1745861"/>
                        <a:gd name="connsiteY25" fmla="*/ 1856014 h 2030185"/>
                        <a:gd name="connsiteX26" fmla="*/ 1528570 w 1745861"/>
                        <a:gd name="connsiteY26" fmla="*/ 1839409 h 2030185"/>
                        <a:gd name="connsiteX27" fmla="*/ 1439636 w 1745861"/>
                        <a:gd name="connsiteY27" fmla="*/ 1820635 h 2030185"/>
                        <a:gd name="connsiteX28" fmla="*/ 1355272 w 1745861"/>
                        <a:gd name="connsiteY28" fmla="*/ 1796142 h 2030185"/>
                        <a:gd name="connsiteX29" fmla="*/ 1249136 w 1745861"/>
                        <a:gd name="connsiteY29" fmla="*/ 1750155 h 2030185"/>
                        <a:gd name="connsiteX30" fmla="*/ 1143000 w 1745861"/>
                        <a:gd name="connsiteY30" fmla="*/ 1692728 h 2030185"/>
                        <a:gd name="connsiteX31" fmla="*/ 1050472 w 1745861"/>
                        <a:gd name="connsiteY31" fmla="*/ 1630135 h 2030185"/>
                        <a:gd name="connsiteX32" fmla="*/ 963386 w 1745861"/>
                        <a:gd name="connsiteY32" fmla="*/ 1564821 h 2030185"/>
                        <a:gd name="connsiteX33" fmla="*/ 846364 w 1745861"/>
                        <a:gd name="connsiteY33" fmla="*/ 1458341 h 2030185"/>
                        <a:gd name="connsiteX34" fmla="*/ 762000 w 1745861"/>
                        <a:gd name="connsiteY34" fmla="*/ 1368878 h 2030185"/>
                        <a:gd name="connsiteX35" fmla="*/ 674914 w 1745861"/>
                        <a:gd name="connsiteY35" fmla="*/ 1262742 h 2030185"/>
                        <a:gd name="connsiteX36" fmla="*/ 623380 w 1745861"/>
                        <a:gd name="connsiteY36" fmla="*/ 1194707 h 2030185"/>
                        <a:gd name="connsiteX37" fmla="*/ 568779 w 1745861"/>
                        <a:gd name="connsiteY37" fmla="*/ 1115785 h 2030185"/>
                        <a:gd name="connsiteX38" fmla="*/ 514350 w 1745861"/>
                        <a:gd name="connsiteY38" fmla="*/ 1031421 h 2030185"/>
                        <a:gd name="connsiteX39" fmla="*/ 449036 w 1745861"/>
                        <a:gd name="connsiteY39" fmla="*/ 922564 h 2030185"/>
                        <a:gd name="connsiteX40" fmla="*/ 381000 w 1745861"/>
                        <a:gd name="connsiteY40" fmla="*/ 800100 h 2030185"/>
                        <a:gd name="connsiteX41" fmla="*/ 321129 w 1745861"/>
                        <a:gd name="connsiteY41" fmla="*/ 680357 h 2030185"/>
                        <a:gd name="connsiteX42" fmla="*/ 274864 w 1745861"/>
                        <a:gd name="connsiteY42" fmla="*/ 566057 h 2030185"/>
                        <a:gd name="connsiteX43" fmla="*/ 234043 w 1745861"/>
                        <a:gd name="connsiteY43" fmla="*/ 465364 h 2030185"/>
                        <a:gd name="connsiteX44" fmla="*/ 193393 w 1745861"/>
                        <a:gd name="connsiteY44" fmla="*/ 358883 h 2030185"/>
                        <a:gd name="connsiteX45" fmla="*/ 157843 w 1745861"/>
                        <a:gd name="connsiteY45" fmla="*/ 263978 h 2030185"/>
                        <a:gd name="connsiteX46" fmla="*/ 127907 w 1745861"/>
                        <a:gd name="connsiteY46" fmla="*/ 166007 h 2030185"/>
                        <a:gd name="connsiteX47" fmla="*/ 97972 w 1745861"/>
                        <a:gd name="connsiteY47" fmla="*/ 70757 h 2030185"/>
                        <a:gd name="connsiteX48" fmla="*/ 78922 w 1745861"/>
                        <a:gd name="connsiteY48" fmla="*/ 0 h 2030185"/>
                        <a:gd name="connsiteX49" fmla="*/ 0 w 1745861"/>
                        <a:gd name="connsiteY49" fmla="*/ 0 h 2030185"/>
                        <a:gd name="connsiteX0" fmla="*/ 0 w 1745861"/>
                        <a:gd name="connsiteY0" fmla="*/ 0 h 2030185"/>
                        <a:gd name="connsiteX1" fmla="*/ 27214 w 1745861"/>
                        <a:gd name="connsiteY1" fmla="*/ 136071 h 2030185"/>
                        <a:gd name="connsiteX2" fmla="*/ 65314 w 1745861"/>
                        <a:gd name="connsiteY2" fmla="*/ 288471 h 2030185"/>
                        <a:gd name="connsiteX3" fmla="*/ 89807 w 1745861"/>
                        <a:gd name="connsiteY3" fmla="*/ 391885 h 2030185"/>
                        <a:gd name="connsiteX4" fmla="*/ 122981 w 1745861"/>
                        <a:gd name="connsiteY4" fmla="*/ 515556 h 2030185"/>
                        <a:gd name="connsiteX5" fmla="*/ 160564 w 1745861"/>
                        <a:gd name="connsiteY5" fmla="*/ 634092 h 2030185"/>
                        <a:gd name="connsiteX6" fmla="*/ 195943 w 1745861"/>
                        <a:gd name="connsiteY6" fmla="*/ 732064 h 2030185"/>
                        <a:gd name="connsiteX7" fmla="*/ 234043 w 1745861"/>
                        <a:gd name="connsiteY7" fmla="*/ 830035 h 2030185"/>
                        <a:gd name="connsiteX8" fmla="*/ 274864 w 1745861"/>
                        <a:gd name="connsiteY8" fmla="*/ 933450 h 2030185"/>
                        <a:gd name="connsiteX9" fmla="*/ 342900 w 1745861"/>
                        <a:gd name="connsiteY9" fmla="*/ 1080407 h 2030185"/>
                        <a:gd name="connsiteX10" fmla="*/ 394607 w 1745861"/>
                        <a:gd name="connsiteY10" fmla="*/ 1173956 h 2030185"/>
                        <a:gd name="connsiteX11" fmla="*/ 443593 w 1745861"/>
                        <a:gd name="connsiteY11" fmla="*/ 1257300 h 2030185"/>
                        <a:gd name="connsiteX12" fmla="*/ 495300 w 1745861"/>
                        <a:gd name="connsiteY12" fmla="*/ 1336221 h 2030185"/>
                        <a:gd name="connsiteX13" fmla="*/ 547352 w 1745861"/>
                        <a:gd name="connsiteY13" fmla="*/ 1415315 h 2030185"/>
                        <a:gd name="connsiteX14" fmla="*/ 595993 w 1745861"/>
                        <a:gd name="connsiteY14" fmla="*/ 1483178 h 2030185"/>
                        <a:gd name="connsiteX15" fmla="*/ 664029 w 1745861"/>
                        <a:gd name="connsiteY15" fmla="*/ 1567542 h 2030185"/>
                        <a:gd name="connsiteX16" fmla="*/ 748393 w 1745861"/>
                        <a:gd name="connsiteY16" fmla="*/ 1657350 h 2030185"/>
                        <a:gd name="connsiteX17" fmla="*/ 821872 w 1745861"/>
                        <a:gd name="connsiteY17" fmla="*/ 1736271 h 2030185"/>
                        <a:gd name="connsiteX18" fmla="*/ 898071 w 1745861"/>
                        <a:gd name="connsiteY18" fmla="*/ 1809750 h 2030185"/>
                        <a:gd name="connsiteX19" fmla="*/ 977270 w 1745861"/>
                        <a:gd name="connsiteY19" fmla="*/ 1878338 h 2030185"/>
                        <a:gd name="connsiteX20" fmla="*/ 1054343 w 1745861"/>
                        <a:gd name="connsiteY20" fmla="*/ 1937701 h 2030185"/>
                        <a:gd name="connsiteX21" fmla="*/ 1137557 w 1745861"/>
                        <a:gd name="connsiteY21" fmla="*/ 1994807 h 2030185"/>
                        <a:gd name="connsiteX22" fmla="*/ 1191985 w 1745861"/>
                        <a:gd name="connsiteY22" fmla="*/ 2030185 h 2030185"/>
                        <a:gd name="connsiteX23" fmla="*/ 1741714 w 1745861"/>
                        <a:gd name="connsiteY23" fmla="*/ 2030185 h 2030185"/>
                        <a:gd name="connsiteX24" fmla="*/ 1745861 w 1745861"/>
                        <a:gd name="connsiteY24" fmla="*/ 1866900 h 2030185"/>
                        <a:gd name="connsiteX25" fmla="*/ 1626394 w 1745861"/>
                        <a:gd name="connsiteY25" fmla="*/ 1856014 h 2030185"/>
                        <a:gd name="connsiteX26" fmla="*/ 1528570 w 1745861"/>
                        <a:gd name="connsiteY26" fmla="*/ 1839409 h 2030185"/>
                        <a:gd name="connsiteX27" fmla="*/ 1439636 w 1745861"/>
                        <a:gd name="connsiteY27" fmla="*/ 1820635 h 2030185"/>
                        <a:gd name="connsiteX28" fmla="*/ 1343365 w 1745861"/>
                        <a:gd name="connsiteY28" fmla="*/ 1791379 h 2030185"/>
                        <a:gd name="connsiteX29" fmla="*/ 1249136 w 1745861"/>
                        <a:gd name="connsiteY29" fmla="*/ 1750155 h 2030185"/>
                        <a:gd name="connsiteX30" fmla="*/ 1143000 w 1745861"/>
                        <a:gd name="connsiteY30" fmla="*/ 1692728 h 2030185"/>
                        <a:gd name="connsiteX31" fmla="*/ 1050472 w 1745861"/>
                        <a:gd name="connsiteY31" fmla="*/ 1630135 h 2030185"/>
                        <a:gd name="connsiteX32" fmla="*/ 963386 w 1745861"/>
                        <a:gd name="connsiteY32" fmla="*/ 1564821 h 2030185"/>
                        <a:gd name="connsiteX33" fmla="*/ 846364 w 1745861"/>
                        <a:gd name="connsiteY33" fmla="*/ 1458341 h 2030185"/>
                        <a:gd name="connsiteX34" fmla="*/ 762000 w 1745861"/>
                        <a:gd name="connsiteY34" fmla="*/ 1368878 h 2030185"/>
                        <a:gd name="connsiteX35" fmla="*/ 674914 w 1745861"/>
                        <a:gd name="connsiteY35" fmla="*/ 1262742 h 2030185"/>
                        <a:gd name="connsiteX36" fmla="*/ 623380 w 1745861"/>
                        <a:gd name="connsiteY36" fmla="*/ 1194707 h 2030185"/>
                        <a:gd name="connsiteX37" fmla="*/ 568779 w 1745861"/>
                        <a:gd name="connsiteY37" fmla="*/ 1115785 h 2030185"/>
                        <a:gd name="connsiteX38" fmla="*/ 514350 w 1745861"/>
                        <a:gd name="connsiteY38" fmla="*/ 1031421 h 2030185"/>
                        <a:gd name="connsiteX39" fmla="*/ 449036 w 1745861"/>
                        <a:gd name="connsiteY39" fmla="*/ 922564 h 2030185"/>
                        <a:gd name="connsiteX40" fmla="*/ 381000 w 1745861"/>
                        <a:gd name="connsiteY40" fmla="*/ 800100 h 2030185"/>
                        <a:gd name="connsiteX41" fmla="*/ 321129 w 1745861"/>
                        <a:gd name="connsiteY41" fmla="*/ 680357 h 2030185"/>
                        <a:gd name="connsiteX42" fmla="*/ 274864 w 1745861"/>
                        <a:gd name="connsiteY42" fmla="*/ 566057 h 2030185"/>
                        <a:gd name="connsiteX43" fmla="*/ 234043 w 1745861"/>
                        <a:gd name="connsiteY43" fmla="*/ 465364 h 2030185"/>
                        <a:gd name="connsiteX44" fmla="*/ 193393 w 1745861"/>
                        <a:gd name="connsiteY44" fmla="*/ 358883 h 2030185"/>
                        <a:gd name="connsiteX45" fmla="*/ 157843 w 1745861"/>
                        <a:gd name="connsiteY45" fmla="*/ 263978 h 2030185"/>
                        <a:gd name="connsiteX46" fmla="*/ 127907 w 1745861"/>
                        <a:gd name="connsiteY46" fmla="*/ 166007 h 2030185"/>
                        <a:gd name="connsiteX47" fmla="*/ 97972 w 1745861"/>
                        <a:gd name="connsiteY47" fmla="*/ 70757 h 2030185"/>
                        <a:gd name="connsiteX48" fmla="*/ 78922 w 1745861"/>
                        <a:gd name="connsiteY48" fmla="*/ 0 h 2030185"/>
                        <a:gd name="connsiteX49" fmla="*/ 0 w 1745861"/>
                        <a:gd name="connsiteY49" fmla="*/ 0 h 203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5861" h="2030185">
                          <a:moveTo>
                            <a:pt x="0" y="0"/>
                          </a:moveTo>
                          <a:lnTo>
                            <a:pt x="27214" y="136071"/>
                          </a:lnTo>
                          <a:lnTo>
                            <a:pt x="65314" y="288471"/>
                          </a:lnTo>
                          <a:cubicBezTo>
                            <a:pt x="73478" y="322942"/>
                            <a:pt x="80196" y="354038"/>
                            <a:pt x="89807" y="391885"/>
                          </a:cubicBezTo>
                          <a:cubicBezTo>
                            <a:pt x="99418" y="429732"/>
                            <a:pt x="111923" y="474332"/>
                            <a:pt x="122981" y="515556"/>
                          </a:cubicBezTo>
                          <a:lnTo>
                            <a:pt x="160564" y="634092"/>
                          </a:lnTo>
                          <a:lnTo>
                            <a:pt x="195943" y="732064"/>
                          </a:lnTo>
                          <a:lnTo>
                            <a:pt x="234043" y="830035"/>
                          </a:lnTo>
                          <a:lnTo>
                            <a:pt x="274864" y="933450"/>
                          </a:lnTo>
                          <a:lnTo>
                            <a:pt x="342900" y="1080407"/>
                          </a:lnTo>
                          <a:lnTo>
                            <a:pt x="394607" y="1173956"/>
                          </a:lnTo>
                          <a:lnTo>
                            <a:pt x="443593" y="1257300"/>
                          </a:lnTo>
                          <a:lnTo>
                            <a:pt x="495300" y="1336221"/>
                          </a:lnTo>
                          <a:lnTo>
                            <a:pt x="547352" y="1415315"/>
                          </a:lnTo>
                          <a:lnTo>
                            <a:pt x="595993" y="1483178"/>
                          </a:lnTo>
                          <a:lnTo>
                            <a:pt x="664029" y="1567542"/>
                          </a:lnTo>
                          <a:lnTo>
                            <a:pt x="748393" y="1657350"/>
                          </a:lnTo>
                          <a:lnTo>
                            <a:pt x="821872" y="1736271"/>
                          </a:lnTo>
                          <a:cubicBezTo>
                            <a:pt x="849086" y="1760764"/>
                            <a:pt x="872171" y="1786072"/>
                            <a:pt x="898071" y="1809750"/>
                          </a:cubicBezTo>
                          <a:cubicBezTo>
                            <a:pt x="923971" y="1833428"/>
                            <a:pt x="951870" y="1853845"/>
                            <a:pt x="977270" y="1878338"/>
                          </a:cubicBezTo>
                          <a:lnTo>
                            <a:pt x="1054343" y="1937701"/>
                          </a:lnTo>
                          <a:lnTo>
                            <a:pt x="1137557" y="1994807"/>
                          </a:lnTo>
                          <a:lnTo>
                            <a:pt x="1191985" y="2030185"/>
                          </a:lnTo>
                          <a:lnTo>
                            <a:pt x="1741714" y="2030185"/>
                          </a:lnTo>
                          <a:lnTo>
                            <a:pt x="1745861" y="1866900"/>
                          </a:lnTo>
                          <a:lnTo>
                            <a:pt x="1626394" y="1856014"/>
                          </a:lnTo>
                          <a:lnTo>
                            <a:pt x="1528570" y="1839409"/>
                          </a:lnTo>
                          <a:cubicBezTo>
                            <a:pt x="1498925" y="1833151"/>
                            <a:pt x="1470504" y="1828640"/>
                            <a:pt x="1439636" y="1820635"/>
                          </a:cubicBezTo>
                          <a:cubicBezTo>
                            <a:pt x="1408769" y="1812630"/>
                            <a:pt x="1371486" y="1799543"/>
                            <a:pt x="1343365" y="1791379"/>
                          </a:cubicBezTo>
                          <a:lnTo>
                            <a:pt x="1249136" y="1750155"/>
                          </a:lnTo>
                          <a:lnTo>
                            <a:pt x="1143000" y="1692728"/>
                          </a:lnTo>
                          <a:lnTo>
                            <a:pt x="1050472" y="1630135"/>
                          </a:lnTo>
                          <a:lnTo>
                            <a:pt x="963386" y="1564821"/>
                          </a:lnTo>
                          <a:lnTo>
                            <a:pt x="846364" y="1458341"/>
                          </a:lnTo>
                          <a:lnTo>
                            <a:pt x="762000" y="1368878"/>
                          </a:lnTo>
                          <a:lnTo>
                            <a:pt x="674914" y="1262742"/>
                          </a:lnTo>
                          <a:lnTo>
                            <a:pt x="623380" y="1194707"/>
                          </a:lnTo>
                          <a:lnTo>
                            <a:pt x="568779" y="1115785"/>
                          </a:lnTo>
                          <a:lnTo>
                            <a:pt x="514350" y="1031421"/>
                          </a:lnTo>
                          <a:lnTo>
                            <a:pt x="449036" y="922564"/>
                          </a:lnTo>
                          <a:lnTo>
                            <a:pt x="381000" y="800100"/>
                          </a:lnTo>
                          <a:lnTo>
                            <a:pt x="321129" y="680357"/>
                          </a:lnTo>
                          <a:lnTo>
                            <a:pt x="274864" y="566057"/>
                          </a:lnTo>
                          <a:lnTo>
                            <a:pt x="234043" y="465364"/>
                          </a:lnTo>
                          <a:lnTo>
                            <a:pt x="193393" y="358883"/>
                          </a:lnTo>
                          <a:lnTo>
                            <a:pt x="157843" y="263978"/>
                          </a:lnTo>
                          <a:lnTo>
                            <a:pt x="127907" y="166007"/>
                          </a:lnTo>
                          <a:lnTo>
                            <a:pt x="97972" y="70757"/>
                          </a:lnTo>
                          <a:lnTo>
                            <a:pt x="78922"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5" name="正方形/長方形 274"/>
                    <p:cNvSpPr/>
                    <p:nvPr/>
                  </p:nvSpPr>
                  <p:spPr>
                    <a:xfrm>
                      <a:off x="4304320" y="976325"/>
                      <a:ext cx="2034540" cy="20345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2" name="図 271"/>
                  <p:cNvPicPr>
                    <a:picLocks noChangeAspect="1"/>
                  </p:cNvPicPr>
                  <p:nvPr/>
                </p:nvPicPr>
                <p:blipFill>
                  <a:blip r:embed="rId4"/>
                  <a:stretch>
                    <a:fillRect/>
                  </a:stretch>
                </p:blipFill>
                <p:spPr>
                  <a:xfrm rot="16200000" flipV="1">
                    <a:off x="3810154" y="2379122"/>
                    <a:ext cx="2129290" cy="2130706"/>
                  </a:xfrm>
                  <a:prstGeom prst="rect">
                    <a:avLst/>
                  </a:prstGeom>
                </p:spPr>
              </p:pic>
              <p:cxnSp>
                <p:nvCxnSpPr>
                  <p:cNvPr id="273" name="直線矢印コネクタ 272"/>
                  <p:cNvCxnSpPr/>
                  <p:nvPr/>
                </p:nvCxnSpPr>
                <p:spPr>
                  <a:xfrm flipH="1">
                    <a:off x="4599518" y="3141940"/>
                    <a:ext cx="635446" cy="348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8" name="グループ化 107"/>
              <p:cNvGrpSpPr/>
              <p:nvPr/>
            </p:nvGrpSpPr>
            <p:grpSpPr>
              <a:xfrm>
                <a:off x="3224991" y="1648717"/>
                <a:ext cx="2948940" cy="2591852"/>
                <a:chOff x="3129867" y="2809857"/>
                <a:chExt cx="2948940" cy="2591852"/>
              </a:xfrm>
            </p:grpSpPr>
            <p:sp>
              <p:nvSpPr>
                <p:cNvPr id="111" name="正方形/長方形 11"/>
                <p:cNvSpPr/>
                <p:nvPr/>
              </p:nvSpPr>
              <p:spPr>
                <a:xfrm>
                  <a:off x="3752844" y="2809857"/>
                  <a:ext cx="1676804" cy="28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i="1" dirty="0" smtClean="0">
                      <a:solidFill>
                        <a:srgbClr val="FFFF00"/>
                      </a:solidFill>
                      <a:latin typeface="Symbol" pitchFamily="18" charset="2"/>
                      <a:cs typeface="Arial" pitchFamily="34" charset="0"/>
                    </a:rPr>
                    <a:t>n</a:t>
                  </a:r>
                  <a:r>
                    <a:rPr lang="en-US" altLang="ja-JP" dirty="0" smtClean="0">
                      <a:solidFill>
                        <a:srgbClr val="FFFF00"/>
                      </a:solidFill>
                      <a:latin typeface="Arial" pitchFamily="34" charset="0"/>
                      <a:cs typeface="Arial" pitchFamily="34" charset="0"/>
                    </a:rPr>
                    <a:t> ~ 2 </a:t>
                  </a:r>
                  <a:r>
                    <a:rPr lang="en-US" altLang="ja-JP" i="1" dirty="0">
                      <a:solidFill>
                        <a:schemeClr val="tx1">
                          <a:lumMod val="95000"/>
                          <a:lumOff val="5000"/>
                        </a:schemeClr>
                      </a:solidFill>
                      <a:latin typeface="Arial" pitchFamily="34" charset="0"/>
                      <a:cs typeface="Arial" pitchFamily="34" charset="0"/>
                    </a:rPr>
                    <a:t>B</a:t>
                  </a:r>
                  <a:r>
                    <a:rPr lang="en-US" altLang="ja-JP" dirty="0">
                      <a:solidFill>
                        <a:schemeClr val="tx1">
                          <a:lumMod val="95000"/>
                          <a:lumOff val="5000"/>
                        </a:schemeClr>
                      </a:solidFill>
                      <a:latin typeface="Arial" pitchFamily="34" charset="0"/>
                      <a:cs typeface="Arial" pitchFamily="34" charset="0"/>
                    </a:rPr>
                    <a:t> = 4 </a:t>
                  </a:r>
                  <a:r>
                    <a:rPr lang="en-US" altLang="ja-JP" dirty="0" smtClean="0">
                      <a:solidFill>
                        <a:schemeClr val="tx1">
                          <a:lumMod val="95000"/>
                          <a:lumOff val="5000"/>
                        </a:schemeClr>
                      </a:solidFill>
                      <a:latin typeface="Arial" pitchFamily="34" charset="0"/>
                      <a:cs typeface="Arial" pitchFamily="34" charset="0"/>
                    </a:rPr>
                    <a:t>T</a:t>
                  </a:r>
                  <a:endParaRPr lang="ja-JP" altLang="en-US" dirty="0">
                    <a:solidFill>
                      <a:schemeClr val="tx1">
                        <a:lumMod val="95000"/>
                        <a:lumOff val="5000"/>
                      </a:schemeClr>
                    </a:solidFill>
                    <a:latin typeface="Arial" pitchFamily="34" charset="0"/>
                    <a:cs typeface="Arial" pitchFamily="34" charset="0"/>
                  </a:endParaRPr>
                </a:p>
              </p:txBody>
            </p:sp>
            <p:grpSp>
              <p:nvGrpSpPr>
                <p:cNvPr id="112" name="グループ化 111"/>
                <p:cNvGrpSpPr/>
                <p:nvPr/>
              </p:nvGrpSpPr>
              <p:grpSpPr>
                <a:xfrm>
                  <a:off x="3129867" y="3120986"/>
                  <a:ext cx="2948940" cy="2280723"/>
                  <a:chOff x="2871810" y="3755687"/>
                  <a:chExt cx="3331007" cy="2576215"/>
                </a:xfrm>
              </p:grpSpPr>
              <p:sp>
                <p:nvSpPr>
                  <p:cNvPr id="113" name="フリーフォーム 112"/>
                  <p:cNvSpPr/>
                  <p:nvPr/>
                </p:nvSpPr>
                <p:spPr>
                  <a:xfrm>
                    <a:off x="3708119" y="3836393"/>
                    <a:ext cx="1785395" cy="2025570"/>
                  </a:xfrm>
                  <a:custGeom>
                    <a:avLst/>
                    <a:gdLst>
                      <a:gd name="connsiteX0" fmla="*/ 0 w 1785395"/>
                      <a:gd name="connsiteY0" fmla="*/ 0 h 2031357"/>
                      <a:gd name="connsiteX1" fmla="*/ 28937 w 1785395"/>
                      <a:gd name="connsiteY1" fmla="*/ 153364 h 2031357"/>
                      <a:gd name="connsiteX2" fmla="*/ 81023 w 1785395"/>
                      <a:gd name="connsiteY2" fmla="*/ 361709 h 2031357"/>
                      <a:gd name="connsiteX3" fmla="*/ 121535 w 1785395"/>
                      <a:gd name="connsiteY3" fmla="*/ 491924 h 2031357"/>
                      <a:gd name="connsiteX4" fmla="*/ 182302 w 1785395"/>
                      <a:gd name="connsiteY4" fmla="*/ 668438 h 2031357"/>
                      <a:gd name="connsiteX5" fmla="*/ 272006 w 1785395"/>
                      <a:gd name="connsiteY5" fmla="*/ 882569 h 2031357"/>
                      <a:gd name="connsiteX6" fmla="*/ 364603 w 1785395"/>
                      <a:gd name="connsiteY6" fmla="*/ 1061977 h 2031357"/>
                      <a:gd name="connsiteX7" fmla="*/ 457200 w 1785395"/>
                      <a:gd name="connsiteY7" fmla="*/ 1226916 h 2031357"/>
                      <a:gd name="connsiteX8" fmla="*/ 561373 w 1785395"/>
                      <a:gd name="connsiteY8" fmla="*/ 1383175 h 2031357"/>
                      <a:gd name="connsiteX9" fmla="*/ 662651 w 1785395"/>
                      <a:gd name="connsiteY9" fmla="*/ 1524964 h 2031357"/>
                      <a:gd name="connsiteX10" fmla="*/ 798654 w 1785395"/>
                      <a:gd name="connsiteY10" fmla="*/ 1672542 h 2031357"/>
                      <a:gd name="connsiteX11" fmla="*/ 925975 w 1785395"/>
                      <a:gd name="connsiteY11" fmla="*/ 1796969 h 2031357"/>
                      <a:gd name="connsiteX12" fmla="*/ 1061978 w 1785395"/>
                      <a:gd name="connsiteY12" fmla="*/ 1892461 h 2031357"/>
                      <a:gd name="connsiteX13" fmla="*/ 1148788 w 1785395"/>
                      <a:gd name="connsiteY13" fmla="*/ 1947440 h 2031357"/>
                      <a:gd name="connsiteX14" fmla="*/ 1235598 w 1785395"/>
                      <a:gd name="connsiteY14" fmla="*/ 1993739 h 2031357"/>
                      <a:gd name="connsiteX15" fmla="*/ 1310833 w 1785395"/>
                      <a:gd name="connsiteY15" fmla="*/ 2031357 h 2031357"/>
                      <a:gd name="connsiteX16" fmla="*/ 1785395 w 1785395"/>
                      <a:gd name="connsiteY16" fmla="*/ 2028463 h 2031357"/>
                      <a:gd name="connsiteX17" fmla="*/ 1785395 w 1785395"/>
                      <a:gd name="connsiteY17" fmla="*/ 1773820 h 2031357"/>
                      <a:gd name="connsiteX18" fmla="*/ 1632031 w 1785395"/>
                      <a:gd name="connsiteY18" fmla="*/ 1762245 h 2031357"/>
                      <a:gd name="connsiteX19" fmla="*/ 1432368 w 1785395"/>
                      <a:gd name="connsiteY19" fmla="*/ 1715947 h 2031357"/>
                      <a:gd name="connsiteX20" fmla="*/ 1197980 w 1785395"/>
                      <a:gd name="connsiteY20" fmla="*/ 1608881 h 2031357"/>
                      <a:gd name="connsiteX21" fmla="*/ 1053297 w 1785395"/>
                      <a:gd name="connsiteY21" fmla="*/ 1513390 h 2031357"/>
                      <a:gd name="connsiteX22" fmla="*/ 928869 w 1785395"/>
                      <a:gd name="connsiteY22" fmla="*/ 1409218 h 2031357"/>
                      <a:gd name="connsiteX23" fmla="*/ 801547 w 1785395"/>
                      <a:gd name="connsiteY23" fmla="*/ 1279002 h 2031357"/>
                      <a:gd name="connsiteX24" fmla="*/ 700269 w 1785395"/>
                      <a:gd name="connsiteY24" fmla="*/ 1151681 h 2031357"/>
                      <a:gd name="connsiteX25" fmla="*/ 613459 w 1785395"/>
                      <a:gd name="connsiteY25" fmla="*/ 1012785 h 2031357"/>
                      <a:gd name="connsiteX26" fmla="*/ 520861 w 1785395"/>
                      <a:gd name="connsiteY26" fmla="*/ 891250 h 2031357"/>
                      <a:gd name="connsiteX27" fmla="*/ 448519 w 1785395"/>
                      <a:gd name="connsiteY27" fmla="*/ 758142 h 2031357"/>
                      <a:gd name="connsiteX28" fmla="*/ 379071 w 1785395"/>
                      <a:gd name="connsiteY28" fmla="*/ 622139 h 2031357"/>
                      <a:gd name="connsiteX29" fmla="*/ 309623 w 1785395"/>
                      <a:gd name="connsiteY29" fmla="*/ 483243 h 2031357"/>
                      <a:gd name="connsiteX30" fmla="*/ 243069 w 1785395"/>
                      <a:gd name="connsiteY30" fmla="*/ 315410 h 2031357"/>
                      <a:gd name="connsiteX31" fmla="*/ 193876 w 1785395"/>
                      <a:gd name="connsiteY31" fmla="*/ 167833 h 2031357"/>
                      <a:gd name="connsiteX32" fmla="*/ 159152 w 1785395"/>
                      <a:gd name="connsiteY32" fmla="*/ 69448 h 2031357"/>
                      <a:gd name="connsiteX33" fmla="*/ 138897 w 1785395"/>
                      <a:gd name="connsiteY33" fmla="*/ 5787 h 2031357"/>
                      <a:gd name="connsiteX34" fmla="*/ 0 w 1785395"/>
                      <a:gd name="connsiteY34" fmla="*/ 0 h 2031357"/>
                      <a:gd name="connsiteX0" fmla="*/ 0 w 1785395"/>
                      <a:gd name="connsiteY0" fmla="*/ 0 h 2031357"/>
                      <a:gd name="connsiteX1" fmla="*/ 28937 w 1785395"/>
                      <a:gd name="connsiteY1" fmla="*/ 153364 h 2031357"/>
                      <a:gd name="connsiteX2" fmla="*/ 81023 w 1785395"/>
                      <a:gd name="connsiteY2" fmla="*/ 361709 h 2031357"/>
                      <a:gd name="connsiteX3" fmla="*/ 121535 w 1785395"/>
                      <a:gd name="connsiteY3" fmla="*/ 491924 h 2031357"/>
                      <a:gd name="connsiteX4" fmla="*/ 182302 w 1785395"/>
                      <a:gd name="connsiteY4" fmla="*/ 668438 h 2031357"/>
                      <a:gd name="connsiteX5" fmla="*/ 272006 w 1785395"/>
                      <a:gd name="connsiteY5" fmla="*/ 882569 h 2031357"/>
                      <a:gd name="connsiteX6" fmla="*/ 364603 w 1785395"/>
                      <a:gd name="connsiteY6" fmla="*/ 1061977 h 2031357"/>
                      <a:gd name="connsiteX7" fmla="*/ 457200 w 1785395"/>
                      <a:gd name="connsiteY7" fmla="*/ 1226916 h 2031357"/>
                      <a:gd name="connsiteX8" fmla="*/ 561373 w 1785395"/>
                      <a:gd name="connsiteY8" fmla="*/ 1383175 h 2031357"/>
                      <a:gd name="connsiteX9" fmla="*/ 662651 w 1785395"/>
                      <a:gd name="connsiteY9" fmla="*/ 1524964 h 2031357"/>
                      <a:gd name="connsiteX10" fmla="*/ 798654 w 1785395"/>
                      <a:gd name="connsiteY10" fmla="*/ 1672542 h 2031357"/>
                      <a:gd name="connsiteX11" fmla="*/ 925975 w 1785395"/>
                      <a:gd name="connsiteY11" fmla="*/ 1796969 h 2031357"/>
                      <a:gd name="connsiteX12" fmla="*/ 1061978 w 1785395"/>
                      <a:gd name="connsiteY12" fmla="*/ 1892461 h 2031357"/>
                      <a:gd name="connsiteX13" fmla="*/ 1148788 w 1785395"/>
                      <a:gd name="connsiteY13" fmla="*/ 1947440 h 2031357"/>
                      <a:gd name="connsiteX14" fmla="*/ 1235598 w 1785395"/>
                      <a:gd name="connsiteY14" fmla="*/ 1993739 h 2031357"/>
                      <a:gd name="connsiteX15" fmla="*/ 1310833 w 1785395"/>
                      <a:gd name="connsiteY15" fmla="*/ 2031357 h 2031357"/>
                      <a:gd name="connsiteX16" fmla="*/ 1785395 w 1785395"/>
                      <a:gd name="connsiteY16" fmla="*/ 2028463 h 2031357"/>
                      <a:gd name="connsiteX17" fmla="*/ 1785395 w 1785395"/>
                      <a:gd name="connsiteY17" fmla="*/ 1773820 h 2031357"/>
                      <a:gd name="connsiteX18" fmla="*/ 1632031 w 1785395"/>
                      <a:gd name="connsiteY18" fmla="*/ 1762245 h 2031357"/>
                      <a:gd name="connsiteX19" fmla="*/ 1432368 w 1785395"/>
                      <a:gd name="connsiteY19" fmla="*/ 1715947 h 2031357"/>
                      <a:gd name="connsiteX20" fmla="*/ 1197980 w 1785395"/>
                      <a:gd name="connsiteY20" fmla="*/ 1608881 h 2031357"/>
                      <a:gd name="connsiteX21" fmla="*/ 1053297 w 1785395"/>
                      <a:gd name="connsiteY21" fmla="*/ 1513390 h 2031357"/>
                      <a:gd name="connsiteX22" fmla="*/ 928869 w 1785395"/>
                      <a:gd name="connsiteY22" fmla="*/ 1409218 h 2031357"/>
                      <a:gd name="connsiteX23" fmla="*/ 801547 w 1785395"/>
                      <a:gd name="connsiteY23" fmla="*/ 1279002 h 2031357"/>
                      <a:gd name="connsiteX24" fmla="*/ 700269 w 1785395"/>
                      <a:gd name="connsiteY24" fmla="*/ 1151681 h 2031357"/>
                      <a:gd name="connsiteX25" fmla="*/ 558479 w 1785395"/>
                      <a:gd name="connsiteY25" fmla="*/ 1035934 h 2031357"/>
                      <a:gd name="connsiteX26" fmla="*/ 520861 w 1785395"/>
                      <a:gd name="connsiteY26" fmla="*/ 891250 h 2031357"/>
                      <a:gd name="connsiteX27" fmla="*/ 448519 w 1785395"/>
                      <a:gd name="connsiteY27" fmla="*/ 758142 h 2031357"/>
                      <a:gd name="connsiteX28" fmla="*/ 379071 w 1785395"/>
                      <a:gd name="connsiteY28" fmla="*/ 622139 h 2031357"/>
                      <a:gd name="connsiteX29" fmla="*/ 309623 w 1785395"/>
                      <a:gd name="connsiteY29" fmla="*/ 483243 h 2031357"/>
                      <a:gd name="connsiteX30" fmla="*/ 243069 w 1785395"/>
                      <a:gd name="connsiteY30" fmla="*/ 315410 h 2031357"/>
                      <a:gd name="connsiteX31" fmla="*/ 193876 w 1785395"/>
                      <a:gd name="connsiteY31" fmla="*/ 167833 h 2031357"/>
                      <a:gd name="connsiteX32" fmla="*/ 159152 w 1785395"/>
                      <a:gd name="connsiteY32" fmla="*/ 69448 h 2031357"/>
                      <a:gd name="connsiteX33" fmla="*/ 138897 w 1785395"/>
                      <a:gd name="connsiteY33" fmla="*/ 5787 h 2031357"/>
                      <a:gd name="connsiteX34" fmla="*/ 0 w 1785395"/>
                      <a:gd name="connsiteY34" fmla="*/ 0 h 2031357"/>
                      <a:gd name="connsiteX0" fmla="*/ 0 w 1785395"/>
                      <a:gd name="connsiteY0" fmla="*/ 0 h 2031357"/>
                      <a:gd name="connsiteX1" fmla="*/ 28937 w 1785395"/>
                      <a:gd name="connsiteY1" fmla="*/ 153364 h 2031357"/>
                      <a:gd name="connsiteX2" fmla="*/ 81023 w 1785395"/>
                      <a:gd name="connsiteY2" fmla="*/ 361709 h 2031357"/>
                      <a:gd name="connsiteX3" fmla="*/ 121535 w 1785395"/>
                      <a:gd name="connsiteY3" fmla="*/ 491924 h 2031357"/>
                      <a:gd name="connsiteX4" fmla="*/ 182302 w 1785395"/>
                      <a:gd name="connsiteY4" fmla="*/ 668438 h 2031357"/>
                      <a:gd name="connsiteX5" fmla="*/ 272006 w 1785395"/>
                      <a:gd name="connsiteY5" fmla="*/ 882569 h 2031357"/>
                      <a:gd name="connsiteX6" fmla="*/ 364603 w 1785395"/>
                      <a:gd name="connsiteY6" fmla="*/ 1061977 h 2031357"/>
                      <a:gd name="connsiteX7" fmla="*/ 457200 w 1785395"/>
                      <a:gd name="connsiteY7" fmla="*/ 1226916 h 2031357"/>
                      <a:gd name="connsiteX8" fmla="*/ 561373 w 1785395"/>
                      <a:gd name="connsiteY8" fmla="*/ 1383175 h 2031357"/>
                      <a:gd name="connsiteX9" fmla="*/ 662651 w 1785395"/>
                      <a:gd name="connsiteY9" fmla="*/ 1524964 h 2031357"/>
                      <a:gd name="connsiteX10" fmla="*/ 798654 w 1785395"/>
                      <a:gd name="connsiteY10" fmla="*/ 1672542 h 2031357"/>
                      <a:gd name="connsiteX11" fmla="*/ 925975 w 1785395"/>
                      <a:gd name="connsiteY11" fmla="*/ 1796969 h 2031357"/>
                      <a:gd name="connsiteX12" fmla="*/ 1061978 w 1785395"/>
                      <a:gd name="connsiteY12" fmla="*/ 1892461 h 2031357"/>
                      <a:gd name="connsiteX13" fmla="*/ 1148788 w 1785395"/>
                      <a:gd name="connsiteY13" fmla="*/ 1947440 h 2031357"/>
                      <a:gd name="connsiteX14" fmla="*/ 1235598 w 1785395"/>
                      <a:gd name="connsiteY14" fmla="*/ 1993739 h 2031357"/>
                      <a:gd name="connsiteX15" fmla="*/ 1310833 w 1785395"/>
                      <a:gd name="connsiteY15" fmla="*/ 2031357 h 2031357"/>
                      <a:gd name="connsiteX16" fmla="*/ 1785395 w 1785395"/>
                      <a:gd name="connsiteY16" fmla="*/ 2028463 h 2031357"/>
                      <a:gd name="connsiteX17" fmla="*/ 1785395 w 1785395"/>
                      <a:gd name="connsiteY17" fmla="*/ 1773820 h 2031357"/>
                      <a:gd name="connsiteX18" fmla="*/ 1632031 w 1785395"/>
                      <a:gd name="connsiteY18" fmla="*/ 1762245 h 2031357"/>
                      <a:gd name="connsiteX19" fmla="*/ 1432368 w 1785395"/>
                      <a:gd name="connsiteY19" fmla="*/ 1715947 h 2031357"/>
                      <a:gd name="connsiteX20" fmla="*/ 1197980 w 1785395"/>
                      <a:gd name="connsiteY20" fmla="*/ 1608881 h 2031357"/>
                      <a:gd name="connsiteX21" fmla="*/ 1053297 w 1785395"/>
                      <a:gd name="connsiteY21" fmla="*/ 1513390 h 2031357"/>
                      <a:gd name="connsiteX22" fmla="*/ 928869 w 1785395"/>
                      <a:gd name="connsiteY22" fmla="*/ 1409218 h 2031357"/>
                      <a:gd name="connsiteX23" fmla="*/ 801547 w 1785395"/>
                      <a:gd name="connsiteY23" fmla="*/ 1279002 h 2031357"/>
                      <a:gd name="connsiteX24" fmla="*/ 700269 w 1785395"/>
                      <a:gd name="connsiteY24" fmla="*/ 1151681 h 2031357"/>
                      <a:gd name="connsiteX25" fmla="*/ 596097 w 1785395"/>
                      <a:gd name="connsiteY25" fmla="*/ 1009891 h 2031357"/>
                      <a:gd name="connsiteX26" fmla="*/ 520861 w 1785395"/>
                      <a:gd name="connsiteY26" fmla="*/ 891250 h 2031357"/>
                      <a:gd name="connsiteX27" fmla="*/ 448519 w 1785395"/>
                      <a:gd name="connsiteY27" fmla="*/ 758142 h 2031357"/>
                      <a:gd name="connsiteX28" fmla="*/ 379071 w 1785395"/>
                      <a:gd name="connsiteY28" fmla="*/ 622139 h 2031357"/>
                      <a:gd name="connsiteX29" fmla="*/ 309623 w 1785395"/>
                      <a:gd name="connsiteY29" fmla="*/ 483243 h 2031357"/>
                      <a:gd name="connsiteX30" fmla="*/ 243069 w 1785395"/>
                      <a:gd name="connsiteY30" fmla="*/ 315410 h 2031357"/>
                      <a:gd name="connsiteX31" fmla="*/ 193876 w 1785395"/>
                      <a:gd name="connsiteY31" fmla="*/ 167833 h 2031357"/>
                      <a:gd name="connsiteX32" fmla="*/ 159152 w 1785395"/>
                      <a:gd name="connsiteY32" fmla="*/ 69448 h 2031357"/>
                      <a:gd name="connsiteX33" fmla="*/ 138897 w 1785395"/>
                      <a:gd name="connsiteY33" fmla="*/ 5787 h 2031357"/>
                      <a:gd name="connsiteX34" fmla="*/ 0 w 1785395"/>
                      <a:gd name="connsiteY34" fmla="*/ 0 h 2031357"/>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632031 w 1785395"/>
                      <a:gd name="connsiteY18" fmla="*/ 1756458 h 2025570"/>
                      <a:gd name="connsiteX19" fmla="*/ 1432368 w 1785395"/>
                      <a:gd name="connsiteY19" fmla="*/ 1710160 h 2025570"/>
                      <a:gd name="connsiteX20" fmla="*/ 1197980 w 1785395"/>
                      <a:gd name="connsiteY20" fmla="*/ 1603094 h 2025570"/>
                      <a:gd name="connsiteX21" fmla="*/ 1053297 w 1785395"/>
                      <a:gd name="connsiteY21" fmla="*/ 1507603 h 2025570"/>
                      <a:gd name="connsiteX22" fmla="*/ 928869 w 1785395"/>
                      <a:gd name="connsiteY22" fmla="*/ 1403431 h 2025570"/>
                      <a:gd name="connsiteX23" fmla="*/ 801547 w 1785395"/>
                      <a:gd name="connsiteY23" fmla="*/ 1273215 h 2025570"/>
                      <a:gd name="connsiteX24" fmla="*/ 700269 w 1785395"/>
                      <a:gd name="connsiteY24" fmla="*/ 1145894 h 2025570"/>
                      <a:gd name="connsiteX25" fmla="*/ 596097 w 1785395"/>
                      <a:gd name="connsiteY25" fmla="*/ 1004104 h 2025570"/>
                      <a:gd name="connsiteX26" fmla="*/ 520861 w 1785395"/>
                      <a:gd name="connsiteY26" fmla="*/ 885463 h 2025570"/>
                      <a:gd name="connsiteX27" fmla="*/ 448519 w 1785395"/>
                      <a:gd name="connsiteY27" fmla="*/ 752355 h 2025570"/>
                      <a:gd name="connsiteX28" fmla="*/ 379071 w 1785395"/>
                      <a:gd name="connsiteY28" fmla="*/ 616352 h 2025570"/>
                      <a:gd name="connsiteX29" fmla="*/ 309623 w 1785395"/>
                      <a:gd name="connsiteY29" fmla="*/ 477456 h 2025570"/>
                      <a:gd name="connsiteX30" fmla="*/ 243069 w 1785395"/>
                      <a:gd name="connsiteY30" fmla="*/ 309623 h 2025570"/>
                      <a:gd name="connsiteX31" fmla="*/ 193876 w 1785395"/>
                      <a:gd name="connsiteY31" fmla="*/ 162046 h 2025570"/>
                      <a:gd name="connsiteX32" fmla="*/ 159152 w 1785395"/>
                      <a:gd name="connsiteY32" fmla="*/ 63661 h 2025570"/>
                      <a:gd name="connsiteX33" fmla="*/ 138897 w 1785395"/>
                      <a:gd name="connsiteY33" fmla="*/ 0 h 2025570"/>
                      <a:gd name="connsiteX34" fmla="*/ 0 w 1785395"/>
                      <a:gd name="connsiteY34"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632031 w 1785395"/>
                      <a:gd name="connsiteY18" fmla="*/ 1756458 h 2025570"/>
                      <a:gd name="connsiteX19" fmla="*/ 1432368 w 1785395"/>
                      <a:gd name="connsiteY19" fmla="*/ 1710160 h 2025570"/>
                      <a:gd name="connsiteX20" fmla="*/ 1290578 w 1785395"/>
                      <a:gd name="connsiteY20" fmla="*/ 1710159 h 2025570"/>
                      <a:gd name="connsiteX21" fmla="*/ 1197980 w 1785395"/>
                      <a:gd name="connsiteY21" fmla="*/ 1603094 h 2025570"/>
                      <a:gd name="connsiteX22" fmla="*/ 1053297 w 1785395"/>
                      <a:gd name="connsiteY22" fmla="*/ 1507603 h 2025570"/>
                      <a:gd name="connsiteX23" fmla="*/ 928869 w 1785395"/>
                      <a:gd name="connsiteY23" fmla="*/ 1403431 h 2025570"/>
                      <a:gd name="connsiteX24" fmla="*/ 801547 w 1785395"/>
                      <a:gd name="connsiteY24" fmla="*/ 1273215 h 2025570"/>
                      <a:gd name="connsiteX25" fmla="*/ 700269 w 1785395"/>
                      <a:gd name="connsiteY25" fmla="*/ 1145894 h 2025570"/>
                      <a:gd name="connsiteX26" fmla="*/ 596097 w 1785395"/>
                      <a:gd name="connsiteY26" fmla="*/ 1004104 h 2025570"/>
                      <a:gd name="connsiteX27" fmla="*/ 520861 w 1785395"/>
                      <a:gd name="connsiteY27" fmla="*/ 885463 h 2025570"/>
                      <a:gd name="connsiteX28" fmla="*/ 448519 w 1785395"/>
                      <a:gd name="connsiteY28" fmla="*/ 752355 h 2025570"/>
                      <a:gd name="connsiteX29" fmla="*/ 379071 w 1785395"/>
                      <a:gd name="connsiteY29" fmla="*/ 616352 h 2025570"/>
                      <a:gd name="connsiteX30" fmla="*/ 309623 w 1785395"/>
                      <a:gd name="connsiteY30" fmla="*/ 477456 h 2025570"/>
                      <a:gd name="connsiteX31" fmla="*/ 243069 w 1785395"/>
                      <a:gd name="connsiteY31" fmla="*/ 309623 h 2025570"/>
                      <a:gd name="connsiteX32" fmla="*/ 193876 w 1785395"/>
                      <a:gd name="connsiteY32" fmla="*/ 162046 h 2025570"/>
                      <a:gd name="connsiteX33" fmla="*/ 159152 w 1785395"/>
                      <a:gd name="connsiteY33" fmla="*/ 63661 h 2025570"/>
                      <a:gd name="connsiteX34" fmla="*/ 138897 w 1785395"/>
                      <a:gd name="connsiteY34" fmla="*/ 0 h 2025570"/>
                      <a:gd name="connsiteX35" fmla="*/ 0 w 1785395"/>
                      <a:gd name="connsiteY35"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632031 w 1785395"/>
                      <a:gd name="connsiteY18" fmla="*/ 1756458 h 2025570"/>
                      <a:gd name="connsiteX19" fmla="*/ 1524965 w 1785395"/>
                      <a:gd name="connsiteY19" fmla="*/ 1756457 h 2025570"/>
                      <a:gd name="connsiteX20" fmla="*/ 1432368 w 1785395"/>
                      <a:gd name="connsiteY20" fmla="*/ 1710160 h 2025570"/>
                      <a:gd name="connsiteX21" fmla="*/ 1290578 w 1785395"/>
                      <a:gd name="connsiteY21" fmla="*/ 1710159 h 2025570"/>
                      <a:gd name="connsiteX22" fmla="*/ 1197980 w 1785395"/>
                      <a:gd name="connsiteY22" fmla="*/ 1603094 h 2025570"/>
                      <a:gd name="connsiteX23" fmla="*/ 1053297 w 1785395"/>
                      <a:gd name="connsiteY23" fmla="*/ 1507603 h 2025570"/>
                      <a:gd name="connsiteX24" fmla="*/ 928869 w 1785395"/>
                      <a:gd name="connsiteY24" fmla="*/ 1403431 h 2025570"/>
                      <a:gd name="connsiteX25" fmla="*/ 801547 w 1785395"/>
                      <a:gd name="connsiteY25" fmla="*/ 1273215 h 2025570"/>
                      <a:gd name="connsiteX26" fmla="*/ 700269 w 1785395"/>
                      <a:gd name="connsiteY26" fmla="*/ 1145894 h 2025570"/>
                      <a:gd name="connsiteX27" fmla="*/ 596097 w 1785395"/>
                      <a:gd name="connsiteY27" fmla="*/ 1004104 h 2025570"/>
                      <a:gd name="connsiteX28" fmla="*/ 520861 w 1785395"/>
                      <a:gd name="connsiteY28" fmla="*/ 885463 h 2025570"/>
                      <a:gd name="connsiteX29" fmla="*/ 448519 w 1785395"/>
                      <a:gd name="connsiteY29" fmla="*/ 752355 h 2025570"/>
                      <a:gd name="connsiteX30" fmla="*/ 379071 w 1785395"/>
                      <a:gd name="connsiteY30" fmla="*/ 616352 h 2025570"/>
                      <a:gd name="connsiteX31" fmla="*/ 309623 w 1785395"/>
                      <a:gd name="connsiteY31" fmla="*/ 477456 h 2025570"/>
                      <a:gd name="connsiteX32" fmla="*/ 243069 w 1785395"/>
                      <a:gd name="connsiteY32" fmla="*/ 309623 h 2025570"/>
                      <a:gd name="connsiteX33" fmla="*/ 193876 w 1785395"/>
                      <a:gd name="connsiteY33" fmla="*/ 162046 h 2025570"/>
                      <a:gd name="connsiteX34" fmla="*/ 159152 w 1785395"/>
                      <a:gd name="connsiteY34" fmla="*/ 63661 h 2025570"/>
                      <a:gd name="connsiteX35" fmla="*/ 138897 w 1785395"/>
                      <a:gd name="connsiteY35" fmla="*/ 0 h 2025570"/>
                      <a:gd name="connsiteX36" fmla="*/ 0 w 1785395"/>
                      <a:gd name="connsiteY36"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0160 w 1785395"/>
                      <a:gd name="connsiteY18" fmla="*/ 1779607 h 2025570"/>
                      <a:gd name="connsiteX19" fmla="*/ 1632031 w 1785395"/>
                      <a:gd name="connsiteY19" fmla="*/ 1756458 h 2025570"/>
                      <a:gd name="connsiteX20" fmla="*/ 1524965 w 1785395"/>
                      <a:gd name="connsiteY20" fmla="*/ 175645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0160 w 1785395"/>
                      <a:gd name="connsiteY18" fmla="*/ 1817225 h 2025570"/>
                      <a:gd name="connsiteX19" fmla="*/ 1632031 w 1785395"/>
                      <a:gd name="connsiteY19" fmla="*/ 1756458 h 2025570"/>
                      <a:gd name="connsiteX20" fmla="*/ 1524965 w 1785395"/>
                      <a:gd name="connsiteY20" fmla="*/ 175645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5645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24360 w 1785395"/>
                      <a:gd name="connsiteY24" fmla="*/ 1478666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24360 w 1785395"/>
                      <a:gd name="connsiteY24" fmla="*/ 1478666 h 2025570"/>
                      <a:gd name="connsiteX25" fmla="*/ 839165 w 1785395"/>
                      <a:gd name="connsiteY25" fmla="*/ 1394750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24360 w 1785395"/>
                      <a:gd name="connsiteY24" fmla="*/ 1478666 h 2025570"/>
                      <a:gd name="connsiteX25" fmla="*/ 879676 w 1785395"/>
                      <a:gd name="connsiteY25" fmla="*/ 1354239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972274 w 1785395"/>
                      <a:gd name="connsiteY24" fmla="*/ 1504709 h 2025570"/>
                      <a:gd name="connsiteX25" fmla="*/ 879676 w 1785395"/>
                      <a:gd name="connsiteY25" fmla="*/ 1354239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72274 w 1785395"/>
                      <a:gd name="connsiteY25" fmla="*/ 1504709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07939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299258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1001210 w 1785395"/>
                      <a:gd name="connsiteY11" fmla="*/ 1802757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299258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879676 w 1785395"/>
                      <a:gd name="connsiteY11" fmla="*/ 1741989 h 2025570"/>
                      <a:gd name="connsiteX12" fmla="*/ 1001210 w 1785395"/>
                      <a:gd name="connsiteY12" fmla="*/ 1802757 h 2025570"/>
                      <a:gd name="connsiteX13" fmla="*/ 1061978 w 1785395"/>
                      <a:gd name="connsiteY13" fmla="*/ 1886674 h 2025570"/>
                      <a:gd name="connsiteX14" fmla="*/ 1148788 w 1785395"/>
                      <a:gd name="connsiteY14" fmla="*/ 1941653 h 2025570"/>
                      <a:gd name="connsiteX15" fmla="*/ 1235598 w 1785395"/>
                      <a:gd name="connsiteY15" fmla="*/ 1987952 h 2025570"/>
                      <a:gd name="connsiteX16" fmla="*/ 1299258 w 1785395"/>
                      <a:gd name="connsiteY16" fmla="*/ 2025570 h 2025570"/>
                      <a:gd name="connsiteX17" fmla="*/ 1785395 w 1785395"/>
                      <a:gd name="connsiteY17" fmla="*/ 2022676 h 2025570"/>
                      <a:gd name="connsiteX18" fmla="*/ 1785395 w 1785395"/>
                      <a:gd name="connsiteY18" fmla="*/ 1768033 h 2025570"/>
                      <a:gd name="connsiteX19" fmla="*/ 1713054 w 1785395"/>
                      <a:gd name="connsiteY19" fmla="*/ 1765138 h 2025570"/>
                      <a:gd name="connsiteX20" fmla="*/ 1632031 w 1785395"/>
                      <a:gd name="connsiteY20" fmla="*/ 1756458 h 2025570"/>
                      <a:gd name="connsiteX21" fmla="*/ 1524965 w 1785395"/>
                      <a:gd name="connsiteY21" fmla="*/ 1733307 h 2025570"/>
                      <a:gd name="connsiteX22" fmla="*/ 1432368 w 1785395"/>
                      <a:gd name="connsiteY22" fmla="*/ 1710160 h 2025570"/>
                      <a:gd name="connsiteX23" fmla="*/ 1313727 w 1785395"/>
                      <a:gd name="connsiteY23" fmla="*/ 1663860 h 2025570"/>
                      <a:gd name="connsiteX24" fmla="*/ 1197980 w 1785395"/>
                      <a:gd name="connsiteY24" fmla="*/ 1603094 h 2025570"/>
                      <a:gd name="connsiteX25" fmla="*/ 1088021 w 1785395"/>
                      <a:gd name="connsiteY25" fmla="*/ 1530751 h 2025570"/>
                      <a:gd name="connsiteX26" fmla="*/ 989636 w 1785395"/>
                      <a:gd name="connsiteY26" fmla="*/ 1458410 h 2025570"/>
                      <a:gd name="connsiteX27" fmla="*/ 879676 w 1785395"/>
                      <a:gd name="connsiteY27" fmla="*/ 1354239 h 2025570"/>
                      <a:gd name="connsiteX28" fmla="*/ 801547 w 1785395"/>
                      <a:gd name="connsiteY28" fmla="*/ 1273215 h 2025570"/>
                      <a:gd name="connsiteX29" fmla="*/ 700269 w 1785395"/>
                      <a:gd name="connsiteY29" fmla="*/ 1145894 h 2025570"/>
                      <a:gd name="connsiteX30" fmla="*/ 596097 w 1785395"/>
                      <a:gd name="connsiteY30" fmla="*/ 1004104 h 2025570"/>
                      <a:gd name="connsiteX31" fmla="*/ 520861 w 1785395"/>
                      <a:gd name="connsiteY31" fmla="*/ 885463 h 2025570"/>
                      <a:gd name="connsiteX32" fmla="*/ 448519 w 1785395"/>
                      <a:gd name="connsiteY32" fmla="*/ 752355 h 2025570"/>
                      <a:gd name="connsiteX33" fmla="*/ 379071 w 1785395"/>
                      <a:gd name="connsiteY33" fmla="*/ 616352 h 2025570"/>
                      <a:gd name="connsiteX34" fmla="*/ 309623 w 1785395"/>
                      <a:gd name="connsiteY34" fmla="*/ 477456 h 2025570"/>
                      <a:gd name="connsiteX35" fmla="*/ 243069 w 1785395"/>
                      <a:gd name="connsiteY35" fmla="*/ 309623 h 2025570"/>
                      <a:gd name="connsiteX36" fmla="*/ 193876 w 1785395"/>
                      <a:gd name="connsiteY36" fmla="*/ 162046 h 2025570"/>
                      <a:gd name="connsiteX37" fmla="*/ 159152 w 1785395"/>
                      <a:gd name="connsiteY37" fmla="*/ 63661 h 2025570"/>
                      <a:gd name="connsiteX38" fmla="*/ 138897 w 1785395"/>
                      <a:gd name="connsiteY38" fmla="*/ 0 h 2025570"/>
                      <a:gd name="connsiteX39" fmla="*/ 0 w 1785395"/>
                      <a:gd name="connsiteY39"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879676 w 1785395"/>
                      <a:gd name="connsiteY11" fmla="*/ 1741989 h 2025570"/>
                      <a:gd name="connsiteX12" fmla="*/ 972273 w 1785395"/>
                      <a:gd name="connsiteY12" fmla="*/ 1814332 h 2025570"/>
                      <a:gd name="connsiteX13" fmla="*/ 1061978 w 1785395"/>
                      <a:gd name="connsiteY13" fmla="*/ 1886674 h 2025570"/>
                      <a:gd name="connsiteX14" fmla="*/ 1148788 w 1785395"/>
                      <a:gd name="connsiteY14" fmla="*/ 1941653 h 2025570"/>
                      <a:gd name="connsiteX15" fmla="*/ 1235598 w 1785395"/>
                      <a:gd name="connsiteY15" fmla="*/ 1987952 h 2025570"/>
                      <a:gd name="connsiteX16" fmla="*/ 1299258 w 1785395"/>
                      <a:gd name="connsiteY16" fmla="*/ 2025570 h 2025570"/>
                      <a:gd name="connsiteX17" fmla="*/ 1785395 w 1785395"/>
                      <a:gd name="connsiteY17" fmla="*/ 2022676 h 2025570"/>
                      <a:gd name="connsiteX18" fmla="*/ 1785395 w 1785395"/>
                      <a:gd name="connsiteY18" fmla="*/ 1768033 h 2025570"/>
                      <a:gd name="connsiteX19" fmla="*/ 1713054 w 1785395"/>
                      <a:gd name="connsiteY19" fmla="*/ 1765138 h 2025570"/>
                      <a:gd name="connsiteX20" fmla="*/ 1632031 w 1785395"/>
                      <a:gd name="connsiteY20" fmla="*/ 1756458 h 2025570"/>
                      <a:gd name="connsiteX21" fmla="*/ 1524965 w 1785395"/>
                      <a:gd name="connsiteY21" fmla="*/ 1733307 h 2025570"/>
                      <a:gd name="connsiteX22" fmla="*/ 1432368 w 1785395"/>
                      <a:gd name="connsiteY22" fmla="*/ 1710160 h 2025570"/>
                      <a:gd name="connsiteX23" fmla="*/ 1313727 w 1785395"/>
                      <a:gd name="connsiteY23" fmla="*/ 1663860 h 2025570"/>
                      <a:gd name="connsiteX24" fmla="*/ 1197980 w 1785395"/>
                      <a:gd name="connsiteY24" fmla="*/ 1603094 h 2025570"/>
                      <a:gd name="connsiteX25" fmla="*/ 1088021 w 1785395"/>
                      <a:gd name="connsiteY25" fmla="*/ 1530751 h 2025570"/>
                      <a:gd name="connsiteX26" fmla="*/ 989636 w 1785395"/>
                      <a:gd name="connsiteY26" fmla="*/ 1458410 h 2025570"/>
                      <a:gd name="connsiteX27" fmla="*/ 879676 w 1785395"/>
                      <a:gd name="connsiteY27" fmla="*/ 1354239 h 2025570"/>
                      <a:gd name="connsiteX28" fmla="*/ 801547 w 1785395"/>
                      <a:gd name="connsiteY28" fmla="*/ 1273215 h 2025570"/>
                      <a:gd name="connsiteX29" fmla="*/ 700269 w 1785395"/>
                      <a:gd name="connsiteY29" fmla="*/ 1145894 h 2025570"/>
                      <a:gd name="connsiteX30" fmla="*/ 596097 w 1785395"/>
                      <a:gd name="connsiteY30" fmla="*/ 1004104 h 2025570"/>
                      <a:gd name="connsiteX31" fmla="*/ 520861 w 1785395"/>
                      <a:gd name="connsiteY31" fmla="*/ 885463 h 2025570"/>
                      <a:gd name="connsiteX32" fmla="*/ 448519 w 1785395"/>
                      <a:gd name="connsiteY32" fmla="*/ 752355 h 2025570"/>
                      <a:gd name="connsiteX33" fmla="*/ 379071 w 1785395"/>
                      <a:gd name="connsiteY33" fmla="*/ 616352 h 2025570"/>
                      <a:gd name="connsiteX34" fmla="*/ 309623 w 1785395"/>
                      <a:gd name="connsiteY34" fmla="*/ 477456 h 2025570"/>
                      <a:gd name="connsiteX35" fmla="*/ 243069 w 1785395"/>
                      <a:gd name="connsiteY35" fmla="*/ 309623 h 2025570"/>
                      <a:gd name="connsiteX36" fmla="*/ 193876 w 1785395"/>
                      <a:gd name="connsiteY36" fmla="*/ 162046 h 2025570"/>
                      <a:gd name="connsiteX37" fmla="*/ 159152 w 1785395"/>
                      <a:gd name="connsiteY37" fmla="*/ 63661 h 2025570"/>
                      <a:gd name="connsiteX38" fmla="*/ 138897 w 1785395"/>
                      <a:gd name="connsiteY38" fmla="*/ 0 h 2025570"/>
                      <a:gd name="connsiteX39" fmla="*/ 0 w 1785395"/>
                      <a:gd name="connsiteY39"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879676 w 1785395"/>
                      <a:gd name="connsiteY11" fmla="*/ 1741989 h 2025570"/>
                      <a:gd name="connsiteX12" fmla="*/ 969379 w 1785395"/>
                      <a:gd name="connsiteY12" fmla="*/ 1814332 h 2025570"/>
                      <a:gd name="connsiteX13" fmla="*/ 1061978 w 1785395"/>
                      <a:gd name="connsiteY13" fmla="*/ 1886674 h 2025570"/>
                      <a:gd name="connsiteX14" fmla="*/ 1148788 w 1785395"/>
                      <a:gd name="connsiteY14" fmla="*/ 1941653 h 2025570"/>
                      <a:gd name="connsiteX15" fmla="*/ 1235598 w 1785395"/>
                      <a:gd name="connsiteY15" fmla="*/ 1987952 h 2025570"/>
                      <a:gd name="connsiteX16" fmla="*/ 1299258 w 1785395"/>
                      <a:gd name="connsiteY16" fmla="*/ 2025570 h 2025570"/>
                      <a:gd name="connsiteX17" fmla="*/ 1785395 w 1785395"/>
                      <a:gd name="connsiteY17" fmla="*/ 2022676 h 2025570"/>
                      <a:gd name="connsiteX18" fmla="*/ 1785395 w 1785395"/>
                      <a:gd name="connsiteY18" fmla="*/ 1768033 h 2025570"/>
                      <a:gd name="connsiteX19" fmla="*/ 1713054 w 1785395"/>
                      <a:gd name="connsiteY19" fmla="*/ 1765138 h 2025570"/>
                      <a:gd name="connsiteX20" fmla="*/ 1632031 w 1785395"/>
                      <a:gd name="connsiteY20" fmla="*/ 1756458 h 2025570"/>
                      <a:gd name="connsiteX21" fmla="*/ 1524965 w 1785395"/>
                      <a:gd name="connsiteY21" fmla="*/ 1733307 h 2025570"/>
                      <a:gd name="connsiteX22" fmla="*/ 1432368 w 1785395"/>
                      <a:gd name="connsiteY22" fmla="*/ 1710160 h 2025570"/>
                      <a:gd name="connsiteX23" fmla="*/ 1313727 w 1785395"/>
                      <a:gd name="connsiteY23" fmla="*/ 1663860 h 2025570"/>
                      <a:gd name="connsiteX24" fmla="*/ 1197980 w 1785395"/>
                      <a:gd name="connsiteY24" fmla="*/ 1603094 h 2025570"/>
                      <a:gd name="connsiteX25" fmla="*/ 1088021 w 1785395"/>
                      <a:gd name="connsiteY25" fmla="*/ 1530751 h 2025570"/>
                      <a:gd name="connsiteX26" fmla="*/ 989636 w 1785395"/>
                      <a:gd name="connsiteY26" fmla="*/ 1458410 h 2025570"/>
                      <a:gd name="connsiteX27" fmla="*/ 879676 w 1785395"/>
                      <a:gd name="connsiteY27" fmla="*/ 1354239 h 2025570"/>
                      <a:gd name="connsiteX28" fmla="*/ 801547 w 1785395"/>
                      <a:gd name="connsiteY28" fmla="*/ 1273215 h 2025570"/>
                      <a:gd name="connsiteX29" fmla="*/ 700269 w 1785395"/>
                      <a:gd name="connsiteY29" fmla="*/ 1145894 h 2025570"/>
                      <a:gd name="connsiteX30" fmla="*/ 596097 w 1785395"/>
                      <a:gd name="connsiteY30" fmla="*/ 1004104 h 2025570"/>
                      <a:gd name="connsiteX31" fmla="*/ 520861 w 1785395"/>
                      <a:gd name="connsiteY31" fmla="*/ 885463 h 2025570"/>
                      <a:gd name="connsiteX32" fmla="*/ 448519 w 1785395"/>
                      <a:gd name="connsiteY32" fmla="*/ 752355 h 2025570"/>
                      <a:gd name="connsiteX33" fmla="*/ 379071 w 1785395"/>
                      <a:gd name="connsiteY33" fmla="*/ 616352 h 2025570"/>
                      <a:gd name="connsiteX34" fmla="*/ 309623 w 1785395"/>
                      <a:gd name="connsiteY34" fmla="*/ 477456 h 2025570"/>
                      <a:gd name="connsiteX35" fmla="*/ 243069 w 1785395"/>
                      <a:gd name="connsiteY35" fmla="*/ 309623 h 2025570"/>
                      <a:gd name="connsiteX36" fmla="*/ 193876 w 1785395"/>
                      <a:gd name="connsiteY36" fmla="*/ 162046 h 2025570"/>
                      <a:gd name="connsiteX37" fmla="*/ 159152 w 1785395"/>
                      <a:gd name="connsiteY37" fmla="*/ 63661 h 2025570"/>
                      <a:gd name="connsiteX38" fmla="*/ 138897 w 1785395"/>
                      <a:gd name="connsiteY38" fmla="*/ 0 h 2025570"/>
                      <a:gd name="connsiteX39" fmla="*/ 0 w 1785395"/>
                      <a:gd name="connsiteY39" fmla="*/ 1 h 2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85395" h="2025570">
                        <a:moveTo>
                          <a:pt x="0" y="1"/>
                        </a:moveTo>
                        <a:lnTo>
                          <a:pt x="28937" y="147577"/>
                        </a:lnTo>
                        <a:lnTo>
                          <a:pt x="81023" y="355922"/>
                        </a:lnTo>
                        <a:lnTo>
                          <a:pt x="121535" y="486137"/>
                        </a:lnTo>
                        <a:lnTo>
                          <a:pt x="182302" y="662651"/>
                        </a:lnTo>
                        <a:lnTo>
                          <a:pt x="272006" y="876782"/>
                        </a:lnTo>
                        <a:lnTo>
                          <a:pt x="364603" y="1056190"/>
                        </a:lnTo>
                        <a:lnTo>
                          <a:pt x="457200" y="1221129"/>
                        </a:lnTo>
                        <a:lnTo>
                          <a:pt x="561373" y="1377388"/>
                        </a:lnTo>
                        <a:lnTo>
                          <a:pt x="662651" y="1519177"/>
                        </a:lnTo>
                        <a:lnTo>
                          <a:pt x="798654" y="1666755"/>
                        </a:lnTo>
                        <a:cubicBezTo>
                          <a:pt x="833378" y="1687975"/>
                          <a:pt x="844952" y="1720769"/>
                          <a:pt x="879676" y="1741989"/>
                        </a:cubicBezTo>
                        <a:lnTo>
                          <a:pt x="969379" y="1814332"/>
                        </a:lnTo>
                        <a:lnTo>
                          <a:pt x="1061978" y="1886674"/>
                        </a:lnTo>
                        <a:lnTo>
                          <a:pt x="1148788" y="1941653"/>
                        </a:lnTo>
                        <a:lnTo>
                          <a:pt x="1235598" y="1987952"/>
                        </a:lnTo>
                        <a:lnTo>
                          <a:pt x="1299258" y="2025570"/>
                        </a:lnTo>
                        <a:lnTo>
                          <a:pt x="1785395" y="2022676"/>
                        </a:lnTo>
                        <a:lnTo>
                          <a:pt x="1785395" y="1768033"/>
                        </a:lnTo>
                        <a:cubicBezTo>
                          <a:pt x="1760317" y="1765139"/>
                          <a:pt x="1738132" y="1768032"/>
                          <a:pt x="1713054" y="1765138"/>
                        </a:cubicBezTo>
                        <a:lnTo>
                          <a:pt x="1632031" y="1756458"/>
                        </a:lnTo>
                        <a:cubicBezTo>
                          <a:pt x="1599236" y="1749706"/>
                          <a:pt x="1557760" y="1740059"/>
                          <a:pt x="1524965" y="1733307"/>
                        </a:cubicBezTo>
                        <a:lnTo>
                          <a:pt x="1432368" y="1710160"/>
                        </a:lnTo>
                        <a:cubicBezTo>
                          <a:pt x="1391856" y="1691833"/>
                          <a:pt x="1354239" y="1682187"/>
                          <a:pt x="1313727" y="1663860"/>
                        </a:cubicBezTo>
                        <a:lnTo>
                          <a:pt x="1197980" y="1603094"/>
                        </a:lnTo>
                        <a:cubicBezTo>
                          <a:pt x="1160362" y="1586696"/>
                          <a:pt x="1125639" y="1547149"/>
                          <a:pt x="1088021" y="1530751"/>
                        </a:cubicBezTo>
                        <a:lnTo>
                          <a:pt x="989636" y="1458410"/>
                        </a:lnTo>
                        <a:lnTo>
                          <a:pt x="879676" y="1354239"/>
                        </a:lnTo>
                        <a:lnTo>
                          <a:pt x="801547" y="1273215"/>
                        </a:lnTo>
                        <a:lnTo>
                          <a:pt x="700269" y="1145894"/>
                        </a:lnTo>
                        <a:lnTo>
                          <a:pt x="596097" y="1004104"/>
                        </a:lnTo>
                        <a:lnTo>
                          <a:pt x="520861" y="885463"/>
                        </a:lnTo>
                        <a:lnTo>
                          <a:pt x="448519" y="752355"/>
                        </a:lnTo>
                        <a:lnTo>
                          <a:pt x="379071" y="616352"/>
                        </a:lnTo>
                        <a:lnTo>
                          <a:pt x="309623" y="477456"/>
                        </a:lnTo>
                        <a:lnTo>
                          <a:pt x="243069" y="309623"/>
                        </a:lnTo>
                        <a:lnTo>
                          <a:pt x="193876" y="162046"/>
                        </a:lnTo>
                        <a:lnTo>
                          <a:pt x="159152" y="63661"/>
                        </a:lnTo>
                        <a:lnTo>
                          <a:pt x="138897" y="0"/>
                        </a:lnTo>
                        <a:lnTo>
                          <a:pt x="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8" name="グループ化 117"/>
                  <p:cNvGrpSpPr/>
                  <p:nvPr/>
                </p:nvGrpSpPr>
                <p:grpSpPr>
                  <a:xfrm>
                    <a:off x="3414952" y="3833513"/>
                    <a:ext cx="45719" cy="2027863"/>
                    <a:chOff x="2075000" y="592722"/>
                    <a:chExt cx="65038" cy="609600"/>
                  </a:xfrm>
                </p:grpSpPr>
                <p:cxnSp>
                  <p:nvCxnSpPr>
                    <p:cNvPr id="199" name="直線コネクタ 198"/>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直線コネクタ 199"/>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正方形/長方形 118"/>
                  <p:cNvSpPr/>
                  <p:nvPr/>
                </p:nvSpPr>
                <p:spPr>
                  <a:xfrm>
                    <a:off x="3459262" y="3833499"/>
                    <a:ext cx="2037144" cy="20284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p:cNvGrpSpPr/>
                  <p:nvPr/>
                </p:nvGrpSpPr>
                <p:grpSpPr>
                  <a:xfrm rot="5400000">
                    <a:off x="4455972" y="4865453"/>
                    <a:ext cx="45719" cy="2034000"/>
                    <a:chOff x="2075000" y="592722"/>
                    <a:chExt cx="65038" cy="762000"/>
                  </a:xfrm>
                </p:grpSpPr>
                <p:cxnSp>
                  <p:nvCxnSpPr>
                    <p:cNvPr id="193" name="直線コネクタ 192"/>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a:off x="2075487" y="1354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グループ化 120"/>
                  <p:cNvGrpSpPr/>
                  <p:nvPr/>
                </p:nvGrpSpPr>
                <p:grpSpPr>
                  <a:xfrm>
                    <a:off x="5495672" y="3831379"/>
                    <a:ext cx="45719" cy="2027863"/>
                    <a:chOff x="2075000" y="592722"/>
                    <a:chExt cx="65038" cy="609600"/>
                  </a:xfrm>
                </p:grpSpPr>
                <p:cxnSp>
                  <p:nvCxnSpPr>
                    <p:cNvPr id="188" name="直線コネクタ 187"/>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2" name="正方形/長方形 121"/>
                  <p:cNvSpPr/>
                  <p:nvPr/>
                </p:nvSpPr>
                <p:spPr>
                  <a:xfrm>
                    <a:off x="5469552" y="5809473"/>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1.93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23" name="正方形/長方形 122"/>
                  <p:cNvSpPr/>
                  <p:nvPr/>
                </p:nvSpPr>
                <p:spPr>
                  <a:xfrm>
                    <a:off x="5477318" y="5304801"/>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2.03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24" name="正方形/長方形 123"/>
                  <p:cNvSpPr/>
                  <p:nvPr/>
                </p:nvSpPr>
                <p:spPr>
                  <a:xfrm>
                    <a:off x="5478427" y="4799218"/>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2.13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25" name="正方形/長方形 124"/>
                  <p:cNvSpPr/>
                  <p:nvPr/>
                </p:nvSpPr>
                <p:spPr>
                  <a:xfrm>
                    <a:off x="5479537" y="4285205"/>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2.22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26" name="正方形/長方形 125"/>
                  <p:cNvSpPr/>
                  <p:nvPr/>
                </p:nvSpPr>
                <p:spPr>
                  <a:xfrm>
                    <a:off x="5473988" y="3783430"/>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2.32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27" name="正方形/長方形 126"/>
                  <p:cNvSpPr/>
                  <p:nvPr/>
                </p:nvSpPr>
                <p:spPr>
                  <a:xfrm rot="5400000">
                    <a:off x="5308644" y="4780780"/>
                    <a:ext cx="1570749" cy="217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Arial" panose="020B0604020202020204" pitchFamily="34" charset="0"/>
                        <a:cs typeface="Arial" panose="020B0604020202020204" pitchFamily="34" charset="0"/>
                      </a:rPr>
                      <a:t>n </a:t>
                    </a:r>
                    <a:r>
                      <a:rPr kumimoji="1" lang="en-US" altLang="ja-JP" sz="1400" dirty="0" smtClean="0">
                        <a:solidFill>
                          <a:schemeClr val="tx1"/>
                        </a:solidFill>
                        <a:latin typeface="Arial" panose="020B0604020202020204" pitchFamily="34" charset="0"/>
                        <a:cs typeface="Arial" panose="020B0604020202020204" pitchFamily="34" charset="0"/>
                      </a:rPr>
                      <a:t>(1/m</a:t>
                    </a:r>
                    <a:r>
                      <a:rPr kumimoji="1" lang="en-US" altLang="ja-JP" sz="1400" baseline="30000" dirty="0" smtClean="0">
                        <a:solidFill>
                          <a:schemeClr val="tx1"/>
                        </a:solidFill>
                        <a:latin typeface="Arial" panose="020B0604020202020204" pitchFamily="34" charset="0"/>
                        <a:cs typeface="Arial" panose="020B0604020202020204" pitchFamily="34" charset="0"/>
                      </a:rPr>
                      <a:t>2</a:t>
                    </a:r>
                    <a:r>
                      <a:rPr kumimoji="1" lang="en-US" altLang="ja-JP" sz="1400" dirty="0" smtClean="0">
                        <a:solidFill>
                          <a:schemeClr val="tx1"/>
                        </a:solidFill>
                        <a:latin typeface="Arial" panose="020B0604020202020204" pitchFamily="34" charset="0"/>
                        <a:cs typeface="Arial" panose="020B0604020202020204" pitchFamily="34" charset="0"/>
                      </a:rPr>
                      <a:t>)</a:t>
                    </a:r>
                    <a:r>
                      <a:rPr kumimoji="1" lang="en-US" altLang="ja-JP" sz="1400" dirty="0" smtClean="0">
                        <a:solidFill>
                          <a:schemeClr val="tx1"/>
                        </a:solidFill>
                        <a:latin typeface="Times New Roman" panose="02020603050405020304" pitchFamily="18" charset="0"/>
                        <a:cs typeface="Times New Roman" panose="02020603050405020304" pitchFamily="18" charset="0"/>
                      </a:rPr>
                      <a:t>×</a:t>
                    </a:r>
                    <a:r>
                      <a:rPr kumimoji="1" lang="en-US" altLang="ja-JP" sz="1400" dirty="0" smtClean="0">
                        <a:solidFill>
                          <a:schemeClr val="tx1"/>
                        </a:solidFill>
                        <a:latin typeface="Arial" panose="020B0604020202020204" pitchFamily="34" charset="0"/>
                        <a:cs typeface="Arial" panose="020B0604020202020204" pitchFamily="34" charset="0"/>
                      </a:rPr>
                      <a:t>10</a:t>
                    </a:r>
                    <a:r>
                      <a:rPr kumimoji="1" lang="en-US" altLang="ja-JP" sz="1400" baseline="30000" dirty="0" smtClean="0">
                        <a:solidFill>
                          <a:schemeClr val="tx1"/>
                        </a:solidFill>
                        <a:latin typeface="Arial" panose="020B0604020202020204" pitchFamily="34" charset="0"/>
                        <a:cs typeface="Arial" panose="020B0604020202020204" pitchFamily="34" charset="0"/>
                      </a:rPr>
                      <a:t>15</a:t>
                    </a:r>
                    <a:r>
                      <a:rPr kumimoji="1" lang="en-US" altLang="ja-JP" sz="1400" dirty="0" smtClean="0">
                        <a:solidFill>
                          <a:schemeClr val="tx1"/>
                        </a:solidFill>
                        <a:latin typeface="Arial" panose="020B0604020202020204" pitchFamily="34" charset="0"/>
                        <a:cs typeface="Arial" panose="020B0604020202020204" pitchFamily="34" charset="0"/>
                      </a:rPr>
                      <a:t> </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128" name="正方形/長方形 127"/>
                  <p:cNvSpPr/>
                  <p:nvPr/>
                </p:nvSpPr>
                <p:spPr>
                  <a:xfrm rot="16200000">
                    <a:off x="2776783" y="4802950"/>
                    <a:ext cx="385247" cy="195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Symbol" panose="05050102010706020507" pitchFamily="18" charset="2"/>
                        <a:cs typeface="Arial" panose="020B0604020202020204" pitchFamily="34" charset="0"/>
                      </a:rPr>
                      <a:t>n</a:t>
                    </a:r>
                    <a:r>
                      <a:rPr kumimoji="1" lang="en-US" altLang="ja-JP" sz="1400" dirty="0" smtClean="0">
                        <a:solidFill>
                          <a:schemeClr val="tx1"/>
                        </a:solidFill>
                        <a:latin typeface="Arial" panose="020B0604020202020204" pitchFamily="34" charset="0"/>
                        <a:cs typeface="Arial" panose="020B0604020202020204" pitchFamily="34" charset="0"/>
                      </a:rPr>
                      <a:t> </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129" name="正方形/長方形 128"/>
                  <p:cNvSpPr/>
                  <p:nvPr/>
                </p:nvSpPr>
                <p:spPr>
                  <a:xfrm>
                    <a:off x="3022633" y="5788243"/>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30" name="正方形/長方形 129"/>
                  <p:cNvSpPr/>
                  <p:nvPr/>
                </p:nvSpPr>
                <p:spPr>
                  <a:xfrm>
                    <a:off x="3023564" y="5278615"/>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.1</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31" name="正方形/長方形 130"/>
                  <p:cNvSpPr/>
                  <p:nvPr/>
                </p:nvSpPr>
                <p:spPr>
                  <a:xfrm>
                    <a:off x="3027175" y="4780081"/>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76" name="正方形/長方形 175"/>
                  <p:cNvSpPr/>
                  <p:nvPr/>
                </p:nvSpPr>
                <p:spPr>
                  <a:xfrm>
                    <a:off x="3027209" y="427212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77" name="正方形/長方形 176"/>
                  <p:cNvSpPr/>
                  <p:nvPr/>
                </p:nvSpPr>
                <p:spPr>
                  <a:xfrm>
                    <a:off x="3036548" y="3755687"/>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.4</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78" name="正方形/長方形 177"/>
                  <p:cNvSpPr/>
                  <p:nvPr/>
                </p:nvSpPr>
                <p:spPr>
                  <a:xfrm>
                    <a:off x="3557039" y="6034315"/>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Arial" panose="020B0604020202020204" pitchFamily="34" charset="0"/>
                        <a:cs typeface="Arial" panose="020B0604020202020204" pitchFamily="34" charset="0"/>
                      </a:rPr>
                      <a:t>y</a:t>
                    </a:r>
                    <a:r>
                      <a:rPr kumimoji="1" lang="en-US" altLang="ja-JP" sz="1400" dirty="0" smtClean="0">
                        <a:solidFill>
                          <a:schemeClr val="tx1"/>
                        </a:solidFill>
                        <a:latin typeface="Arial" panose="020B0604020202020204" pitchFamily="34" charset="0"/>
                        <a:cs typeface="Arial" panose="020B0604020202020204" pitchFamily="34" charset="0"/>
                      </a:rPr>
                      <a:t> (</a:t>
                    </a:r>
                    <a:r>
                      <a:rPr kumimoji="1" lang="en-US" altLang="ja-JP" sz="1400" dirty="0" smtClean="0">
                        <a:solidFill>
                          <a:schemeClr val="tx1"/>
                        </a:solidFill>
                        <a:latin typeface="Symbol" panose="05050102010706020507" pitchFamily="18" charset="2"/>
                        <a:cs typeface="Arial" panose="020B0604020202020204" pitchFamily="34" charset="0"/>
                      </a:rPr>
                      <a:t>m</a:t>
                    </a:r>
                    <a:r>
                      <a:rPr kumimoji="1" lang="en-US" altLang="ja-JP" sz="1400" dirty="0" smtClean="0">
                        <a:solidFill>
                          <a:schemeClr val="tx1"/>
                        </a:solidFill>
                        <a:latin typeface="Arial" panose="020B0604020202020204" pitchFamily="34" charset="0"/>
                        <a:cs typeface="Arial" panose="020B0604020202020204" pitchFamily="34" charset="0"/>
                      </a:rPr>
                      <a:t>m)</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179" name="正方形/長方形 178"/>
                  <p:cNvSpPr/>
                  <p:nvPr/>
                </p:nvSpPr>
                <p:spPr>
                  <a:xfrm>
                    <a:off x="3601390" y="5929904"/>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0" name="正方形/長方形 179"/>
                  <p:cNvSpPr/>
                  <p:nvPr/>
                </p:nvSpPr>
                <p:spPr>
                  <a:xfrm>
                    <a:off x="4007727" y="592958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1" name="正方形/長方形 180"/>
                  <p:cNvSpPr/>
                  <p:nvPr/>
                </p:nvSpPr>
                <p:spPr>
                  <a:xfrm>
                    <a:off x="4421154" y="592957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3.0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2" name="正方形/長方形 181"/>
                  <p:cNvSpPr/>
                  <p:nvPr/>
                </p:nvSpPr>
                <p:spPr>
                  <a:xfrm>
                    <a:off x="4823505" y="592613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3" name="正方形/長方形 182"/>
                  <p:cNvSpPr/>
                  <p:nvPr/>
                </p:nvSpPr>
                <p:spPr>
                  <a:xfrm>
                    <a:off x="5231256" y="592613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5</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4" name="正方形/長方形 183"/>
                  <p:cNvSpPr/>
                  <p:nvPr/>
                </p:nvSpPr>
                <p:spPr>
                  <a:xfrm>
                    <a:off x="3196308" y="592452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0.0</a:t>
                    </a:r>
                    <a:endParaRPr kumimoji="1" lang="ja-JP" altLang="en-US" sz="1200" dirty="0">
                      <a:solidFill>
                        <a:schemeClr val="tx1"/>
                      </a:solidFill>
                      <a:latin typeface="Arial" panose="020B0604020202020204" pitchFamily="34" charset="0"/>
                      <a:cs typeface="Arial" panose="020B0604020202020204" pitchFamily="34" charset="0"/>
                    </a:endParaRPr>
                  </a:p>
                </p:txBody>
              </p:sp>
              <p:pic>
                <p:nvPicPr>
                  <p:cNvPr id="185" name="図 184"/>
                  <p:cNvPicPr>
                    <a:picLocks noChangeAspect="1"/>
                  </p:cNvPicPr>
                  <p:nvPr/>
                </p:nvPicPr>
                <p:blipFill rotWithShape="1">
                  <a:blip r:embed="rId5"/>
                  <a:srcRect l="971" t="1350" r="1"/>
                  <a:stretch/>
                </p:blipFill>
                <p:spPr>
                  <a:xfrm rot="16200000" flipV="1">
                    <a:off x="3417015" y="3785600"/>
                    <a:ext cx="2087648" cy="2094530"/>
                  </a:xfrm>
                  <a:prstGeom prst="rect">
                    <a:avLst/>
                  </a:prstGeom>
                </p:spPr>
              </p:pic>
              <p:sp>
                <p:nvSpPr>
                  <p:cNvPr id="186" name="正方形/長方形 185"/>
                  <p:cNvSpPr/>
                  <p:nvPr/>
                </p:nvSpPr>
                <p:spPr>
                  <a:xfrm>
                    <a:off x="4134056" y="4740199"/>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smtClean="0">
                        <a:solidFill>
                          <a:schemeClr val="tx1"/>
                        </a:solidFill>
                        <a:latin typeface="Symbol" panose="05050102010706020507" pitchFamily="18" charset="2"/>
                        <a:cs typeface="Arial" panose="020B0604020202020204" pitchFamily="34" charset="0"/>
                      </a:rPr>
                      <a:t>n</a:t>
                    </a:r>
                    <a:r>
                      <a:rPr kumimoji="1" lang="en-US" altLang="ja-JP" dirty="0" smtClean="0">
                        <a:solidFill>
                          <a:schemeClr val="tx1"/>
                        </a:solidFill>
                        <a:latin typeface="Arial" panose="020B0604020202020204" pitchFamily="34" charset="0"/>
                        <a:cs typeface="Arial" panose="020B0604020202020204" pitchFamily="34" charset="0"/>
                      </a:rPr>
                      <a:t> </a:t>
                    </a:r>
                    <a:r>
                      <a:rPr kumimoji="1" lang="en-US" altLang="ja-JP" baseline="-25000" dirty="0" smtClean="0">
                        <a:solidFill>
                          <a:schemeClr val="tx1"/>
                        </a:solidFill>
                        <a:latin typeface="Arial" panose="020B0604020202020204" pitchFamily="34" charset="0"/>
                        <a:cs typeface="Arial" panose="020B0604020202020204" pitchFamily="34" charset="0"/>
                      </a:rPr>
                      <a:t>L</a:t>
                    </a:r>
                    <a:r>
                      <a:rPr kumimoji="1" lang="en-US" altLang="ja-JP" dirty="0" smtClean="0">
                        <a:solidFill>
                          <a:schemeClr val="tx1"/>
                        </a:solidFill>
                        <a:latin typeface="Arial" panose="020B0604020202020204" pitchFamily="34" charset="0"/>
                        <a:cs typeface="Arial" panose="020B0604020202020204" pitchFamily="34" charset="0"/>
                      </a:rPr>
                      <a:t> = 2</a:t>
                    </a:r>
                    <a:endParaRPr kumimoji="1" lang="ja-JP" altLang="en-US" dirty="0">
                      <a:solidFill>
                        <a:schemeClr val="tx1"/>
                      </a:solidFill>
                      <a:latin typeface="Arial" panose="020B0604020202020204" pitchFamily="34" charset="0"/>
                      <a:cs typeface="Arial" panose="020B0604020202020204" pitchFamily="34" charset="0"/>
                    </a:endParaRPr>
                  </a:p>
                </p:txBody>
              </p:sp>
              <p:cxnSp>
                <p:nvCxnSpPr>
                  <p:cNvPr id="187" name="直線矢印コネクタ 186"/>
                  <p:cNvCxnSpPr/>
                  <p:nvPr/>
                </p:nvCxnSpPr>
                <p:spPr>
                  <a:xfrm flipH="1">
                    <a:off x="5086970" y="5027276"/>
                    <a:ext cx="85724" cy="628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09" name="テキスト ボックス 108"/>
              <p:cNvSpPr txBox="1"/>
              <p:nvPr/>
            </p:nvSpPr>
            <p:spPr>
              <a:xfrm>
                <a:off x="3342572" y="3992002"/>
                <a:ext cx="697627" cy="369332"/>
              </a:xfrm>
              <a:prstGeom prst="rect">
                <a:avLst/>
              </a:prstGeom>
              <a:noFill/>
            </p:spPr>
            <p:txBody>
              <a:bodyPr wrap="none" rtlCol="0">
                <a:spAutoFit/>
              </a:bodyPr>
              <a:lstStyle/>
              <a:p>
                <a:r>
                  <a:rPr kumimoji="1" lang="en-US" altLang="ja-JP" dirty="0" smtClean="0"/>
                  <a:t>edge</a:t>
                </a:r>
                <a:endParaRPr kumimoji="1" lang="ja-JP" altLang="en-US" dirty="0"/>
              </a:p>
            </p:txBody>
          </p:sp>
          <p:sp>
            <p:nvSpPr>
              <p:cNvPr id="110" name="テキスト ボックス 109"/>
              <p:cNvSpPr txBox="1"/>
              <p:nvPr/>
            </p:nvSpPr>
            <p:spPr>
              <a:xfrm>
                <a:off x="5312406" y="3966887"/>
                <a:ext cx="825867" cy="369332"/>
              </a:xfrm>
              <a:prstGeom prst="rect">
                <a:avLst/>
              </a:prstGeom>
              <a:noFill/>
            </p:spPr>
            <p:txBody>
              <a:bodyPr wrap="none" rtlCol="0">
                <a:spAutoFit/>
              </a:bodyPr>
              <a:lstStyle/>
              <a:p>
                <a:r>
                  <a:rPr kumimoji="1" lang="en-US" altLang="ja-JP" dirty="0" smtClean="0"/>
                  <a:t>center</a:t>
                </a:r>
                <a:endParaRPr kumimoji="1" lang="ja-JP" altLang="en-US" dirty="0"/>
              </a:p>
            </p:txBody>
          </p:sp>
        </p:grpSp>
      </p:grpSp>
    </p:spTree>
    <p:extLst>
      <p:ext uri="{BB962C8B-B14F-4D97-AF65-F5344CB8AC3E}">
        <p14:creationId xmlns:p14="http://schemas.microsoft.com/office/powerpoint/2010/main" val="103678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067276" y="-45199"/>
            <a:ext cx="7476157" cy="1143000"/>
          </a:xfrm>
        </p:spPr>
        <p:txBody>
          <a:bodyPr/>
          <a:lstStyle/>
          <a:p>
            <a:r>
              <a:rPr lang="en-US" altLang="ja-JP" sz="3600" dirty="0" smtClean="0"/>
              <a:t>Comparison with local spin density approximation (LSDA) calculation</a:t>
            </a:r>
            <a:endParaRPr lang="ja-JP" altLang="en-US" sz="3600" dirty="0"/>
          </a:p>
        </p:txBody>
      </p:sp>
      <p:sp>
        <p:nvSpPr>
          <p:cNvPr id="90" name="正方形/長方形 89"/>
          <p:cNvSpPr/>
          <p:nvPr/>
        </p:nvSpPr>
        <p:spPr>
          <a:xfrm>
            <a:off x="5229966" y="998318"/>
            <a:ext cx="3962303" cy="369332"/>
          </a:xfrm>
          <a:prstGeom prst="rect">
            <a:avLst/>
          </a:prstGeom>
        </p:spPr>
        <p:txBody>
          <a:bodyPr wrap="none">
            <a:spAutoFit/>
          </a:bodyPr>
          <a:lstStyle/>
          <a:p>
            <a:r>
              <a:rPr lang="en-US" altLang="ja-JP" dirty="0" smtClean="0">
                <a:latin typeface="Times New Roman" panose="02020603050405020304" pitchFamily="18" charset="0"/>
                <a:ea typeface="SimSun" panose="02010600030101010101" pitchFamily="2" charset="-122"/>
              </a:rPr>
              <a:t>Calculated by Nomura (Tsukuba </a:t>
            </a:r>
            <a:r>
              <a:rPr lang="en-US" altLang="ja-JP" dirty="0">
                <a:latin typeface="Times New Roman" panose="02020603050405020304" pitchFamily="18" charset="0"/>
                <a:ea typeface="SimSun" panose="02010600030101010101" pitchFamily="2" charset="-122"/>
              </a:rPr>
              <a:t>Univ</a:t>
            </a:r>
            <a:r>
              <a:rPr lang="en-US" altLang="ja-JP" dirty="0" smtClean="0">
                <a:latin typeface="Times New Roman" panose="02020603050405020304" pitchFamily="18" charset="0"/>
                <a:ea typeface="SimSun" panose="02010600030101010101" pitchFamily="2" charset="-122"/>
              </a:rPr>
              <a:t>.) </a:t>
            </a:r>
            <a:endParaRPr lang="ja-JP" altLang="en-US" dirty="0"/>
          </a:p>
        </p:txBody>
      </p:sp>
      <p:graphicFrame>
        <p:nvGraphicFramePr>
          <p:cNvPr id="91" name="グラフ 90"/>
          <p:cNvGraphicFramePr>
            <a:graphicFrameLocks/>
          </p:cNvGraphicFramePr>
          <p:nvPr>
            <p:extLst>
              <p:ext uri="{D42A27DB-BD31-4B8C-83A1-F6EECF244321}">
                <p14:modId xmlns:p14="http://schemas.microsoft.com/office/powerpoint/2010/main" val="643832593"/>
              </p:ext>
            </p:extLst>
          </p:nvPr>
        </p:nvGraphicFramePr>
        <p:xfrm>
          <a:off x="-37112" y="4264211"/>
          <a:ext cx="3096510" cy="2317787"/>
        </p:xfrm>
        <a:graphic>
          <a:graphicData uri="http://schemas.openxmlformats.org/drawingml/2006/chart">
            <c:chart xmlns:c="http://schemas.openxmlformats.org/drawingml/2006/chart" xmlns:r="http://schemas.openxmlformats.org/officeDocument/2006/relationships" r:id="rId3"/>
          </a:graphicData>
        </a:graphic>
      </p:graphicFrame>
      <p:sp>
        <p:nvSpPr>
          <p:cNvPr id="92" name="正方形/長方形 91"/>
          <p:cNvSpPr/>
          <p:nvPr/>
        </p:nvSpPr>
        <p:spPr>
          <a:xfrm>
            <a:off x="1881790" y="4372137"/>
            <a:ext cx="1188240" cy="33528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C strip</a:t>
            </a:r>
            <a:endParaRPr kumimoji="0" lang="ja-JP" altLang="en-US" sz="1600" b="0" i="0" u="none" strike="noStrike" kern="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93" name="正方形/長方形 92"/>
          <p:cNvSpPr/>
          <p:nvPr/>
        </p:nvSpPr>
        <p:spPr>
          <a:xfrm>
            <a:off x="517891" y="5862124"/>
            <a:ext cx="1093256" cy="33528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altLang="ja-JP" sz="1600" b="0" i="1" u="none" strike="noStrike" kern="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B</a:t>
            </a:r>
            <a:r>
              <a:rPr kumimoji="0" lang="en-US" altLang="ja-JP" sz="1600" b="0" i="0" u="none" strike="noStrike" kern="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 4 T</a:t>
            </a: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0" lang="en-US" altLang="ja-JP" sz="1600" b="0" i="1" u="none" strike="noStrike" kern="0" cap="none" spc="0" normalizeH="0" baseline="0" noProof="0" dirty="0" smtClean="0">
                <a:ln>
                  <a:noFill/>
                </a:ln>
                <a:solidFill>
                  <a:prstClr val="black"/>
                </a:solidFill>
                <a:effectLst/>
                <a:uLnTx/>
                <a:uFillTx/>
                <a:latin typeface="Symbol" panose="05050102010706020507" pitchFamily="18" charset="2"/>
                <a:ea typeface="游ゴシック" panose="020B0400000000000000" pitchFamily="50" charset="-128"/>
                <a:cs typeface="Arial" panose="020B0604020202020204" pitchFamily="34" charset="0"/>
              </a:rPr>
              <a:t>n</a:t>
            </a:r>
            <a:r>
              <a:rPr kumimoji="0" lang="en-US" altLang="ja-JP" sz="1600" b="0" i="0" u="none" strike="noStrike" kern="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 2.09</a:t>
            </a:r>
            <a:endParaRPr kumimoji="0" lang="ja-JP" altLang="en-US" sz="1600" b="0" i="0" u="none" strike="noStrike" kern="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94" name="正方形/長方形 93"/>
          <p:cNvSpPr/>
          <p:nvPr/>
        </p:nvSpPr>
        <p:spPr>
          <a:xfrm>
            <a:off x="687402" y="4354418"/>
            <a:ext cx="904702" cy="33528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C strip</a:t>
            </a:r>
            <a:endParaRPr kumimoji="0" lang="ja-JP" altLang="en-US" sz="1600" b="0" i="0" u="none" strike="noStrike" kern="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cxnSp>
        <p:nvCxnSpPr>
          <p:cNvPr id="95" name="直線矢印コネクタ 94"/>
          <p:cNvCxnSpPr/>
          <p:nvPr/>
        </p:nvCxnSpPr>
        <p:spPr>
          <a:xfrm flipH="1">
            <a:off x="1989949" y="4687764"/>
            <a:ext cx="765544" cy="0"/>
          </a:xfrm>
          <a:prstGeom prst="straightConnector1">
            <a:avLst/>
          </a:prstGeom>
          <a:noFill/>
          <a:ln w="6350" cap="flat" cmpd="sng" algn="ctr">
            <a:solidFill>
              <a:sysClr val="windowText" lastClr="000000"/>
            </a:solidFill>
            <a:prstDash val="solid"/>
            <a:miter lim="800000"/>
            <a:tailEnd type="triangle"/>
          </a:ln>
          <a:effectLst/>
        </p:spPr>
      </p:cxnSp>
      <p:cxnSp>
        <p:nvCxnSpPr>
          <p:cNvPr id="96" name="直線矢印コネクタ 95"/>
          <p:cNvCxnSpPr/>
          <p:nvPr/>
        </p:nvCxnSpPr>
        <p:spPr>
          <a:xfrm flipH="1">
            <a:off x="698970" y="4682428"/>
            <a:ext cx="928576" cy="0"/>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cxnSp>
        <p:nvCxnSpPr>
          <p:cNvPr id="97" name="直線コネクタ 96"/>
          <p:cNvCxnSpPr/>
          <p:nvPr/>
        </p:nvCxnSpPr>
        <p:spPr>
          <a:xfrm>
            <a:off x="520521" y="5627289"/>
            <a:ext cx="2376000" cy="0"/>
          </a:xfrm>
          <a:prstGeom prst="line">
            <a:avLst/>
          </a:prstGeom>
          <a:noFill/>
          <a:ln w="19050" cap="flat" cmpd="sng" algn="ctr">
            <a:solidFill>
              <a:srgbClr val="FF00FF"/>
            </a:solidFill>
            <a:prstDash val="dash"/>
            <a:miter lim="800000"/>
          </a:ln>
          <a:effectLst/>
        </p:spPr>
      </p:cxnSp>
      <p:cxnSp>
        <p:nvCxnSpPr>
          <p:cNvPr id="98" name="直線矢印コネクタ 97"/>
          <p:cNvCxnSpPr/>
          <p:nvPr/>
        </p:nvCxnSpPr>
        <p:spPr>
          <a:xfrm flipV="1">
            <a:off x="794426" y="5602200"/>
            <a:ext cx="0" cy="203200"/>
          </a:xfrm>
          <a:prstGeom prst="straightConnector1">
            <a:avLst/>
          </a:prstGeom>
          <a:noFill/>
          <a:ln w="28575" cap="flat" cmpd="sng" algn="ctr">
            <a:solidFill>
              <a:srgbClr val="FF0000"/>
            </a:solidFill>
            <a:prstDash val="solid"/>
            <a:miter lim="800000"/>
            <a:tailEnd type="triangle"/>
          </a:ln>
          <a:effectLst/>
        </p:spPr>
      </p:cxnSp>
      <p:cxnSp>
        <p:nvCxnSpPr>
          <p:cNvPr id="99" name="直線矢印コネクタ 98"/>
          <p:cNvCxnSpPr/>
          <p:nvPr/>
        </p:nvCxnSpPr>
        <p:spPr>
          <a:xfrm>
            <a:off x="896026" y="5536477"/>
            <a:ext cx="0" cy="203200"/>
          </a:xfrm>
          <a:prstGeom prst="straightConnector1">
            <a:avLst/>
          </a:prstGeom>
          <a:noFill/>
          <a:ln w="28575" cap="flat" cmpd="sng" algn="ctr">
            <a:solidFill>
              <a:srgbClr val="0000FF"/>
            </a:solidFill>
            <a:prstDash val="solid"/>
            <a:miter lim="800000"/>
            <a:tailEnd type="triangle"/>
          </a:ln>
          <a:effectLst/>
        </p:spPr>
      </p:cxnSp>
      <p:cxnSp>
        <p:nvCxnSpPr>
          <p:cNvPr id="100" name="直線矢印コネクタ 99"/>
          <p:cNvCxnSpPr/>
          <p:nvPr/>
        </p:nvCxnSpPr>
        <p:spPr>
          <a:xfrm flipV="1">
            <a:off x="789663" y="5145957"/>
            <a:ext cx="0" cy="203200"/>
          </a:xfrm>
          <a:prstGeom prst="straightConnector1">
            <a:avLst/>
          </a:prstGeom>
          <a:noFill/>
          <a:ln w="28575" cap="flat" cmpd="sng" algn="ctr">
            <a:solidFill>
              <a:srgbClr val="FF0000"/>
            </a:solidFill>
            <a:prstDash val="solid"/>
            <a:miter lim="800000"/>
            <a:tailEnd type="triangle"/>
          </a:ln>
          <a:effectLst/>
        </p:spPr>
      </p:cxnSp>
      <p:cxnSp>
        <p:nvCxnSpPr>
          <p:cNvPr id="101" name="直線矢印コネクタ 100"/>
          <p:cNvCxnSpPr/>
          <p:nvPr/>
        </p:nvCxnSpPr>
        <p:spPr>
          <a:xfrm>
            <a:off x="896026" y="5061182"/>
            <a:ext cx="0" cy="203200"/>
          </a:xfrm>
          <a:prstGeom prst="straightConnector1">
            <a:avLst/>
          </a:prstGeom>
          <a:noFill/>
          <a:ln w="28575" cap="flat" cmpd="sng" algn="ctr">
            <a:solidFill>
              <a:srgbClr val="0000FF"/>
            </a:solidFill>
            <a:prstDash val="solid"/>
            <a:miter lim="800000"/>
            <a:tailEnd type="triangle"/>
          </a:ln>
          <a:effectLst/>
        </p:spPr>
      </p:cxnSp>
      <p:graphicFrame>
        <p:nvGraphicFramePr>
          <p:cNvPr id="102" name="グラフ 101"/>
          <p:cNvGraphicFramePr>
            <a:graphicFrameLocks/>
          </p:cNvGraphicFramePr>
          <p:nvPr>
            <p:extLst>
              <p:ext uri="{D42A27DB-BD31-4B8C-83A1-F6EECF244321}">
                <p14:modId xmlns:p14="http://schemas.microsoft.com/office/powerpoint/2010/main" val="669079967"/>
              </p:ext>
            </p:extLst>
          </p:nvPr>
        </p:nvGraphicFramePr>
        <p:xfrm>
          <a:off x="247236" y="2273308"/>
          <a:ext cx="2743200" cy="1958378"/>
        </p:xfrm>
        <a:graphic>
          <a:graphicData uri="http://schemas.openxmlformats.org/drawingml/2006/chart">
            <c:chart xmlns:c="http://schemas.openxmlformats.org/drawingml/2006/chart" xmlns:r="http://schemas.openxmlformats.org/officeDocument/2006/relationships" r:id="rId4"/>
          </a:graphicData>
        </a:graphic>
      </p:graphicFrame>
      <p:sp>
        <p:nvSpPr>
          <p:cNvPr id="103" name="正方形/長方形 102"/>
          <p:cNvSpPr/>
          <p:nvPr/>
        </p:nvSpPr>
        <p:spPr>
          <a:xfrm rot="16200000">
            <a:off x="-280510" y="3037970"/>
            <a:ext cx="728780" cy="33528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1" u="none" strike="noStrike" kern="0" cap="none" spc="0" normalizeH="0" baseline="0" noProof="0" dirty="0" smtClean="0">
                <a:ln>
                  <a:noFill/>
                </a:ln>
                <a:effectLst/>
                <a:uLnTx/>
                <a:uFillTx/>
                <a:latin typeface="Symbol" panose="05050102010706020507" pitchFamily="18" charset="2"/>
                <a:ea typeface="游ゴシック" panose="020B0400000000000000" pitchFamily="50" charset="-128"/>
                <a:cs typeface="Arial" panose="020B0604020202020204" pitchFamily="34" charset="0"/>
              </a:rPr>
              <a:t>n</a:t>
            </a:r>
            <a:r>
              <a:rPr kumimoji="0" lang="en-US" altLang="ja-JP" sz="1600" b="0" i="0" u="none" strike="noStrike" kern="0" cap="none" spc="0" normalizeH="0" baseline="-2500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rPr>
              <a:t> local</a:t>
            </a:r>
            <a:endParaRPr kumimoji="0" lang="ja-JP" altLang="en-US" sz="1600" b="0" i="0" u="none" strike="noStrike" kern="0" cap="none" spc="0" normalizeH="0" baseline="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04" name="正方形/長方形 103"/>
          <p:cNvSpPr/>
          <p:nvPr/>
        </p:nvSpPr>
        <p:spPr>
          <a:xfrm>
            <a:off x="1308510" y="1971774"/>
            <a:ext cx="1000112" cy="33528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rPr>
              <a:t>IC strip</a:t>
            </a:r>
            <a:endParaRPr kumimoji="0" lang="ja-JP" altLang="en-US" sz="1600" b="0" i="0" u="none" strike="noStrike" kern="0" cap="none" spc="0" normalizeH="0" baseline="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endParaRPr>
          </a:p>
        </p:txBody>
      </p:sp>
      <p:grpSp>
        <p:nvGrpSpPr>
          <p:cNvPr id="105" name="グループ化 104"/>
          <p:cNvGrpSpPr/>
          <p:nvPr/>
        </p:nvGrpSpPr>
        <p:grpSpPr>
          <a:xfrm>
            <a:off x="1655900" y="2230481"/>
            <a:ext cx="322521" cy="3860454"/>
            <a:chOff x="2923954" y="1098235"/>
            <a:chExt cx="322521" cy="3751682"/>
          </a:xfrm>
        </p:grpSpPr>
        <p:cxnSp>
          <p:nvCxnSpPr>
            <p:cNvPr id="106" name="直線コネクタ 105"/>
            <p:cNvCxnSpPr/>
            <p:nvPr/>
          </p:nvCxnSpPr>
          <p:spPr>
            <a:xfrm>
              <a:off x="2923954" y="1098645"/>
              <a:ext cx="0" cy="3751272"/>
            </a:xfrm>
            <a:prstGeom prst="line">
              <a:avLst/>
            </a:prstGeom>
            <a:noFill/>
            <a:ln w="6350" cap="flat" cmpd="sng" algn="ctr">
              <a:solidFill>
                <a:sysClr val="windowText" lastClr="000000"/>
              </a:solidFill>
              <a:prstDash val="lgDash"/>
              <a:miter lim="800000"/>
            </a:ln>
            <a:effectLst/>
          </p:spPr>
        </p:cxnSp>
        <p:cxnSp>
          <p:nvCxnSpPr>
            <p:cNvPr id="107" name="直線コネクタ 106"/>
            <p:cNvCxnSpPr/>
            <p:nvPr/>
          </p:nvCxnSpPr>
          <p:spPr>
            <a:xfrm>
              <a:off x="3246475" y="1098235"/>
              <a:ext cx="0" cy="3751272"/>
            </a:xfrm>
            <a:prstGeom prst="line">
              <a:avLst/>
            </a:prstGeom>
            <a:noFill/>
            <a:ln w="6350" cap="flat" cmpd="sng" algn="ctr">
              <a:solidFill>
                <a:sysClr val="windowText" lastClr="000000"/>
              </a:solidFill>
              <a:prstDash val="lgDash"/>
              <a:miter lim="800000"/>
            </a:ln>
            <a:effectLst/>
          </p:spPr>
        </p:cxnSp>
      </p:grpSp>
      <p:cxnSp>
        <p:nvCxnSpPr>
          <p:cNvPr id="108" name="直線矢印コネクタ 107"/>
          <p:cNvCxnSpPr/>
          <p:nvPr/>
        </p:nvCxnSpPr>
        <p:spPr>
          <a:xfrm>
            <a:off x="1808566" y="2199748"/>
            <a:ext cx="0" cy="255181"/>
          </a:xfrm>
          <a:prstGeom prst="straightConnector1">
            <a:avLst/>
          </a:prstGeom>
          <a:noFill/>
          <a:ln w="6350" cap="flat" cmpd="sng" algn="ctr">
            <a:solidFill>
              <a:sysClr val="windowText" lastClr="000000"/>
            </a:solidFill>
            <a:prstDash val="solid"/>
            <a:miter lim="800000"/>
            <a:tailEnd type="triangle"/>
          </a:ln>
          <a:effectLst/>
        </p:spPr>
      </p:cxnSp>
      <p:cxnSp>
        <p:nvCxnSpPr>
          <p:cNvPr id="109" name="直線矢印コネクタ 108"/>
          <p:cNvCxnSpPr/>
          <p:nvPr/>
        </p:nvCxnSpPr>
        <p:spPr>
          <a:xfrm flipH="1">
            <a:off x="1649076" y="2470432"/>
            <a:ext cx="326064" cy="0"/>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sp>
        <p:nvSpPr>
          <p:cNvPr id="110" name="正方形/長方形 109"/>
          <p:cNvSpPr/>
          <p:nvPr/>
        </p:nvSpPr>
        <p:spPr>
          <a:xfrm>
            <a:off x="354358" y="6550104"/>
            <a:ext cx="2546375" cy="33528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rPr>
              <a:t>Distance from edge (</a:t>
            </a:r>
            <a:r>
              <a:rPr kumimoji="0" lang="en-US" altLang="ja-JP" sz="1600" b="0" i="0" u="none" strike="noStrike" kern="0" cap="none" spc="0" normalizeH="0" baseline="0" noProof="0" dirty="0" smtClean="0">
                <a:ln>
                  <a:noFill/>
                </a:ln>
                <a:effectLst/>
                <a:uLnTx/>
                <a:uFillTx/>
                <a:latin typeface="Symbol" panose="05050102010706020507" pitchFamily="18" charset="2"/>
                <a:ea typeface="游ゴシック" panose="020B0400000000000000" pitchFamily="50" charset="-128"/>
                <a:cs typeface="Arial" panose="020B0604020202020204" pitchFamily="34" charset="0"/>
              </a:rPr>
              <a:t>m</a:t>
            </a:r>
            <a:r>
              <a:rPr kumimoji="0" lang="en-US" altLang="ja-JP" sz="1600" b="0" i="0" u="none" strike="noStrike" kern="0" cap="none" spc="0" normalizeH="0" baseline="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rPr>
              <a:t>m)</a:t>
            </a:r>
            <a:endParaRPr kumimoji="0" lang="ja-JP" altLang="en-US" sz="1600" b="0" i="0" u="none" strike="noStrike" kern="0" cap="none" spc="0" normalizeH="0" baseline="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11" name="正方形/長方形 110"/>
          <p:cNvSpPr/>
          <p:nvPr/>
        </p:nvSpPr>
        <p:spPr>
          <a:xfrm>
            <a:off x="15128" y="1101512"/>
            <a:ext cx="3343388" cy="593974"/>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u="none" strike="noStrike" kern="0" cap="none" spc="0" normalizeH="0" baseline="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rPr>
              <a:t>LSDA calculation including </a:t>
            </a:r>
            <a:r>
              <a:rPr kumimoji="0" lang="en-US" altLang="ja-JP" sz="1600" b="0" u="none" strike="noStrike" kern="0" cap="none" spc="0" normalizeH="0" baseline="0" noProof="0" dirty="0" err="1" smtClean="0">
                <a:ln>
                  <a:noFill/>
                </a:ln>
                <a:effectLst/>
                <a:uLnTx/>
                <a:uFillTx/>
                <a:latin typeface="Arial" panose="020B0604020202020204" pitchFamily="34" charset="0"/>
                <a:ea typeface="游ゴシック" panose="020B0400000000000000" pitchFamily="50" charset="-128"/>
                <a:cs typeface="Arial" panose="020B0604020202020204" pitchFamily="34" charset="0"/>
              </a:rPr>
              <a:t>Hartree</a:t>
            </a:r>
            <a:r>
              <a:rPr kumimoji="0" lang="en-US" altLang="ja-JP" sz="1600" b="0" u="none" strike="noStrike" kern="0" cap="none" spc="0" normalizeH="0" baseline="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rPr>
              <a:t> and exchange energy terms without</a:t>
            </a:r>
            <a:r>
              <a:rPr kumimoji="0" lang="en-US" altLang="ja-JP" sz="1600" b="0" u="none" strike="noStrike" kern="0" cap="none" spc="0" normalizeH="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rPr>
              <a:t> imposed current.</a:t>
            </a:r>
            <a:r>
              <a:rPr kumimoji="0" lang="en-US" altLang="ja-JP" sz="1600" b="0" i="1" u="none" strike="noStrike" kern="0" cap="none" spc="0" normalizeH="0" baseline="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rPr>
              <a:t> </a:t>
            </a:r>
            <a:endParaRPr kumimoji="0" lang="ja-JP" altLang="en-US" sz="1600" b="0" i="0" u="none" strike="noStrike" kern="0" cap="none" spc="0" normalizeH="0" baseline="0" noProof="0" dirty="0" smtClean="0">
              <a:ln>
                <a:noFill/>
              </a:ln>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12" name="正方形/長方形 111"/>
          <p:cNvSpPr/>
          <p:nvPr/>
        </p:nvSpPr>
        <p:spPr>
          <a:xfrm>
            <a:off x="2735796" y="5424534"/>
            <a:ext cx="415608" cy="33528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1" u="none" strike="noStrike" kern="0" cap="none" spc="0" normalizeH="0" baseline="0" noProof="0" dirty="0" smtClean="0">
                <a:ln>
                  <a:noFill/>
                </a:ln>
                <a:solidFill>
                  <a:srgbClr val="FF00FF"/>
                </a:solidFill>
                <a:effectLst/>
                <a:uLnTx/>
                <a:uFillTx/>
                <a:latin typeface="Arial" panose="020B0604020202020204" pitchFamily="34" charset="0"/>
                <a:ea typeface="游ゴシック" panose="020B0400000000000000" pitchFamily="50" charset="-128"/>
                <a:cs typeface="Arial" panose="020B0604020202020204" pitchFamily="34" charset="0"/>
              </a:rPr>
              <a:t>E</a:t>
            </a:r>
            <a:r>
              <a:rPr kumimoji="0" lang="en-US" altLang="ja-JP" sz="1600" b="0" i="0" u="none" strike="noStrike" kern="0" cap="none" spc="0" normalizeH="0" baseline="-25000" noProof="0" dirty="0" smtClean="0">
                <a:ln>
                  <a:noFill/>
                </a:ln>
                <a:solidFill>
                  <a:srgbClr val="FF00FF"/>
                </a:solidFill>
                <a:effectLst/>
                <a:uLnTx/>
                <a:uFillTx/>
                <a:latin typeface="Arial" panose="020B0604020202020204" pitchFamily="34" charset="0"/>
                <a:ea typeface="游ゴシック" panose="020B0400000000000000" pitchFamily="50" charset="-128"/>
                <a:cs typeface="Arial" panose="020B0604020202020204" pitchFamily="34" charset="0"/>
              </a:rPr>
              <a:t>F</a:t>
            </a:r>
            <a:endParaRPr kumimoji="0" lang="ja-JP" altLang="en-US" sz="1600" b="0" i="0" u="none" strike="noStrike" kern="0" cap="none" spc="0" normalizeH="0" baseline="-25000" noProof="0" dirty="0" smtClean="0">
              <a:ln>
                <a:noFill/>
              </a:ln>
              <a:solidFill>
                <a:srgbClr val="FF00FF"/>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19" name="正方形/長方形 118"/>
          <p:cNvSpPr/>
          <p:nvPr/>
        </p:nvSpPr>
        <p:spPr>
          <a:xfrm>
            <a:off x="682634" y="3233491"/>
            <a:ext cx="1016624"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i="1" kern="0" dirty="0">
                <a:solidFill>
                  <a:schemeClr val="bg1"/>
                </a:solidFill>
                <a:latin typeface="Arial" panose="020B0604020202020204" pitchFamily="34" charset="0"/>
                <a:ea typeface="游ゴシック" panose="020B0400000000000000" pitchFamily="50" charset="-128"/>
                <a:cs typeface="Arial" panose="020B0604020202020204" pitchFamily="34" charset="0"/>
              </a:rPr>
              <a:t>B</a:t>
            </a:r>
            <a:r>
              <a:rPr kumimoji="0" lang="en-US" altLang="ja-JP" kern="0" dirty="0">
                <a:solidFill>
                  <a:schemeClr val="bg1"/>
                </a:solidFill>
                <a:latin typeface="Arial" panose="020B0604020202020204" pitchFamily="34" charset="0"/>
                <a:ea typeface="游ゴシック" panose="020B0400000000000000" pitchFamily="50" charset="-128"/>
                <a:cs typeface="Arial" panose="020B0604020202020204" pitchFamily="34" charset="0"/>
              </a:rPr>
              <a:t> = 4 T </a:t>
            </a:r>
            <a:endParaRPr kumimoji="0" lang="en-US" altLang="ja-JP" kern="0" dirty="0" smtClean="0">
              <a:solidFill>
                <a:schemeClr val="bg1"/>
              </a:solidFill>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i="1" kern="0" dirty="0" smtClean="0">
                <a:solidFill>
                  <a:schemeClr val="bg1"/>
                </a:solidFill>
                <a:latin typeface="Symbol" panose="05050102010706020507" pitchFamily="18" charset="2"/>
                <a:ea typeface="游ゴシック" panose="020B0400000000000000" pitchFamily="50" charset="-128"/>
                <a:cs typeface="Arial" panose="020B0604020202020204" pitchFamily="34" charset="0"/>
              </a:rPr>
              <a:t>n</a:t>
            </a:r>
            <a:r>
              <a:rPr kumimoji="0" lang="en-US" altLang="ja-JP" kern="0" dirty="0" smtClean="0">
                <a:solidFill>
                  <a:schemeClr val="bg1"/>
                </a:solidFill>
                <a:latin typeface="Arial" panose="020B0604020202020204" pitchFamily="34" charset="0"/>
                <a:ea typeface="游ゴシック" panose="020B0400000000000000" pitchFamily="50" charset="-128"/>
                <a:cs typeface="Arial" panose="020B0604020202020204" pitchFamily="34" charset="0"/>
              </a:rPr>
              <a:t> </a:t>
            </a:r>
            <a:r>
              <a:rPr kumimoji="0" lang="en-US" altLang="ja-JP" kern="0" dirty="0">
                <a:solidFill>
                  <a:schemeClr val="bg1"/>
                </a:solidFill>
                <a:latin typeface="Arial" panose="020B0604020202020204" pitchFamily="34" charset="0"/>
                <a:ea typeface="游ゴシック" panose="020B0400000000000000" pitchFamily="50" charset="-128"/>
                <a:cs typeface="Arial" panose="020B0604020202020204" pitchFamily="34" charset="0"/>
              </a:rPr>
              <a:t>= 2.09</a:t>
            </a:r>
            <a:endParaRPr kumimoji="0" lang="ja-JP" altLang="en-US" kern="0" dirty="0">
              <a:solidFill>
                <a:schemeClr val="bg1"/>
              </a:solidFill>
              <a:latin typeface="Arial" panose="020B0604020202020204" pitchFamily="34" charset="0"/>
              <a:ea typeface="游ゴシック" panose="020B0400000000000000" pitchFamily="50" charset="-128"/>
              <a:cs typeface="Arial" panose="020B0604020202020204" pitchFamily="34" charset="0"/>
            </a:endParaRPr>
          </a:p>
        </p:txBody>
      </p:sp>
      <p:sp>
        <p:nvSpPr>
          <p:cNvPr id="120" name="正方形/長方形 119"/>
          <p:cNvSpPr/>
          <p:nvPr/>
        </p:nvSpPr>
        <p:spPr>
          <a:xfrm>
            <a:off x="-25689" y="1660925"/>
            <a:ext cx="4264772" cy="47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latin typeface="Arial" panose="020B0604020202020204" pitchFamily="34" charset="0"/>
                <a:cs typeface="Arial" panose="020B0604020202020204" pitchFamily="34" charset="0"/>
              </a:rPr>
              <a:t>S</a:t>
            </a:r>
            <a:r>
              <a:rPr lang="en-US" altLang="ja-JP" sz="1200" dirty="0" smtClean="0">
                <a:latin typeface="Arial" panose="020B0604020202020204" pitchFamily="34" charset="0"/>
                <a:cs typeface="Arial" panose="020B0604020202020204" pitchFamily="34" charset="0"/>
              </a:rPr>
              <a:t>. </a:t>
            </a:r>
            <a:r>
              <a:rPr lang="en-US" altLang="ja-JP" sz="1200" dirty="0" err="1" smtClean="0">
                <a:latin typeface="Arial" panose="020B0604020202020204" pitchFamily="34" charset="0"/>
                <a:cs typeface="Arial" panose="020B0604020202020204" pitchFamily="34" charset="0"/>
              </a:rPr>
              <a:t>Mamyouda</a:t>
            </a:r>
            <a:r>
              <a:rPr lang="en-US" altLang="ja-JP" sz="1200" dirty="0">
                <a:latin typeface="Arial" panose="020B0604020202020204" pitchFamily="34" charset="0"/>
                <a:cs typeface="Arial" panose="020B0604020202020204" pitchFamily="34" charset="0"/>
              </a:rPr>
              <a:t> </a:t>
            </a:r>
            <a:r>
              <a:rPr lang="en-US" altLang="ja-JP" sz="1200" i="1" dirty="0" smtClean="0">
                <a:latin typeface="Arial" panose="020B0604020202020204" pitchFamily="34" charset="0"/>
                <a:cs typeface="Arial" panose="020B0604020202020204" pitchFamily="34" charset="0"/>
              </a:rPr>
              <a:t>et.al</a:t>
            </a:r>
            <a:r>
              <a:rPr lang="en-US" altLang="ja-JP" sz="1200" dirty="0" smtClean="0">
                <a:latin typeface="Arial" panose="020B0604020202020204" pitchFamily="34" charset="0"/>
                <a:cs typeface="Arial" panose="020B0604020202020204" pitchFamily="34" charset="0"/>
              </a:rPr>
              <a:t>., </a:t>
            </a:r>
            <a:r>
              <a:rPr lang="en-US" altLang="ja-JP" sz="1200" i="1" dirty="0" smtClean="0">
                <a:latin typeface="Arial" panose="020B0604020202020204" pitchFamily="34" charset="0"/>
                <a:cs typeface="Arial" panose="020B0604020202020204" pitchFamily="34" charset="0"/>
              </a:rPr>
              <a:t>Nano </a:t>
            </a:r>
            <a:r>
              <a:rPr lang="en-US" altLang="ja-JP" sz="1200" i="1" dirty="0">
                <a:latin typeface="Arial" panose="020B0604020202020204" pitchFamily="34" charset="0"/>
                <a:cs typeface="Arial" panose="020B0604020202020204" pitchFamily="34" charset="0"/>
              </a:rPr>
              <a:t>Letters</a:t>
            </a:r>
            <a:r>
              <a:rPr lang="en-US" altLang="ja-JP" sz="1200" dirty="0">
                <a:latin typeface="Arial" panose="020B0604020202020204" pitchFamily="34" charset="0"/>
                <a:cs typeface="Arial" panose="020B0604020202020204" pitchFamily="34" charset="0"/>
              </a:rPr>
              <a:t>, </a:t>
            </a:r>
            <a:r>
              <a:rPr lang="en-US" altLang="ja-JP" sz="1200" b="1" dirty="0" smtClean="0">
                <a:latin typeface="Arial" panose="020B0604020202020204" pitchFamily="34" charset="0"/>
                <a:cs typeface="Arial" panose="020B0604020202020204" pitchFamily="34" charset="0"/>
              </a:rPr>
              <a:t>15</a:t>
            </a:r>
            <a:r>
              <a:rPr lang="en-US" altLang="ja-JP" sz="1200" dirty="0" smtClean="0">
                <a:latin typeface="Arial" panose="020B0604020202020204" pitchFamily="34" charset="0"/>
                <a:cs typeface="Arial" panose="020B0604020202020204" pitchFamily="34" charset="0"/>
              </a:rPr>
              <a:t>, 2417 (2015).</a:t>
            </a:r>
            <a:r>
              <a:rPr lang="en-US" altLang="ja-JP" sz="1200" dirty="0">
                <a:latin typeface="Arial" panose="020B0604020202020204" pitchFamily="34" charset="0"/>
                <a:cs typeface="Arial" panose="020B0604020202020204" pitchFamily="34" charset="0"/>
              </a:rPr>
              <a:t> </a:t>
            </a:r>
            <a:endParaRPr lang="en-US" altLang="ja-JP" sz="1200" dirty="0">
              <a:effectLst/>
              <a:latin typeface="Arial" panose="020B0604020202020204" pitchFamily="34" charset="0"/>
              <a:cs typeface="Arial" panose="020B0604020202020204" pitchFamily="34" charset="0"/>
            </a:endParaRPr>
          </a:p>
        </p:txBody>
      </p:sp>
      <p:grpSp>
        <p:nvGrpSpPr>
          <p:cNvPr id="9" name="グループ化 8"/>
          <p:cNvGrpSpPr/>
          <p:nvPr/>
        </p:nvGrpSpPr>
        <p:grpSpPr>
          <a:xfrm>
            <a:off x="3224991" y="1648717"/>
            <a:ext cx="5741317" cy="5055269"/>
            <a:chOff x="3224991" y="1648717"/>
            <a:chExt cx="5741317" cy="5055269"/>
          </a:xfrm>
        </p:grpSpPr>
        <p:sp>
          <p:nvSpPr>
            <p:cNvPr id="5" name="テキスト ボックス 4"/>
            <p:cNvSpPr txBox="1"/>
            <p:nvPr/>
          </p:nvSpPr>
          <p:spPr>
            <a:xfrm>
              <a:off x="3237436" y="6057655"/>
              <a:ext cx="5443276" cy="646331"/>
            </a:xfrm>
            <a:prstGeom prst="rect">
              <a:avLst/>
            </a:prstGeom>
            <a:noFill/>
          </p:spPr>
          <p:txBody>
            <a:bodyPr wrap="square" rtlCol="0">
              <a:spAutoFit/>
            </a:bodyPr>
            <a:lstStyle/>
            <a:p>
              <a:r>
                <a:rPr kumimoji="1" lang="en-US" altLang="ja-JP" dirty="0" smtClean="0">
                  <a:solidFill>
                    <a:srgbClr val="FFFF00"/>
                  </a:solidFill>
                </a:rPr>
                <a:t>Good agreement with region of </a:t>
              </a:r>
              <a:r>
                <a:rPr lang="en-US" altLang="ja-JP" dirty="0" smtClean="0">
                  <a:solidFill>
                    <a:srgbClr val="FFFF00"/>
                  </a:solidFill>
                </a:rPr>
                <a:t>QH </a:t>
              </a:r>
              <a:r>
                <a:rPr lang="en-US" altLang="ja-JP" dirty="0">
                  <a:solidFill>
                    <a:srgbClr val="FFFF00"/>
                  </a:solidFill>
                </a:rPr>
                <a:t>incompressible </a:t>
              </a:r>
              <a:r>
                <a:rPr lang="en-US" altLang="ja-JP" dirty="0" smtClean="0">
                  <a:solidFill>
                    <a:srgbClr val="FFFF00"/>
                  </a:solidFill>
                </a:rPr>
                <a:t>strip calculated by </a:t>
              </a:r>
              <a:r>
                <a:rPr kumimoji="1" lang="en-US" altLang="ja-JP" dirty="0" smtClean="0">
                  <a:solidFill>
                    <a:srgbClr val="FFFF00"/>
                  </a:solidFill>
                </a:rPr>
                <a:t>LSDA calculation.</a:t>
              </a:r>
              <a:endParaRPr kumimoji="1" lang="ja-JP" altLang="en-US" dirty="0">
                <a:solidFill>
                  <a:srgbClr val="FFFF00"/>
                </a:solidFill>
              </a:endParaRPr>
            </a:p>
          </p:txBody>
        </p:sp>
        <p:grpSp>
          <p:nvGrpSpPr>
            <p:cNvPr id="8" name="グループ化 7"/>
            <p:cNvGrpSpPr/>
            <p:nvPr/>
          </p:nvGrpSpPr>
          <p:grpSpPr>
            <a:xfrm>
              <a:off x="3224991" y="1648717"/>
              <a:ext cx="5741317" cy="4338295"/>
              <a:chOff x="3224991" y="1648717"/>
              <a:chExt cx="5741317" cy="4338295"/>
            </a:xfrm>
          </p:grpSpPr>
          <p:grpSp>
            <p:nvGrpSpPr>
              <p:cNvPr id="3" name="グループ化 2"/>
              <p:cNvGrpSpPr/>
              <p:nvPr/>
            </p:nvGrpSpPr>
            <p:grpSpPr>
              <a:xfrm>
                <a:off x="6017368" y="3393176"/>
                <a:ext cx="2948940" cy="2593836"/>
                <a:chOff x="6085020" y="2821738"/>
                <a:chExt cx="2948940" cy="2593836"/>
              </a:xfrm>
            </p:grpSpPr>
            <p:sp>
              <p:nvSpPr>
                <p:cNvPr id="7" name="正方形/長方形 11"/>
                <p:cNvSpPr/>
                <p:nvPr/>
              </p:nvSpPr>
              <p:spPr>
                <a:xfrm>
                  <a:off x="6670908" y="2821738"/>
                  <a:ext cx="1676804" cy="28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i="1" dirty="0" smtClean="0">
                      <a:solidFill>
                        <a:schemeClr val="tx1"/>
                      </a:solidFill>
                      <a:latin typeface="Symbol" pitchFamily="18" charset="2"/>
                      <a:cs typeface="Arial" pitchFamily="34" charset="0"/>
                    </a:rPr>
                    <a:t> </a:t>
                  </a:r>
                  <a:r>
                    <a:rPr lang="en-US" altLang="ja-JP" i="1" dirty="0" smtClean="0">
                      <a:solidFill>
                        <a:srgbClr val="FFFF00"/>
                      </a:solidFill>
                      <a:latin typeface="Symbol" pitchFamily="18" charset="2"/>
                      <a:cs typeface="Arial" pitchFamily="34" charset="0"/>
                    </a:rPr>
                    <a:t>n</a:t>
                  </a:r>
                  <a:r>
                    <a:rPr lang="en-US" altLang="ja-JP" dirty="0" smtClean="0">
                      <a:solidFill>
                        <a:srgbClr val="FFFF00"/>
                      </a:solidFill>
                      <a:latin typeface="Arial" pitchFamily="34" charset="0"/>
                      <a:cs typeface="Arial" pitchFamily="34" charset="0"/>
                    </a:rPr>
                    <a:t> ~ 4 </a:t>
                  </a:r>
                  <a:r>
                    <a:rPr lang="en-US" altLang="ja-JP" i="1" dirty="0">
                      <a:solidFill>
                        <a:schemeClr val="tx1">
                          <a:lumMod val="95000"/>
                          <a:lumOff val="5000"/>
                        </a:schemeClr>
                      </a:solidFill>
                      <a:latin typeface="Arial" pitchFamily="34" charset="0"/>
                      <a:cs typeface="Arial" pitchFamily="34" charset="0"/>
                    </a:rPr>
                    <a:t>B</a:t>
                  </a:r>
                  <a:r>
                    <a:rPr lang="en-US" altLang="ja-JP" dirty="0">
                      <a:solidFill>
                        <a:schemeClr val="tx1">
                          <a:lumMod val="95000"/>
                          <a:lumOff val="5000"/>
                        </a:schemeClr>
                      </a:solidFill>
                      <a:latin typeface="Arial" pitchFamily="34" charset="0"/>
                      <a:cs typeface="Arial" pitchFamily="34" charset="0"/>
                    </a:rPr>
                    <a:t> = </a:t>
                  </a:r>
                  <a:r>
                    <a:rPr lang="en-US" altLang="ja-JP" dirty="0" smtClean="0">
                      <a:solidFill>
                        <a:schemeClr val="tx1">
                          <a:lumMod val="95000"/>
                          <a:lumOff val="5000"/>
                        </a:schemeClr>
                      </a:solidFill>
                      <a:latin typeface="Arial" pitchFamily="34" charset="0"/>
                      <a:cs typeface="Arial" pitchFamily="34" charset="0"/>
                    </a:rPr>
                    <a:t>2 T</a:t>
                  </a:r>
                  <a:endParaRPr lang="ja-JP" altLang="en-US" dirty="0">
                    <a:solidFill>
                      <a:schemeClr val="tx1">
                        <a:lumMod val="95000"/>
                        <a:lumOff val="5000"/>
                      </a:schemeClr>
                    </a:solidFill>
                    <a:latin typeface="Arial" pitchFamily="34" charset="0"/>
                    <a:cs typeface="Arial" pitchFamily="34" charset="0"/>
                  </a:endParaRPr>
                </a:p>
              </p:txBody>
            </p:sp>
            <p:grpSp>
              <p:nvGrpSpPr>
                <p:cNvPr id="167" name="グループ化 166"/>
                <p:cNvGrpSpPr/>
                <p:nvPr/>
              </p:nvGrpSpPr>
              <p:grpSpPr>
                <a:xfrm>
                  <a:off x="6085020" y="3134851"/>
                  <a:ext cx="2948940" cy="2280723"/>
                  <a:chOff x="3269599" y="2354157"/>
                  <a:chExt cx="3331007" cy="2576215"/>
                </a:xfrm>
              </p:grpSpPr>
              <p:grpSp>
                <p:nvGrpSpPr>
                  <p:cNvPr id="122" name="グループ化 121"/>
                  <p:cNvGrpSpPr/>
                  <p:nvPr/>
                </p:nvGrpSpPr>
                <p:grpSpPr>
                  <a:xfrm>
                    <a:off x="3812741" y="2431983"/>
                    <a:ext cx="45719" cy="2027863"/>
                    <a:chOff x="2075000" y="592722"/>
                    <a:chExt cx="65038" cy="609600"/>
                  </a:xfrm>
                </p:grpSpPr>
                <p:cxnSp>
                  <p:nvCxnSpPr>
                    <p:cNvPr id="162" name="直線コネクタ 161"/>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 name="正方形/長方形 122"/>
                  <p:cNvSpPr/>
                  <p:nvPr/>
                </p:nvSpPr>
                <p:spPr>
                  <a:xfrm>
                    <a:off x="3857051" y="2431969"/>
                    <a:ext cx="2037144" cy="20284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4" name="グループ化 123"/>
                  <p:cNvGrpSpPr/>
                  <p:nvPr/>
                </p:nvGrpSpPr>
                <p:grpSpPr>
                  <a:xfrm rot="5400000">
                    <a:off x="4853761" y="3463923"/>
                    <a:ext cx="45719" cy="2034000"/>
                    <a:chOff x="2075000" y="592722"/>
                    <a:chExt cx="65038" cy="762000"/>
                  </a:xfrm>
                </p:grpSpPr>
                <p:cxnSp>
                  <p:nvCxnSpPr>
                    <p:cNvPr id="156" name="直線コネクタ 155"/>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a:off x="2075487" y="1354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グループ化 124"/>
                  <p:cNvGrpSpPr/>
                  <p:nvPr/>
                </p:nvGrpSpPr>
                <p:grpSpPr>
                  <a:xfrm>
                    <a:off x="5893461" y="2429849"/>
                    <a:ext cx="45719" cy="2027863"/>
                    <a:chOff x="2075000" y="592722"/>
                    <a:chExt cx="65038" cy="609600"/>
                  </a:xfrm>
                </p:grpSpPr>
                <p:cxnSp>
                  <p:nvCxnSpPr>
                    <p:cNvPr id="151" name="直線コネクタ 150"/>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6" name="正方形/長方形 125"/>
                  <p:cNvSpPr/>
                  <p:nvPr/>
                </p:nvSpPr>
                <p:spPr>
                  <a:xfrm>
                    <a:off x="5867341" y="4407943"/>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1.93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27" name="正方形/長方形 126"/>
                  <p:cNvSpPr/>
                  <p:nvPr/>
                </p:nvSpPr>
                <p:spPr>
                  <a:xfrm>
                    <a:off x="5875107" y="3903271"/>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2.03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28" name="正方形/長方形 127"/>
                  <p:cNvSpPr/>
                  <p:nvPr/>
                </p:nvSpPr>
                <p:spPr>
                  <a:xfrm>
                    <a:off x="5876216" y="3397688"/>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2.13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29" name="正方形/長方形 128"/>
                  <p:cNvSpPr/>
                  <p:nvPr/>
                </p:nvSpPr>
                <p:spPr>
                  <a:xfrm>
                    <a:off x="5877326" y="2883675"/>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2.22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30" name="正方形/長方形 129"/>
                  <p:cNvSpPr/>
                  <p:nvPr/>
                </p:nvSpPr>
                <p:spPr>
                  <a:xfrm>
                    <a:off x="5871777" y="2381900"/>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2.32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31" name="正方形/長方形 130"/>
                  <p:cNvSpPr/>
                  <p:nvPr/>
                </p:nvSpPr>
                <p:spPr>
                  <a:xfrm rot="5400000">
                    <a:off x="5706433" y="3379250"/>
                    <a:ext cx="1570749" cy="217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Arial" panose="020B0604020202020204" pitchFamily="34" charset="0"/>
                        <a:cs typeface="Arial" panose="020B0604020202020204" pitchFamily="34" charset="0"/>
                      </a:rPr>
                      <a:t>n </a:t>
                    </a:r>
                    <a:r>
                      <a:rPr kumimoji="1" lang="en-US" altLang="ja-JP" sz="1400" dirty="0" smtClean="0">
                        <a:solidFill>
                          <a:schemeClr val="tx1"/>
                        </a:solidFill>
                        <a:latin typeface="Arial" panose="020B0604020202020204" pitchFamily="34" charset="0"/>
                        <a:cs typeface="Arial" panose="020B0604020202020204" pitchFamily="34" charset="0"/>
                      </a:rPr>
                      <a:t>(1/m</a:t>
                    </a:r>
                    <a:r>
                      <a:rPr kumimoji="1" lang="en-US" altLang="ja-JP" sz="1400" baseline="30000" dirty="0" smtClean="0">
                        <a:solidFill>
                          <a:schemeClr val="tx1"/>
                        </a:solidFill>
                        <a:latin typeface="Arial" panose="020B0604020202020204" pitchFamily="34" charset="0"/>
                        <a:cs typeface="Arial" panose="020B0604020202020204" pitchFamily="34" charset="0"/>
                      </a:rPr>
                      <a:t>2</a:t>
                    </a:r>
                    <a:r>
                      <a:rPr kumimoji="1" lang="en-US" altLang="ja-JP" sz="1400" dirty="0" smtClean="0">
                        <a:solidFill>
                          <a:schemeClr val="tx1"/>
                        </a:solidFill>
                        <a:latin typeface="Arial" panose="020B0604020202020204" pitchFamily="34" charset="0"/>
                        <a:cs typeface="Arial" panose="020B0604020202020204" pitchFamily="34" charset="0"/>
                      </a:rPr>
                      <a:t>)</a:t>
                    </a:r>
                    <a:r>
                      <a:rPr kumimoji="1" lang="en-US" altLang="ja-JP" sz="1400" dirty="0" smtClean="0">
                        <a:solidFill>
                          <a:schemeClr val="tx1"/>
                        </a:solidFill>
                        <a:latin typeface="Times New Roman" panose="02020603050405020304" pitchFamily="18" charset="0"/>
                        <a:cs typeface="Times New Roman" panose="02020603050405020304" pitchFamily="18" charset="0"/>
                      </a:rPr>
                      <a:t>×</a:t>
                    </a:r>
                    <a:r>
                      <a:rPr kumimoji="1" lang="en-US" altLang="ja-JP" sz="1400" dirty="0" smtClean="0">
                        <a:solidFill>
                          <a:schemeClr val="tx1"/>
                        </a:solidFill>
                        <a:latin typeface="Arial" panose="020B0604020202020204" pitchFamily="34" charset="0"/>
                        <a:cs typeface="Arial" panose="020B0604020202020204" pitchFamily="34" charset="0"/>
                      </a:rPr>
                      <a:t>10</a:t>
                    </a:r>
                    <a:r>
                      <a:rPr kumimoji="1" lang="en-US" altLang="ja-JP" sz="1400" baseline="30000" dirty="0" smtClean="0">
                        <a:solidFill>
                          <a:schemeClr val="tx1"/>
                        </a:solidFill>
                        <a:latin typeface="Arial" panose="020B0604020202020204" pitchFamily="34" charset="0"/>
                        <a:cs typeface="Arial" panose="020B0604020202020204" pitchFamily="34" charset="0"/>
                      </a:rPr>
                      <a:t>15</a:t>
                    </a:r>
                    <a:r>
                      <a:rPr kumimoji="1" lang="en-US" altLang="ja-JP" sz="1400" dirty="0" smtClean="0">
                        <a:solidFill>
                          <a:schemeClr val="tx1"/>
                        </a:solidFill>
                        <a:latin typeface="Arial" panose="020B0604020202020204" pitchFamily="34" charset="0"/>
                        <a:cs typeface="Arial" panose="020B0604020202020204" pitchFamily="34" charset="0"/>
                      </a:rPr>
                      <a:t> </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132" name="正方形/長方形 131"/>
                  <p:cNvSpPr/>
                  <p:nvPr/>
                </p:nvSpPr>
                <p:spPr>
                  <a:xfrm rot="16200000">
                    <a:off x="3174572" y="3401420"/>
                    <a:ext cx="385247" cy="195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Symbol" panose="05050102010706020507" pitchFamily="18" charset="2"/>
                        <a:cs typeface="Arial" panose="020B0604020202020204" pitchFamily="34" charset="0"/>
                      </a:rPr>
                      <a:t>n</a:t>
                    </a:r>
                    <a:r>
                      <a:rPr kumimoji="1" lang="en-US" altLang="ja-JP" sz="1400" dirty="0" smtClean="0">
                        <a:solidFill>
                          <a:schemeClr val="tx1"/>
                        </a:solidFill>
                        <a:latin typeface="Arial" panose="020B0604020202020204" pitchFamily="34" charset="0"/>
                        <a:cs typeface="Arial" panose="020B0604020202020204" pitchFamily="34" charset="0"/>
                      </a:rPr>
                      <a:t> </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133" name="正方形/長方形 132"/>
                  <p:cNvSpPr/>
                  <p:nvPr/>
                </p:nvSpPr>
                <p:spPr>
                  <a:xfrm>
                    <a:off x="3420422" y="4386713"/>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34" name="正方形/長方形 133"/>
                  <p:cNvSpPr/>
                  <p:nvPr/>
                </p:nvSpPr>
                <p:spPr>
                  <a:xfrm>
                    <a:off x="3421353" y="3877085"/>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35" name="正方形/長方形 134"/>
                  <p:cNvSpPr/>
                  <p:nvPr/>
                </p:nvSpPr>
                <p:spPr>
                  <a:xfrm>
                    <a:off x="3424964" y="3378551"/>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.4</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36" name="正方形/長方形 135"/>
                  <p:cNvSpPr/>
                  <p:nvPr/>
                </p:nvSpPr>
                <p:spPr>
                  <a:xfrm>
                    <a:off x="3424998" y="287059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.6</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37" name="正方形/長方形 136"/>
                  <p:cNvSpPr/>
                  <p:nvPr/>
                </p:nvSpPr>
                <p:spPr>
                  <a:xfrm>
                    <a:off x="3434337" y="2354157"/>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.8</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38" name="正方形/長方形 137"/>
                  <p:cNvSpPr/>
                  <p:nvPr/>
                </p:nvSpPr>
                <p:spPr>
                  <a:xfrm>
                    <a:off x="3954828" y="4632785"/>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Arial" panose="020B0604020202020204" pitchFamily="34" charset="0"/>
                        <a:cs typeface="Arial" panose="020B0604020202020204" pitchFamily="34" charset="0"/>
                      </a:rPr>
                      <a:t>y</a:t>
                    </a:r>
                    <a:r>
                      <a:rPr kumimoji="1" lang="en-US" altLang="ja-JP" sz="1400" dirty="0" smtClean="0">
                        <a:solidFill>
                          <a:schemeClr val="tx1"/>
                        </a:solidFill>
                        <a:latin typeface="Arial" panose="020B0604020202020204" pitchFamily="34" charset="0"/>
                        <a:cs typeface="Arial" panose="020B0604020202020204" pitchFamily="34" charset="0"/>
                      </a:rPr>
                      <a:t> (</a:t>
                    </a:r>
                    <a:r>
                      <a:rPr kumimoji="1" lang="en-US" altLang="ja-JP" sz="1400" dirty="0" smtClean="0">
                        <a:solidFill>
                          <a:schemeClr val="tx1"/>
                        </a:solidFill>
                        <a:latin typeface="Symbol" panose="05050102010706020507" pitchFamily="18" charset="2"/>
                        <a:cs typeface="Arial" panose="020B0604020202020204" pitchFamily="34" charset="0"/>
                      </a:rPr>
                      <a:t>m</a:t>
                    </a:r>
                    <a:r>
                      <a:rPr kumimoji="1" lang="en-US" altLang="ja-JP" sz="1400" dirty="0" smtClean="0">
                        <a:solidFill>
                          <a:schemeClr val="tx1"/>
                        </a:solidFill>
                        <a:latin typeface="Arial" panose="020B0604020202020204" pitchFamily="34" charset="0"/>
                        <a:cs typeface="Arial" panose="020B0604020202020204" pitchFamily="34" charset="0"/>
                      </a:rPr>
                      <a:t>m)</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139" name="正方形/長方形 138"/>
                  <p:cNvSpPr/>
                  <p:nvPr/>
                </p:nvSpPr>
                <p:spPr>
                  <a:xfrm>
                    <a:off x="3999179" y="4528374"/>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40" name="正方形/長方形 139"/>
                  <p:cNvSpPr/>
                  <p:nvPr/>
                </p:nvSpPr>
                <p:spPr>
                  <a:xfrm>
                    <a:off x="4405516" y="452805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41" name="正方形/長方形 140"/>
                  <p:cNvSpPr/>
                  <p:nvPr/>
                </p:nvSpPr>
                <p:spPr>
                  <a:xfrm>
                    <a:off x="4818943" y="452804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3.0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42" name="正方形/長方形 141"/>
                  <p:cNvSpPr/>
                  <p:nvPr/>
                </p:nvSpPr>
                <p:spPr>
                  <a:xfrm>
                    <a:off x="5221294" y="452460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43" name="正方形/長方形 142"/>
                  <p:cNvSpPr/>
                  <p:nvPr/>
                </p:nvSpPr>
                <p:spPr>
                  <a:xfrm>
                    <a:off x="5629045" y="452460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5</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44" name="正方形/長方形 143"/>
                  <p:cNvSpPr/>
                  <p:nvPr/>
                </p:nvSpPr>
                <p:spPr>
                  <a:xfrm>
                    <a:off x="3594097" y="452299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0.0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45" name="正方形/長方形 144"/>
                  <p:cNvSpPr/>
                  <p:nvPr/>
                </p:nvSpPr>
                <p:spPr>
                  <a:xfrm>
                    <a:off x="4477062" y="2783257"/>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smtClean="0">
                        <a:solidFill>
                          <a:schemeClr val="tx1"/>
                        </a:solidFill>
                        <a:latin typeface="Symbol" panose="05050102010706020507" pitchFamily="18" charset="2"/>
                        <a:cs typeface="Arial" panose="020B0604020202020204" pitchFamily="34" charset="0"/>
                      </a:rPr>
                      <a:t>n</a:t>
                    </a:r>
                    <a:r>
                      <a:rPr kumimoji="1" lang="en-US" altLang="ja-JP" dirty="0" smtClean="0">
                        <a:solidFill>
                          <a:schemeClr val="tx1"/>
                        </a:solidFill>
                        <a:latin typeface="Arial" panose="020B0604020202020204" pitchFamily="34" charset="0"/>
                        <a:cs typeface="Arial" panose="020B0604020202020204" pitchFamily="34" charset="0"/>
                      </a:rPr>
                      <a:t> </a:t>
                    </a:r>
                    <a:r>
                      <a:rPr kumimoji="1" lang="en-US" altLang="ja-JP" baseline="-25000" dirty="0" smtClean="0">
                        <a:solidFill>
                          <a:schemeClr val="tx1"/>
                        </a:solidFill>
                        <a:latin typeface="Arial" panose="020B0604020202020204" pitchFamily="34" charset="0"/>
                        <a:cs typeface="Arial" panose="020B0604020202020204" pitchFamily="34" charset="0"/>
                      </a:rPr>
                      <a:t>L</a:t>
                    </a:r>
                    <a:r>
                      <a:rPr kumimoji="1" lang="en-US" altLang="ja-JP" dirty="0" smtClean="0">
                        <a:solidFill>
                          <a:schemeClr val="tx1"/>
                        </a:solidFill>
                        <a:latin typeface="Arial" panose="020B0604020202020204" pitchFamily="34" charset="0"/>
                        <a:cs typeface="Arial" panose="020B0604020202020204" pitchFamily="34" charset="0"/>
                      </a:rPr>
                      <a:t> = 4</a:t>
                    </a:r>
                    <a:endParaRPr kumimoji="1" lang="ja-JP" altLang="en-US" dirty="0">
                      <a:solidFill>
                        <a:schemeClr val="tx1"/>
                      </a:solidFill>
                      <a:latin typeface="Arial" panose="020B0604020202020204" pitchFamily="34" charset="0"/>
                      <a:cs typeface="Arial" panose="020B0604020202020204" pitchFamily="34" charset="0"/>
                    </a:endParaRPr>
                  </a:p>
                </p:txBody>
              </p:sp>
              <p:grpSp>
                <p:nvGrpSpPr>
                  <p:cNvPr id="146" name="グループ化 145"/>
                  <p:cNvGrpSpPr/>
                  <p:nvPr/>
                </p:nvGrpSpPr>
                <p:grpSpPr>
                  <a:xfrm>
                    <a:off x="3857732" y="2427032"/>
                    <a:ext cx="2034680" cy="2034987"/>
                    <a:chOff x="4304320" y="976325"/>
                    <a:chExt cx="2034680" cy="2034987"/>
                  </a:xfrm>
                </p:grpSpPr>
                <p:sp>
                  <p:nvSpPr>
                    <p:cNvPr id="149" name="フリーフォーム 148"/>
                    <p:cNvSpPr/>
                    <p:nvPr/>
                  </p:nvSpPr>
                  <p:spPr>
                    <a:xfrm>
                      <a:off x="4593139" y="981127"/>
                      <a:ext cx="1745861" cy="2030185"/>
                    </a:xfrm>
                    <a:custGeom>
                      <a:avLst/>
                      <a:gdLst>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11679 w 1741714"/>
                        <a:gd name="connsiteY18" fmla="*/ 1815192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200150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1407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2400 w 1741714"/>
                        <a:gd name="connsiteY45" fmla="*/ 261257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11679 w 1741714"/>
                        <a:gd name="connsiteY18" fmla="*/ 1815192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200150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1407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11679 w 1741714"/>
                        <a:gd name="connsiteY18" fmla="*/ 1815192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200150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10985 w 1741714"/>
                        <a:gd name="connsiteY33" fmla="*/ 1480457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11679 w 1741714"/>
                        <a:gd name="connsiteY18" fmla="*/ 1815192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200150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11679 w 1741714"/>
                        <a:gd name="connsiteY18" fmla="*/ 1815192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03514 w 1741714"/>
                        <a:gd name="connsiteY18" fmla="*/ 1809750 h 2030185"/>
                        <a:gd name="connsiteX19" fmla="*/ 990600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03514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903514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23900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0500 w 1741714"/>
                        <a:gd name="connsiteY44" fmla="*/ 364671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14300 w 1741714"/>
                        <a:gd name="connsiteY4" fmla="*/ 495300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64129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1564 w 1741714"/>
                        <a:gd name="connsiteY13" fmla="*/ 1412421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0486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81100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2226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88572 w 1741714"/>
                        <a:gd name="connsiteY20" fmla="*/ 1962150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9714 w 1741714"/>
                        <a:gd name="connsiteY19" fmla="*/ 188322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7270 w 1741714"/>
                        <a:gd name="connsiteY19" fmla="*/ 187833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496786 w 1741714"/>
                        <a:gd name="connsiteY26" fmla="*/ 1836964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7270 w 1741714"/>
                        <a:gd name="connsiteY19" fmla="*/ 187833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528570 w 1741714"/>
                        <a:gd name="connsiteY26" fmla="*/ 1844299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7270 w 1741714"/>
                        <a:gd name="connsiteY19" fmla="*/ 187833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6272 w 1741714"/>
                        <a:gd name="connsiteY24" fmla="*/ 1866900 h 2030185"/>
                        <a:gd name="connsiteX25" fmla="*/ 1619250 w 1741714"/>
                        <a:gd name="connsiteY25" fmla="*/ 1856014 h 2030185"/>
                        <a:gd name="connsiteX26" fmla="*/ 1528570 w 1741714"/>
                        <a:gd name="connsiteY26" fmla="*/ 1839409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7270 w 1741714"/>
                        <a:gd name="connsiteY19" fmla="*/ 187833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8717 w 1741714"/>
                        <a:gd name="connsiteY24" fmla="*/ 1866900 h 2030185"/>
                        <a:gd name="connsiteX25" fmla="*/ 1619250 w 1741714"/>
                        <a:gd name="connsiteY25" fmla="*/ 1856014 h 2030185"/>
                        <a:gd name="connsiteX26" fmla="*/ 1528570 w 1741714"/>
                        <a:gd name="connsiteY26" fmla="*/ 1839409 h 2030185"/>
                        <a:gd name="connsiteX27" fmla="*/ 1439636 w 1741714"/>
                        <a:gd name="connsiteY27" fmla="*/ 1820635 h 2030185"/>
                        <a:gd name="connsiteX28" fmla="*/ 1355272 w 1741714"/>
                        <a:gd name="connsiteY28" fmla="*/ 1796142 h 2030185"/>
                        <a:gd name="connsiteX29" fmla="*/ 1249136 w 1741714"/>
                        <a:gd name="connsiteY29" fmla="*/ 1752600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1714"/>
                        <a:gd name="connsiteY0" fmla="*/ 0 h 2030185"/>
                        <a:gd name="connsiteX1" fmla="*/ 27214 w 1741714"/>
                        <a:gd name="connsiteY1" fmla="*/ 136071 h 2030185"/>
                        <a:gd name="connsiteX2" fmla="*/ 65314 w 1741714"/>
                        <a:gd name="connsiteY2" fmla="*/ 288471 h 2030185"/>
                        <a:gd name="connsiteX3" fmla="*/ 89807 w 1741714"/>
                        <a:gd name="connsiteY3" fmla="*/ 391885 h 2030185"/>
                        <a:gd name="connsiteX4" fmla="*/ 122981 w 1741714"/>
                        <a:gd name="connsiteY4" fmla="*/ 515556 h 2030185"/>
                        <a:gd name="connsiteX5" fmla="*/ 160564 w 1741714"/>
                        <a:gd name="connsiteY5" fmla="*/ 634092 h 2030185"/>
                        <a:gd name="connsiteX6" fmla="*/ 195943 w 1741714"/>
                        <a:gd name="connsiteY6" fmla="*/ 732064 h 2030185"/>
                        <a:gd name="connsiteX7" fmla="*/ 234043 w 1741714"/>
                        <a:gd name="connsiteY7" fmla="*/ 830035 h 2030185"/>
                        <a:gd name="connsiteX8" fmla="*/ 274864 w 1741714"/>
                        <a:gd name="connsiteY8" fmla="*/ 933450 h 2030185"/>
                        <a:gd name="connsiteX9" fmla="*/ 342900 w 1741714"/>
                        <a:gd name="connsiteY9" fmla="*/ 1080407 h 2030185"/>
                        <a:gd name="connsiteX10" fmla="*/ 394607 w 1741714"/>
                        <a:gd name="connsiteY10" fmla="*/ 1173956 h 2030185"/>
                        <a:gd name="connsiteX11" fmla="*/ 443593 w 1741714"/>
                        <a:gd name="connsiteY11" fmla="*/ 1257300 h 2030185"/>
                        <a:gd name="connsiteX12" fmla="*/ 495300 w 1741714"/>
                        <a:gd name="connsiteY12" fmla="*/ 1336221 h 2030185"/>
                        <a:gd name="connsiteX13" fmla="*/ 547352 w 1741714"/>
                        <a:gd name="connsiteY13" fmla="*/ 1415315 h 2030185"/>
                        <a:gd name="connsiteX14" fmla="*/ 595993 w 1741714"/>
                        <a:gd name="connsiteY14" fmla="*/ 1483178 h 2030185"/>
                        <a:gd name="connsiteX15" fmla="*/ 664029 w 1741714"/>
                        <a:gd name="connsiteY15" fmla="*/ 1567542 h 2030185"/>
                        <a:gd name="connsiteX16" fmla="*/ 748393 w 1741714"/>
                        <a:gd name="connsiteY16" fmla="*/ 1657350 h 2030185"/>
                        <a:gd name="connsiteX17" fmla="*/ 821872 w 1741714"/>
                        <a:gd name="connsiteY17" fmla="*/ 1736271 h 2030185"/>
                        <a:gd name="connsiteX18" fmla="*/ 898071 w 1741714"/>
                        <a:gd name="connsiteY18" fmla="*/ 1809750 h 2030185"/>
                        <a:gd name="connsiteX19" fmla="*/ 977270 w 1741714"/>
                        <a:gd name="connsiteY19" fmla="*/ 1878338 h 2030185"/>
                        <a:gd name="connsiteX20" fmla="*/ 1054343 w 1741714"/>
                        <a:gd name="connsiteY20" fmla="*/ 1937701 h 2030185"/>
                        <a:gd name="connsiteX21" fmla="*/ 1137557 w 1741714"/>
                        <a:gd name="connsiteY21" fmla="*/ 1994807 h 2030185"/>
                        <a:gd name="connsiteX22" fmla="*/ 1191985 w 1741714"/>
                        <a:gd name="connsiteY22" fmla="*/ 2030185 h 2030185"/>
                        <a:gd name="connsiteX23" fmla="*/ 1741714 w 1741714"/>
                        <a:gd name="connsiteY23" fmla="*/ 2030185 h 2030185"/>
                        <a:gd name="connsiteX24" fmla="*/ 1738717 w 1741714"/>
                        <a:gd name="connsiteY24" fmla="*/ 1866900 h 2030185"/>
                        <a:gd name="connsiteX25" fmla="*/ 1619250 w 1741714"/>
                        <a:gd name="connsiteY25" fmla="*/ 1856014 h 2030185"/>
                        <a:gd name="connsiteX26" fmla="*/ 1528570 w 1741714"/>
                        <a:gd name="connsiteY26" fmla="*/ 1839409 h 2030185"/>
                        <a:gd name="connsiteX27" fmla="*/ 1439636 w 1741714"/>
                        <a:gd name="connsiteY27" fmla="*/ 1820635 h 2030185"/>
                        <a:gd name="connsiteX28" fmla="*/ 1355272 w 1741714"/>
                        <a:gd name="connsiteY28" fmla="*/ 1796142 h 2030185"/>
                        <a:gd name="connsiteX29" fmla="*/ 1249136 w 1741714"/>
                        <a:gd name="connsiteY29" fmla="*/ 1750155 h 2030185"/>
                        <a:gd name="connsiteX30" fmla="*/ 1143000 w 1741714"/>
                        <a:gd name="connsiteY30" fmla="*/ 1692728 h 2030185"/>
                        <a:gd name="connsiteX31" fmla="*/ 1050472 w 1741714"/>
                        <a:gd name="connsiteY31" fmla="*/ 1630135 h 2030185"/>
                        <a:gd name="connsiteX32" fmla="*/ 963386 w 1741714"/>
                        <a:gd name="connsiteY32" fmla="*/ 1564821 h 2030185"/>
                        <a:gd name="connsiteX33" fmla="*/ 846364 w 1741714"/>
                        <a:gd name="connsiteY33" fmla="*/ 1458341 h 2030185"/>
                        <a:gd name="connsiteX34" fmla="*/ 762000 w 1741714"/>
                        <a:gd name="connsiteY34" fmla="*/ 1368878 h 2030185"/>
                        <a:gd name="connsiteX35" fmla="*/ 674914 w 1741714"/>
                        <a:gd name="connsiteY35" fmla="*/ 1262742 h 2030185"/>
                        <a:gd name="connsiteX36" fmla="*/ 623380 w 1741714"/>
                        <a:gd name="connsiteY36" fmla="*/ 1194707 h 2030185"/>
                        <a:gd name="connsiteX37" fmla="*/ 568779 w 1741714"/>
                        <a:gd name="connsiteY37" fmla="*/ 1115785 h 2030185"/>
                        <a:gd name="connsiteX38" fmla="*/ 514350 w 1741714"/>
                        <a:gd name="connsiteY38" fmla="*/ 1031421 h 2030185"/>
                        <a:gd name="connsiteX39" fmla="*/ 449036 w 1741714"/>
                        <a:gd name="connsiteY39" fmla="*/ 922564 h 2030185"/>
                        <a:gd name="connsiteX40" fmla="*/ 381000 w 1741714"/>
                        <a:gd name="connsiteY40" fmla="*/ 800100 h 2030185"/>
                        <a:gd name="connsiteX41" fmla="*/ 321129 w 1741714"/>
                        <a:gd name="connsiteY41" fmla="*/ 680357 h 2030185"/>
                        <a:gd name="connsiteX42" fmla="*/ 274864 w 1741714"/>
                        <a:gd name="connsiteY42" fmla="*/ 566057 h 2030185"/>
                        <a:gd name="connsiteX43" fmla="*/ 234043 w 1741714"/>
                        <a:gd name="connsiteY43" fmla="*/ 465364 h 2030185"/>
                        <a:gd name="connsiteX44" fmla="*/ 193393 w 1741714"/>
                        <a:gd name="connsiteY44" fmla="*/ 358883 h 2030185"/>
                        <a:gd name="connsiteX45" fmla="*/ 157843 w 1741714"/>
                        <a:gd name="connsiteY45" fmla="*/ 263978 h 2030185"/>
                        <a:gd name="connsiteX46" fmla="*/ 127907 w 1741714"/>
                        <a:gd name="connsiteY46" fmla="*/ 166007 h 2030185"/>
                        <a:gd name="connsiteX47" fmla="*/ 97972 w 1741714"/>
                        <a:gd name="connsiteY47" fmla="*/ 70757 h 2030185"/>
                        <a:gd name="connsiteX48" fmla="*/ 78922 w 1741714"/>
                        <a:gd name="connsiteY48" fmla="*/ 0 h 2030185"/>
                        <a:gd name="connsiteX49" fmla="*/ 0 w 1741714"/>
                        <a:gd name="connsiteY49" fmla="*/ 0 h 2030185"/>
                        <a:gd name="connsiteX0" fmla="*/ 0 w 1745861"/>
                        <a:gd name="connsiteY0" fmla="*/ 0 h 2030185"/>
                        <a:gd name="connsiteX1" fmla="*/ 27214 w 1745861"/>
                        <a:gd name="connsiteY1" fmla="*/ 136071 h 2030185"/>
                        <a:gd name="connsiteX2" fmla="*/ 65314 w 1745861"/>
                        <a:gd name="connsiteY2" fmla="*/ 288471 h 2030185"/>
                        <a:gd name="connsiteX3" fmla="*/ 89807 w 1745861"/>
                        <a:gd name="connsiteY3" fmla="*/ 391885 h 2030185"/>
                        <a:gd name="connsiteX4" fmla="*/ 122981 w 1745861"/>
                        <a:gd name="connsiteY4" fmla="*/ 515556 h 2030185"/>
                        <a:gd name="connsiteX5" fmla="*/ 160564 w 1745861"/>
                        <a:gd name="connsiteY5" fmla="*/ 634092 h 2030185"/>
                        <a:gd name="connsiteX6" fmla="*/ 195943 w 1745861"/>
                        <a:gd name="connsiteY6" fmla="*/ 732064 h 2030185"/>
                        <a:gd name="connsiteX7" fmla="*/ 234043 w 1745861"/>
                        <a:gd name="connsiteY7" fmla="*/ 830035 h 2030185"/>
                        <a:gd name="connsiteX8" fmla="*/ 274864 w 1745861"/>
                        <a:gd name="connsiteY8" fmla="*/ 933450 h 2030185"/>
                        <a:gd name="connsiteX9" fmla="*/ 342900 w 1745861"/>
                        <a:gd name="connsiteY9" fmla="*/ 1080407 h 2030185"/>
                        <a:gd name="connsiteX10" fmla="*/ 394607 w 1745861"/>
                        <a:gd name="connsiteY10" fmla="*/ 1173956 h 2030185"/>
                        <a:gd name="connsiteX11" fmla="*/ 443593 w 1745861"/>
                        <a:gd name="connsiteY11" fmla="*/ 1257300 h 2030185"/>
                        <a:gd name="connsiteX12" fmla="*/ 495300 w 1745861"/>
                        <a:gd name="connsiteY12" fmla="*/ 1336221 h 2030185"/>
                        <a:gd name="connsiteX13" fmla="*/ 547352 w 1745861"/>
                        <a:gd name="connsiteY13" fmla="*/ 1415315 h 2030185"/>
                        <a:gd name="connsiteX14" fmla="*/ 595993 w 1745861"/>
                        <a:gd name="connsiteY14" fmla="*/ 1483178 h 2030185"/>
                        <a:gd name="connsiteX15" fmla="*/ 664029 w 1745861"/>
                        <a:gd name="connsiteY15" fmla="*/ 1567542 h 2030185"/>
                        <a:gd name="connsiteX16" fmla="*/ 748393 w 1745861"/>
                        <a:gd name="connsiteY16" fmla="*/ 1657350 h 2030185"/>
                        <a:gd name="connsiteX17" fmla="*/ 821872 w 1745861"/>
                        <a:gd name="connsiteY17" fmla="*/ 1736271 h 2030185"/>
                        <a:gd name="connsiteX18" fmla="*/ 898071 w 1745861"/>
                        <a:gd name="connsiteY18" fmla="*/ 1809750 h 2030185"/>
                        <a:gd name="connsiteX19" fmla="*/ 977270 w 1745861"/>
                        <a:gd name="connsiteY19" fmla="*/ 1878338 h 2030185"/>
                        <a:gd name="connsiteX20" fmla="*/ 1054343 w 1745861"/>
                        <a:gd name="connsiteY20" fmla="*/ 1937701 h 2030185"/>
                        <a:gd name="connsiteX21" fmla="*/ 1137557 w 1745861"/>
                        <a:gd name="connsiteY21" fmla="*/ 1994807 h 2030185"/>
                        <a:gd name="connsiteX22" fmla="*/ 1191985 w 1745861"/>
                        <a:gd name="connsiteY22" fmla="*/ 2030185 h 2030185"/>
                        <a:gd name="connsiteX23" fmla="*/ 1741714 w 1745861"/>
                        <a:gd name="connsiteY23" fmla="*/ 2030185 h 2030185"/>
                        <a:gd name="connsiteX24" fmla="*/ 1745861 w 1745861"/>
                        <a:gd name="connsiteY24" fmla="*/ 1866900 h 2030185"/>
                        <a:gd name="connsiteX25" fmla="*/ 1619250 w 1745861"/>
                        <a:gd name="connsiteY25" fmla="*/ 1856014 h 2030185"/>
                        <a:gd name="connsiteX26" fmla="*/ 1528570 w 1745861"/>
                        <a:gd name="connsiteY26" fmla="*/ 1839409 h 2030185"/>
                        <a:gd name="connsiteX27" fmla="*/ 1439636 w 1745861"/>
                        <a:gd name="connsiteY27" fmla="*/ 1820635 h 2030185"/>
                        <a:gd name="connsiteX28" fmla="*/ 1355272 w 1745861"/>
                        <a:gd name="connsiteY28" fmla="*/ 1796142 h 2030185"/>
                        <a:gd name="connsiteX29" fmla="*/ 1249136 w 1745861"/>
                        <a:gd name="connsiteY29" fmla="*/ 1750155 h 2030185"/>
                        <a:gd name="connsiteX30" fmla="*/ 1143000 w 1745861"/>
                        <a:gd name="connsiteY30" fmla="*/ 1692728 h 2030185"/>
                        <a:gd name="connsiteX31" fmla="*/ 1050472 w 1745861"/>
                        <a:gd name="connsiteY31" fmla="*/ 1630135 h 2030185"/>
                        <a:gd name="connsiteX32" fmla="*/ 963386 w 1745861"/>
                        <a:gd name="connsiteY32" fmla="*/ 1564821 h 2030185"/>
                        <a:gd name="connsiteX33" fmla="*/ 846364 w 1745861"/>
                        <a:gd name="connsiteY33" fmla="*/ 1458341 h 2030185"/>
                        <a:gd name="connsiteX34" fmla="*/ 762000 w 1745861"/>
                        <a:gd name="connsiteY34" fmla="*/ 1368878 h 2030185"/>
                        <a:gd name="connsiteX35" fmla="*/ 674914 w 1745861"/>
                        <a:gd name="connsiteY35" fmla="*/ 1262742 h 2030185"/>
                        <a:gd name="connsiteX36" fmla="*/ 623380 w 1745861"/>
                        <a:gd name="connsiteY36" fmla="*/ 1194707 h 2030185"/>
                        <a:gd name="connsiteX37" fmla="*/ 568779 w 1745861"/>
                        <a:gd name="connsiteY37" fmla="*/ 1115785 h 2030185"/>
                        <a:gd name="connsiteX38" fmla="*/ 514350 w 1745861"/>
                        <a:gd name="connsiteY38" fmla="*/ 1031421 h 2030185"/>
                        <a:gd name="connsiteX39" fmla="*/ 449036 w 1745861"/>
                        <a:gd name="connsiteY39" fmla="*/ 922564 h 2030185"/>
                        <a:gd name="connsiteX40" fmla="*/ 381000 w 1745861"/>
                        <a:gd name="connsiteY40" fmla="*/ 800100 h 2030185"/>
                        <a:gd name="connsiteX41" fmla="*/ 321129 w 1745861"/>
                        <a:gd name="connsiteY41" fmla="*/ 680357 h 2030185"/>
                        <a:gd name="connsiteX42" fmla="*/ 274864 w 1745861"/>
                        <a:gd name="connsiteY42" fmla="*/ 566057 h 2030185"/>
                        <a:gd name="connsiteX43" fmla="*/ 234043 w 1745861"/>
                        <a:gd name="connsiteY43" fmla="*/ 465364 h 2030185"/>
                        <a:gd name="connsiteX44" fmla="*/ 193393 w 1745861"/>
                        <a:gd name="connsiteY44" fmla="*/ 358883 h 2030185"/>
                        <a:gd name="connsiteX45" fmla="*/ 157843 w 1745861"/>
                        <a:gd name="connsiteY45" fmla="*/ 263978 h 2030185"/>
                        <a:gd name="connsiteX46" fmla="*/ 127907 w 1745861"/>
                        <a:gd name="connsiteY46" fmla="*/ 166007 h 2030185"/>
                        <a:gd name="connsiteX47" fmla="*/ 97972 w 1745861"/>
                        <a:gd name="connsiteY47" fmla="*/ 70757 h 2030185"/>
                        <a:gd name="connsiteX48" fmla="*/ 78922 w 1745861"/>
                        <a:gd name="connsiteY48" fmla="*/ 0 h 2030185"/>
                        <a:gd name="connsiteX49" fmla="*/ 0 w 1745861"/>
                        <a:gd name="connsiteY49" fmla="*/ 0 h 2030185"/>
                        <a:gd name="connsiteX0" fmla="*/ 0 w 1745861"/>
                        <a:gd name="connsiteY0" fmla="*/ 0 h 2030185"/>
                        <a:gd name="connsiteX1" fmla="*/ 27214 w 1745861"/>
                        <a:gd name="connsiteY1" fmla="*/ 136071 h 2030185"/>
                        <a:gd name="connsiteX2" fmla="*/ 65314 w 1745861"/>
                        <a:gd name="connsiteY2" fmla="*/ 288471 h 2030185"/>
                        <a:gd name="connsiteX3" fmla="*/ 89807 w 1745861"/>
                        <a:gd name="connsiteY3" fmla="*/ 391885 h 2030185"/>
                        <a:gd name="connsiteX4" fmla="*/ 122981 w 1745861"/>
                        <a:gd name="connsiteY4" fmla="*/ 515556 h 2030185"/>
                        <a:gd name="connsiteX5" fmla="*/ 160564 w 1745861"/>
                        <a:gd name="connsiteY5" fmla="*/ 634092 h 2030185"/>
                        <a:gd name="connsiteX6" fmla="*/ 195943 w 1745861"/>
                        <a:gd name="connsiteY6" fmla="*/ 732064 h 2030185"/>
                        <a:gd name="connsiteX7" fmla="*/ 234043 w 1745861"/>
                        <a:gd name="connsiteY7" fmla="*/ 830035 h 2030185"/>
                        <a:gd name="connsiteX8" fmla="*/ 274864 w 1745861"/>
                        <a:gd name="connsiteY8" fmla="*/ 933450 h 2030185"/>
                        <a:gd name="connsiteX9" fmla="*/ 342900 w 1745861"/>
                        <a:gd name="connsiteY9" fmla="*/ 1080407 h 2030185"/>
                        <a:gd name="connsiteX10" fmla="*/ 394607 w 1745861"/>
                        <a:gd name="connsiteY10" fmla="*/ 1173956 h 2030185"/>
                        <a:gd name="connsiteX11" fmla="*/ 443593 w 1745861"/>
                        <a:gd name="connsiteY11" fmla="*/ 1257300 h 2030185"/>
                        <a:gd name="connsiteX12" fmla="*/ 495300 w 1745861"/>
                        <a:gd name="connsiteY12" fmla="*/ 1336221 h 2030185"/>
                        <a:gd name="connsiteX13" fmla="*/ 547352 w 1745861"/>
                        <a:gd name="connsiteY13" fmla="*/ 1415315 h 2030185"/>
                        <a:gd name="connsiteX14" fmla="*/ 595993 w 1745861"/>
                        <a:gd name="connsiteY14" fmla="*/ 1483178 h 2030185"/>
                        <a:gd name="connsiteX15" fmla="*/ 664029 w 1745861"/>
                        <a:gd name="connsiteY15" fmla="*/ 1567542 h 2030185"/>
                        <a:gd name="connsiteX16" fmla="*/ 748393 w 1745861"/>
                        <a:gd name="connsiteY16" fmla="*/ 1657350 h 2030185"/>
                        <a:gd name="connsiteX17" fmla="*/ 821872 w 1745861"/>
                        <a:gd name="connsiteY17" fmla="*/ 1736271 h 2030185"/>
                        <a:gd name="connsiteX18" fmla="*/ 898071 w 1745861"/>
                        <a:gd name="connsiteY18" fmla="*/ 1809750 h 2030185"/>
                        <a:gd name="connsiteX19" fmla="*/ 977270 w 1745861"/>
                        <a:gd name="connsiteY19" fmla="*/ 1878338 h 2030185"/>
                        <a:gd name="connsiteX20" fmla="*/ 1054343 w 1745861"/>
                        <a:gd name="connsiteY20" fmla="*/ 1937701 h 2030185"/>
                        <a:gd name="connsiteX21" fmla="*/ 1137557 w 1745861"/>
                        <a:gd name="connsiteY21" fmla="*/ 1994807 h 2030185"/>
                        <a:gd name="connsiteX22" fmla="*/ 1191985 w 1745861"/>
                        <a:gd name="connsiteY22" fmla="*/ 2030185 h 2030185"/>
                        <a:gd name="connsiteX23" fmla="*/ 1741714 w 1745861"/>
                        <a:gd name="connsiteY23" fmla="*/ 2030185 h 2030185"/>
                        <a:gd name="connsiteX24" fmla="*/ 1745861 w 1745861"/>
                        <a:gd name="connsiteY24" fmla="*/ 1866900 h 2030185"/>
                        <a:gd name="connsiteX25" fmla="*/ 1626394 w 1745861"/>
                        <a:gd name="connsiteY25" fmla="*/ 1856014 h 2030185"/>
                        <a:gd name="connsiteX26" fmla="*/ 1528570 w 1745861"/>
                        <a:gd name="connsiteY26" fmla="*/ 1839409 h 2030185"/>
                        <a:gd name="connsiteX27" fmla="*/ 1439636 w 1745861"/>
                        <a:gd name="connsiteY27" fmla="*/ 1820635 h 2030185"/>
                        <a:gd name="connsiteX28" fmla="*/ 1355272 w 1745861"/>
                        <a:gd name="connsiteY28" fmla="*/ 1796142 h 2030185"/>
                        <a:gd name="connsiteX29" fmla="*/ 1249136 w 1745861"/>
                        <a:gd name="connsiteY29" fmla="*/ 1750155 h 2030185"/>
                        <a:gd name="connsiteX30" fmla="*/ 1143000 w 1745861"/>
                        <a:gd name="connsiteY30" fmla="*/ 1692728 h 2030185"/>
                        <a:gd name="connsiteX31" fmla="*/ 1050472 w 1745861"/>
                        <a:gd name="connsiteY31" fmla="*/ 1630135 h 2030185"/>
                        <a:gd name="connsiteX32" fmla="*/ 963386 w 1745861"/>
                        <a:gd name="connsiteY32" fmla="*/ 1564821 h 2030185"/>
                        <a:gd name="connsiteX33" fmla="*/ 846364 w 1745861"/>
                        <a:gd name="connsiteY33" fmla="*/ 1458341 h 2030185"/>
                        <a:gd name="connsiteX34" fmla="*/ 762000 w 1745861"/>
                        <a:gd name="connsiteY34" fmla="*/ 1368878 h 2030185"/>
                        <a:gd name="connsiteX35" fmla="*/ 674914 w 1745861"/>
                        <a:gd name="connsiteY35" fmla="*/ 1262742 h 2030185"/>
                        <a:gd name="connsiteX36" fmla="*/ 623380 w 1745861"/>
                        <a:gd name="connsiteY36" fmla="*/ 1194707 h 2030185"/>
                        <a:gd name="connsiteX37" fmla="*/ 568779 w 1745861"/>
                        <a:gd name="connsiteY37" fmla="*/ 1115785 h 2030185"/>
                        <a:gd name="connsiteX38" fmla="*/ 514350 w 1745861"/>
                        <a:gd name="connsiteY38" fmla="*/ 1031421 h 2030185"/>
                        <a:gd name="connsiteX39" fmla="*/ 449036 w 1745861"/>
                        <a:gd name="connsiteY39" fmla="*/ 922564 h 2030185"/>
                        <a:gd name="connsiteX40" fmla="*/ 381000 w 1745861"/>
                        <a:gd name="connsiteY40" fmla="*/ 800100 h 2030185"/>
                        <a:gd name="connsiteX41" fmla="*/ 321129 w 1745861"/>
                        <a:gd name="connsiteY41" fmla="*/ 680357 h 2030185"/>
                        <a:gd name="connsiteX42" fmla="*/ 274864 w 1745861"/>
                        <a:gd name="connsiteY42" fmla="*/ 566057 h 2030185"/>
                        <a:gd name="connsiteX43" fmla="*/ 234043 w 1745861"/>
                        <a:gd name="connsiteY43" fmla="*/ 465364 h 2030185"/>
                        <a:gd name="connsiteX44" fmla="*/ 193393 w 1745861"/>
                        <a:gd name="connsiteY44" fmla="*/ 358883 h 2030185"/>
                        <a:gd name="connsiteX45" fmla="*/ 157843 w 1745861"/>
                        <a:gd name="connsiteY45" fmla="*/ 263978 h 2030185"/>
                        <a:gd name="connsiteX46" fmla="*/ 127907 w 1745861"/>
                        <a:gd name="connsiteY46" fmla="*/ 166007 h 2030185"/>
                        <a:gd name="connsiteX47" fmla="*/ 97972 w 1745861"/>
                        <a:gd name="connsiteY47" fmla="*/ 70757 h 2030185"/>
                        <a:gd name="connsiteX48" fmla="*/ 78922 w 1745861"/>
                        <a:gd name="connsiteY48" fmla="*/ 0 h 2030185"/>
                        <a:gd name="connsiteX49" fmla="*/ 0 w 1745861"/>
                        <a:gd name="connsiteY49" fmla="*/ 0 h 2030185"/>
                        <a:gd name="connsiteX0" fmla="*/ 0 w 1745861"/>
                        <a:gd name="connsiteY0" fmla="*/ 0 h 2030185"/>
                        <a:gd name="connsiteX1" fmla="*/ 27214 w 1745861"/>
                        <a:gd name="connsiteY1" fmla="*/ 136071 h 2030185"/>
                        <a:gd name="connsiteX2" fmla="*/ 65314 w 1745861"/>
                        <a:gd name="connsiteY2" fmla="*/ 288471 h 2030185"/>
                        <a:gd name="connsiteX3" fmla="*/ 89807 w 1745861"/>
                        <a:gd name="connsiteY3" fmla="*/ 391885 h 2030185"/>
                        <a:gd name="connsiteX4" fmla="*/ 122981 w 1745861"/>
                        <a:gd name="connsiteY4" fmla="*/ 515556 h 2030185"/>
                        <a:gd name="connsiteX5" fmla="*/ 160564 w 1745861"/>
                        <a:gd name="connsiteY5" fmla="*/ 634092 h 2030185"/>
                        <a:gd name="connsiteX6" fmla="*/ 195943 w 1745861"/>
                        <a:gd name="connsiteY6" fmla="*/ 732064 h 2030185"/>
                        <a:gd name="connsiteX7" fmla="*/ 234043 w 1745861"/>
                        <a:gd name="connsiteY7" fmla="*/ 830035 h 2030185"/>
                        <a:gd name="connsiteX8" fmla="*/ 274864 w 1745861"/>
                        <a:gd name="connsiteY8" fmla="*/ 933450 h 2030185"/>
                        <a:gd name="connsiteX9" fmla="*/ 342900 w 1745861"/>
                        <a:gd name="connsiteY9" fmla="*/ 1080407 h 2030185"/>
                        <a:gd name="connsiteX10" fmla="*/ 394607 w 1745861"/>
                        <a:gd name="connsiteY10" fmla="*/ 1173956 h 2030185"/>
                        <a:gd name="connsiteX11" fmla="*/ 443593 w 1745861"/>
                        <a:gd name="connsiteY11" fmla="*/ 1257300 h 2030185"/>
                        <a:gd name="connsiteX12" fmla="*/ 495300 w 1745861"/>
                        <a:gd name="connsiteY12" fmla="*/ 1336221 h 2030185"/>
                        <a:gd name="connsiteX13" fmla="*/ 547352 w 1745861"/>
                        <a:gd name="connsiteY13" fmla="*/ 1415315 h 2030185"/>
                        <a:gd name="connsiteX14" fmla="*/ 595993 w 1745861"/>
                        <a:gd name="connsiteY14" fmla="*/ 1483178 h 2030185"/>
                        <a:gd name="connsiteX15" fmla="*/ 664029 w 1745861"/>
                        <a:gd name="connsiteY15" fmla="*/ 1567542 h 2030185"/>
                        <a:gd name="connsiteX16" fmla="*/ 748393 w 1745861"/>
                        <a:gd name="connsiteY16" fmla="*/ 1657350 h 2030185"/>
                        <a:gd name="connsiteX17" fmla="*/ 821872 w 1745861"/>
                        <a:gd name="connsiteY17" fmla="*/ 1736271 h 2030185"/>
                        <a:gd name="connsiteX18" fmla="*/ 898071 w 1745861"/>
                        <a:gd name="connsiteY18" fmla="*/ 1809750 h 2030185"/>
                        <a:gd name="connsiteX19" fmla="*/ 977270 w 1745861"/>
                        <a:gd name="connsiteY19" fmla="*/ 1878338 h 2030185"/>
                        <a:gd name="connsiteX20" fmla="*/ 1054343 w 1745861"/>
                        <a:gd name="connsiteY20" fmla="*/ 1937701 h 2030185"/>
                        <a:gd name="connsiteX21" fmla="*/ 1137557 w 1745861"/>
                        <a:gd name="connsiteY21" fmla="*/ 1994807 h 2030185"/>
                        <a:gd name="connsiteX22" fmla="*/ 1191985 w 1745861"/>
                        <a:gd name="connsiteY22" fmla="*/ 2030185 h 2030185"/>
                        <a:gd name="connsiteX23" fmla="*/ 1741714 w 1745861"/>
                        <a:gd name="connsiteY23" fmla="*/ 2030185 h 2030185"/>
                        <a:gd name="connsiteX24" fmla="*/ 1745861 w 1745861"/>
                        <a:gd name="connsiteY24" fmla="*/ 1866900 h 2030185"/>
                        <a:gd name="connsiteX25" fmla="*/ 1626394 w 1745861"/>
                        <a:gd name="connsiteY25" fmla="*/ 1856014 h 2030185"/>
                        <a:gd name="connsiteX26" fmla="*/ 1528570 w 1745861"/>
                        <a:gd name="connsiteY26" fmla="*/ 1839409 h 2030185"/>
                        <a:gd name="connsiteX27" fmla="*/ 1439636 w 1745861"/>
                        <a:gd name="connsiteY27" fmla="*/ 1820635 h 2030185"/>
                        <a:gd name="connsiteX28" fmla="*/ 1343365 w 1745861"/>
                        <a:gd name="connsiteY28" fmla="*/ 1791379 h 2030185"/>
                        <a:gd name="connsiteX29" fmla="*/ 1249136 w 1745861"/>
                        <a:gd name="connsiteY29" fmla="*/ 1750155 h 2030185"/>
                        <a:gd name="connsiteX30" fmla="*/ 1143000 w 1745861"/>
                        <a:gd name="connsiteY30" fmla="*/ 1692728 h 2030185"/>
                        <a:gd name="connsiteX31" fmla="*/ 1050472 w 1745861"/>
                        <a:gd name="connsiteY31" fmla="*/ 1630135 h 2030185"/>
                        <a:gd name="connsiteX32" fmla="*/ 963386 w 1745861"/>
                        <a:gd name="connsiteY32" fmla="*/ 1564821 h 2030185"/>
                        <a:gd name="connsiteX33" fmla="*/ 846364 w 1745861"/>
                        <a:gd name="connsiteY33" fmla="*/ 1458341 h 2030185"/>
                        <a:gd name="connsiteX34" fmla="*/ 762000 w 1745861"/>
                        <a:gd name="connsiteY34" fmla="*/ 1368878 h 2030185"/>
                        <a:gd name="connsiteX35" fmla="*/ 674914 w 1745861"/>
                        <a:gd name="connsiteY35" fmla="*/ 1262742 h 2030185"/>
                        <a:gd name="connsiteX36" fmla="*/ 623380 w 1745861"/>
                        <a:gd name="connsiteY36" fmla="*/ 1194707 h 2030185"/>
                        <a:gd name="connsiteX37" fmla="*/ 568779 w 1745861"/>
                        <a:gd name="connsiteY37" fmla="*/ 1115785 h 2030185"/>
                        <a:gd name="connsiteX38" fmla="*/ 514350 w 1745861"/>
                        <a:gd name="connsiteY38" fmla="*/ 1031421 h 2030185"/>
                        <a:gd name="connsiteX39" fmla="*/ 449036 w 1745861"/>
                        <a:gd name="connsiteY39" fmla="*/ 922564 h 2030185"/>
                        <a:gd name="connsiteX40" fmla="*/ 381000 w 1745861"/>
                        <a:gd name="connsiteY40" fmla="*/ 800100 h 2030185"/>
                        <a:gd name="connsiteX41" fmla="*/ 321129 w 1745861"/>
                        <a:gd name="connsiteY41" fmla="*/ 680357 h 2030185"/>
                        <a:gd name="connsiteX42" fmla="*/ 274864 w 1745861"/>
                        <a:gd name="connsiteY42" fmla="*/ 566057 h 2030185"/>
                        <a:gd name="connsiteX43" fmla="*/ 234043 w 1745861"/>
                        <a:gd name="connsiteY43" fmla="*/ 465364 h 2030185"/>
                        <a:gd name="connsiteX44" fmla="*/ 193393 w 1745861"/>
                        <a:gd name="connsiteY44" fmla="*/ 358883 h 2030185"/>
                        <a:gd name="connsiteX45" fmla="*/ 157843 w 1745861"/>
                        <a:gd name="connsiteY45" fmla="*/ 263978 h 2030185"/>
                        <a:gd name="connsiteX46" fmla="*/ 127907 w 1745861"/>
                        <a:gd name="connsiteY46" fmla="*/ 166007 h 2030185"/>
                        <a:gd name="connsiteX47" fmla="*/ 97972 w 1745861"/>
                        <a:gd name="connsiteY47" fmla="*/ 70757 h 2030185"/>
                        <a:gd name="connsiteX48" fmla="*/ 78922 w 1745861"/>
                        <a:gd name="connsiteY48" fmla="*/ 0 h 2030185"/>
                        <a:gd name="connsiteX49" fmla="*/ 0 w 1745861"/>
                        <a:gd name="connsiteY49" fmla="*/ 0 h 203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5861" h="2030185">
                          <a:moveTo>
                            <a:pt x="0" y="0"/>
                          </a:moveTo>
                          <a:lnTo>
                            <a:pt x="27214" y="136071"/>
                          </a:lnTo>
                          <a:lnTo>
                            <a:pt x="65314" y="288471"/>
                          </a:lnTo>
                          <a:cubicBezTo>
                            <a:pt x="73478" y="322942"/>
                            <a:pt x="80196" y="354038"/>
                            <a:pt x="89807" y="391885"/>
                          </a:cubicBezTo>
                          <a:cubicBezTo>
                            <a:pt x="99418" y="429732"/>
                            <a:pt x="111923" y="474332"/>
                            <a:pt x="122981" y="515556"/>
                          </a:cubicBezTo>
                          <a:lnTo>
                            <a:pt x="160564" y="634092"/>
                          </a:lnTo>
                          <a:lnTo>
                            <a:pt x="195943" y="732064"/>
                          </a:lnTo>
                          <a:lnTo>
                            <a:pt x="234043" y="830035"/>
                          </a:lnTo>
                          <a:lnTo>
                            <a:pt x="274864" y="933450"/>
                          </a:lnTo>
                          <a:lnTo>
                            <a:pt x="342900" y="1080407"/>
                          </a:lnTo>
                          <a:lnTo>
                            <a:pt x="394607" y="1173956"/>
                          </a:lnTo>
                          <a:lnTo>
                            <a:pt x="443593" y="1257300"/>
                          </a:lnTo>
                          <a:lnTo>
                            <a:pt x="495300" y="1336221"/>
                          </a:lnTo>
                          <a:lnTo>
                            <a:pt x="547352" y="1415315"/>
                          </a:lnTo>
                          <a:lnTo>
                            <a:pt x="595993" y="1483178"/>
                          </a:lnTo>
                          <a:lnTo>
                            <a:pt x="664029" y="1567542"/>
                          </a:lnTo>
                          <a:lnTo>
                            <a:pt x="748393" y="1657350"/>
                          </a:lnTo>
                          <a:lnTo>
                            <a:pt x="821872" y="1736271"/>
                          </a:lnTo>
                          <a:cubicBezTo>
                            <a:pt x="849086" y="1760764"/>
                            <a:pt x="872171" y="1786072"/>
                            <a:pt x="898071" y="1809750"/>
                          </a:cubicBezTo>
                          <a:cubicBezTo>
                            <a:pt x="923971" y="1833428"/>
                            <a:pt x="951870" y="1853845"/>
                            <a:pt x="977270" y="1878338"/>
                          </a:cubicBezTo>
                          <a:lnTo>
                            <a:pt x="1054343" y="1937701"/>
                          </a:lnTo>
                          <a:lnTo>
                            <a:pt x="1137557" y="1994807"/>
                          </a:lnTo>
                          <a:lnTo>
                            <a:pt x="1191985" y="2030185"/>
                          </a:lnTo>
                          <a:lnTo>
                            <a:pt x="1741714" y="2030185"/>
                          </a:lnTo>
                          <a:lnTo>
                            <a:pt x="1745861" y="1866900"/>
                          </a:lnTo>
                          <a:lnTo>
                            <a:pt x="1626394" y="1856014"/>
                          </a:lnTo>
                          <a:lnTo>
                            <a:pt x="1528570" y="1839409"/>
                          </a:lnTo>
                          <a:cubicBezTo>
                            <a:pt x="1498925" y="1833151"/>
                            <a:pt x="1470504" y="1828640"/>
                            <a:pt x="1439636" y="1820635"/>
                          </a:cubicBezTo>
                          <a:cubicBezTo>
                            <a:pt x="1408769" y="1812630"/>
                            <a:pt x="1371486" y="1799543"/>
                            <a:pt x="1343365" y="1791379"/>
                          </a:cubicBezTo>
                          <a:lnTo>
                            <a:pt x="1249136" y="1750155"/>
                          </a:lnTo>
                          <a:lnTo>
                            <a:pt x="1143000" y="1692728"/>
                          </a:lnTo>
                          <a:lnTo>
                            <a:pt x="1050472" y="1630135"/>
                          </a:lnTo>
                          <a:lnTo>
                            <a:pt x="963386" y="1564821"/>
                          </a:lnTo>
                          <a:lnTo>
                            <a:pt x="846364" y="1458341"/>
                          </a:lnTo>
                          <a:lnTo>
                            <a:pt x="762000" y="1368878"/>
                          </a:lnTo>
                          <a:lnTo>
                            <a:pt x="674914" y="1262742"/>
                          </a:lnTo>
                          <a:lnTo>
                            <a:pt x="623380" y="1194707"/>
                          </a:lnTo>
                          <a:lnTo>
                            <a:pt x="568779" y="1115785"/>
                          </a:lnTo>
                          <a:lnTo>
                            <a:pt x="514350" y="1031421"/>
                          </a:lnTo>
                          <a:lnTo>
                            <a:pt x="449036" y="922564"/>
                          </a:lnTo>
                          <a:lnTo>
                            <a:pt x="381000" y="800100"/>
                          </a:lnTo>
                          <a:lnTo>
                            <a:pt x="321129" y="680357"/>
                          </a:lnTo>
                          <a:lnTo>
                            <a:pt x="274864" y="566057"/>
                          </a:lnTo>
                          <a:lnTo>
                            <a:pt x="234043" y="465364"/>
                          </a:lnTo>
                          <a:lnTo>
                            <a:pt x="193393" y="358883"/>
                          </a:lnTo>
                          <a:lnTo>
                            <a:pt x="157843" y="263978"/>
                          </a:lnTo>
                          <a:lnTo>
                            <a:pt x="127907" y="166007"/>
                          </a:lnTo>
                          <a:lnTo>
                            <a:pt x="97972" y="70757"/>
                          </a:lnTo>
                          <a:lnTo>
                            <a:pt x="78922"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正方形/長方形 149"/>
                    <p:cNvSpPr/>
                    <p:nvPr/>
                  </p:nvSpPr>
                  <p:spPr>
                    <a:xfrm>
                      <a:off x="4304320" y="976325"/>
                      <a:ext cx="2034540" cy="20345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7" name="図 146"/>
                  <p:cNvPicPr>
                    <a:picLocks noChangeAspect="1"/>
                  </p:cNvPicPr>
                  <p:nvPr/>
                </p:nvPicPr>
                <p:blipFill>
                  <a:blip r:embed="rId5"/>
                  <a:stretch>
                    <a:fillRect/>
                  </a:stretch>
                </p:blipFill>
                <p:spPr>
                  <a:xfrm rot="16200000" flipV="1">
                    <a:off x="3810154" y="2379122"/>
                    <a:ext cx="2129290" cy="2130706"/>
                  </a:xfrm>
                  <a:prstGeom prst="rect">
                    <a:avLst/>
                  </a:prstGeom>
                </p:spPr>
              </p:pic>
              <p:cxnSp>
                <p:nvCxnSpPr>
                  <p:cNvPr id="148" name="直線矢印コネクタ 147"/>
                  <p:cNvCxnSpPr/>
                  <p:nvPr/>
                </p:nvCxnSpPr>
                <p:spPr>
                  <a:xfrm flipH="1">
                    <a:off x="4599518" y="3141940"/>
                    <a:ext cx="635446" cy="348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 name="グループ化 1"/>
              <p:cNvGrpSpPr/>
              <p:nvPr/>
            </p:nvGrpSpPr>
            <p:grpSpPr>
              <a:xfrm>
                <a:off x="3224991" y="1648717"/>
                <a:ext cx="2948940" cy="2591852"/>
                <a:chOff x="3129867" y="2809857"/>
                <a:chExt cx="2948940" cy="2591852"/>
              </a:xfrm>
            </p:grpSpPr>
            <p:sp>
              <p:nvSpPr>
                <p:cNvPr id="6" name="正方形/長方形 11"/>
                <p:cNvSpPr/>
                <p:nvPr/>
              </p:nvSpPr>
              <p:spPr>
                <a:xfrm>
                  <a:off x="3752844" y="2809857"/>
                  <a:ext cx="1676804" cy="28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i="1" dirty="0" smtClean="0">
                      <a:solidFill>
                        <a:srgbClr val="FFFF00"/>
                      </a:solidFill>
                      <a:latin typeface="Symbol" pitchFamily="18" charset="2"/>
                      <a:cs typeface="Arial" pitchFamily="34" charset="0"/>
                    </a:rPr>
                    <a:t>n</a:t>
                  </a:r>
                  <a:r>
                    <a:rPr lang="en-US" altLang="ja-JP" dirty="0" smtClean="0">
                      <a:solidFill>
                        <a:srgbClr val="FFFF00"/>
                      </a:solidFill>
                      <a:latin typeface="Arial" pitchFamily="34" charset="0"/>
                      <a:cs typeface="Arial" pitchFamily="34" charset="0"/>
                    </a:rPr>
                    <a:t> ~ 2 </a:t>
                  </a:r>
                  <a:r>
                    <a:rPr lang="en-US" altLang="ja-JP" i="1" dirty="0">
                      <a:solidFill>
                        <a:schemeClr val="tx1">
                          <a:lumMod val="95000"/>
                          <a:lumOff val="5000"/>
                        </a:schemeClr>
                      </a:solidFill>
                      <a:latin typeface="Arial" pitchFamily="34" charset="0"/>
                      <a:cs typeface="Arial" pitchFamily="34" charset="0"/>
                    </a:rPr>
                    <a:t>B</a:t>
                  </a:r>
                  <a:r>
                    <a:rPr lang="en-US" altLang="ja-JP" dirty="0">
                      <a:solidFill>
                        <a:schemeClr val="tx1">
                          <a:lumMod val="95000"/>
                          <a:lumOff val="5000"/>
                        </a:schemeClr>
                      </a:solidFill>
                      <a:latin typeface="Arial" pitchFamily="34" charset="0"/>
                      <a:cs typeface="Arial" pitchFamily="34" charset="0"/>
                    </a:rPr>
                    <a:t> = 4 </a:t>
                  </a:r>
                  <a:r>
                    <a:rPr lang="en-US" altLang="ja-JP" dirty="0" smtClean="0">
                      <a:solidFill>
                        <a:schemeClr val="tx1">
                          <a:lumMod val="95000"/>
                          <a:lumOff val="5000"/>
                        </a:schemeClr>
                      </a:solidFill>
                      <a:latin typeface="Arial" pitchFamily="34" charset="0"/>
                      <a:cs typeface="Arial" pitchFamily="34" charset="0"/>
                    </a:rPr>
                    <a:t>T</a:t>
                  </a:r>
                  <a:endParaRPr lang="ja-JP" altLang="en-US" dirty="0">
                    <a:solidFill>
                      <a:schemeClr val="tx1">
                        <a:lumMod val="95000"/>
                        <a:lumOff val="5000"/>
                      </a:schemeClr>
                    </a:solidFill>
                    <a:latin typeface="Arial" pitchFamily="34" charset="0"/>
                    <a:cs typeface="Arial" pitchFamily="34" charset="0"/>
                  </a:endParaRPr>
                </a:p>
              </p:txBody>
            </p:sp>
            <p:grpSp>
              <p:nvGrpSpPr>
                <p:cNvPr id="212" name="グループ化 211"/>
                <p:cNvGrpSpPr/>
                <p:nvPr/>
              </p:nvGrpSpPr>
              <p:grpSpPr>
                <a:xfrm>
                  <a:off x="3129867" y="3120986"/>
                  <a:ext cx="2948940" cy="2280723"/>
                  <a:chOff x="2871810" y="3755687"/>
                  <a:chExt cx="3331007" cy="2576215"/>
                </a:xfrm>
              </p:grpSpPr>
              <p:sp>
                <p:nvSpPr>
                  <p:cNvPr id="169" name="フリーフォーム 168"/>
                  <p:cNvSpPr/>
                  <p:nvPr/>
                </p:nvSpPr>
                <p:spPr>
                  <a:xfrm>
                    <a:off x="3708119" y="3836393"/>
                    <a:ext cx="1785395" cy="2025570"/>
                  </a:xfrm>
                  <a:custGeom>
                    <a:avLst/>
                    <a:gdLst>
                      <a:gd name="connsiteX0" fmla="*/ 0 w 1785395"/>
                      <a:gd name="connsiteY0" fmla="*/ 0 h 2031357"/>
                      <a:gd name="connsiteX1" fmla="*/ 28937 w 1785395"/>
                      <a:gd name="connsiteY1" fmla="*/ 153364 h 2031357"/>
                      <a:gd name="connsiteX2" fmla="*/ 81023 w 1785395"/>
                      <a:gd name="connsiteY2" fmla="*/ 361709 h 2031357"/>
                      <a:gd name="connsiteX3" fmla="*/ 121535 w 1785395"/>
                      <a:gd name="connsiteY3" fmla="*/ 491924 h 2031357"/>
                      <a:gd name="connsiteX4" fmla="*/ 182302 w 1785395"/>
                      <a:gd name="connsiteY4" fmla="*/ 668438 h 2031357"/>
                      <a:gd name="connsiteX5" fmla="*/ 272006 w 1785395"/>
                      <a:gd name="connsiteY5" fmla="*/ 882569 h 2031357"/>
                      <a:gd name="connsiteX6" fmla="*/ 364603 w 1785395"/>
                      <a:gd name="connsiteY6" fmla="*/ 1061977 h 2031357"/>
                      <a:gd name="connsiteX7" fmla="*/ 457200 w 1785395"/>
                      <a:gd name="connsiteY7" fmla="*/ 1226916 h 2031357"/>
                      <a:gd name="connsiteX8" fmla="*/ 561373 w 1785395"/>
                      <a:gd name="connsiteY8" fmla="*/ 1383175 h 2031357"/>
                      <a:gd name="connsiteX9" fmla="*/ 662651 w 1785395"/>
                      <a:gd name="connsiteY9" fmla="*/ 1524964 h 2031357"/>
                      <a:gd name="connsiteX10" fmla="*/ 798654 w 1785395"/>
                      <a:gd name="connsiteY10" fmla="*/ 1672542 h 2031357"/>
                      <a:gd name="connsiteX11" fmla="*/ 925975 w 1785395"/>
                      <a:gd name="connsiteY11" fmla="*/ 1796969 h 2031357"/>
                      <a:gd name="connsiteX12" fmla="*/ 1061978 w 1785395"/>
                      <a:gd name="connsiteY12" fmla="*/ 1892461 h 2031357"/>
                      <a:gd name="connsiteX13" fmla="*/ 1148788 w 1785395"/>
                      <a:gd name="connsiteY13" fmla="*/ 1947440 h 2031357"/>
                      <a:gd name="connsiteX14" fmla="*/ 1235598 w 1785395"/>
                      <a:gd name="connsiteY14" fmla="*/ 1993739 h 2031357"/>
                      <a:gd name="connsiteX15" fmla="*/ 1310833 w 1785395"/>
                      <a:gd name="connsiteY15" fmla="*/ 2031357 h 2031357"/>
                      <a:gd name="connsiteX16" fmla="*/ 1785395 w 1785395"/>
                      <a:gd name="connsiteY16" fmla="*/ 2028463 h 2031357"/>
                      <a:gd name="connsiteX17" fmla="*/ 1785395 w 1785395"/>
                      <a:gd name="connsiteY17" fmla="*/ 1773820 h 2031357"/>
                      <a:gd name="connsiteX18" fmla="*/ 1632031 w 1785395"/>
                      <a:gd name="connsiteY18" fmla="*/ 1762245 h 2031357"/>
                      <a:gd name="connsiteX19" fmla="*/ 1432368 w 1785395"/>
                      <a:gd name="connsiteY19" fmla="*/ 1715947 h 2031357"/>
                      <a:gd name="connsiteX20" fmla="*/ 1197980 w 1785395"/>
                      <a:gd name="connsiteY20" fmla="*/ 1608881 h 2031357"/>
                      <a:gd name="connsiteX21" fmla="*/ 1053297 w 1785395"/>
                      <a:gd name="connsiteY21" fmla="*/ 1513390 h 2031357"/>
                      <a:gd name="connsiteX22" fmla="*/ 928869 w 1785395"/>
                      <a:gd name="connsiteY22" fmla="*/ 1409218 h 2031357"/>
                      <a:gd name="connsiteX23" fmla="*/ 801547 w 1785395"/>
                      <a:gd name="connsiteY23" fmla="*/ 1279002 h 2031357"/>
                      <a:gd name="connsiteX24" fmla="*/ 700269 w 1785395"/>
                      <a:gd name="connsiteY24" fmla="*/ 1151681 h 2031357"/>
                      <a:gd name="connsiteX25" fmla="*/ 613459 w 1785395"/>
                      <a:gd name="connsiteY25" fmla="*/ 1012785 h 2031357"/>
                      <a:gd name="connsiteX26" fmla="*/ 520861 w 1785395"/>
                      <a:gd name="connsiteY26" fmla="*/ 891250 h 2031357"/>
                      <a:gd name="connsiteX27" fmla="*/ 448519 w 1785395"/>
                      <a:gd name="connsiteY27" fmla="*/ 758142 h 2031357"/>
                      <a:gd name="connsiteX28" fmla="*/ 379071 w 1785395"/>
                      <a:gd name="connsiteY28" fmla="*/ 622139 h 2031357"/>
                      <a:gd name="connsiteX29" fmla="*/ 309623 w 1785395"/>
                      <a:gd name="connsiteY29" fmla="*/ 483243 h 2031357"/>
                      <a:gd name="connsiteX30" fmla="*/ 243069 w 1785395"/>
                      <a:gd name="connsiteY30" fmla="*/ 315410 h 2031357"/>
                      <a:gd name="connsiteX31" fmla="*/ 193876 w 1785395"/>
                      <a:gd name="connsiteY31" fmla="*/ 167833 h 2031357"/>
                      <a:gd name="connsiteX32" fmla="*/ 159152 w 1785395"/>
                      <a:gd name="connsiteY32" fmla="*/ 69448 h 2031357"/>
                      <a:gd name="connsiteX33" fmla="*/ 138897 w 1785395"/>
                      <a:gd name="connsiteY33" fmla="*/ 5787 h 2031357"/>
                      <a:gd name="connsiteX34" fmla="*/ 0 w 1785395"/>
                      <a:gd name="connsiteY34" fmla="*/ 0 h 2031357"/>
                      <a:gd name="connsiteX0" fmla="*/ 0 w 1785395"/>
                      <a:gd name="connsiteY0" fmla="*/ 0 h 2031357"/>
                      <a:gd name="connsiteX1" fmla="*/ 28937 w 1785395"/>
                      <a:gd name="connsiteY1" fmla="*/ 153364 h 2031357"/>
                      <a:gd name="connsiteX2" fmla="*/ 81023 w 1785395"/>
                      <a:gd name="connsiteY2" fmla="*/ 361709 h 2031357"/>
                      <a:gd name="connsiteX3" fmla="*/ 121535 w 1785395"/>
                      <a:gd name="connsiteY3" fmla="*/ 491924 h 2031357"/>
                      <a:gd name="connsiteX4" fmla="*/ 182302 w 1785395"/>
                      <a:gd name="connsiteY4" fmla="*/ 668438 h 2031357"/>
                      <a:gd name="connsiteX5" fmla="*/ 272006 w 1785395"/>
                      <a:gd name="connsiteY5" fmla="*/ 882569 h 2031357"/>
                      <a:gd name="connsiteX6" fmla="*/ 364603 w 1785395"/>
                      <a:gd name="connsiteY6" fmla="*/ 1061977 h 2031357"/>
                      <a:gd name="connsiteX7" fmla="*/ 457200 w 1785395"/>
                      <a:gd name="connsiteY7" fmla="*/ 1226916 h 2031357"/>
                      <a:gd name="connsiteX8" fmla="*/ 561373 w 1785395"/>
                      <a:gd name="connsiteY8" fmla="*/ 1383175 h 2031357"/>
                      <a:gd name="connsiteX9" fmla="*/ 662651 w 1785395"/>
                      <a:gd name="connsiteY9" fmla="*/ 1524964 h 2031357"/>
                      <a:gd name="connsiteX10" fmla="*/ 798654 w 1785395"/>
                      <a:gd name="connsiteY10" fmla="*/ 1672542 h 2031357"/>
                      <a:gd name="connsiteX11" fmla="*/ 925975 w 1785395"/>
                      <a:gd name="connsiteY11" fmla="*/ 1796969 h 2031357"/>
                      <a:gd name="connsiteX12" fmla="*/ 1061978 w 1785395"/>
                      <a:gd name="connsiteY12" fmla="*/ 1892461 h 2031357"/>
                      <a:gd name="connsiteX13" fmla="*/ 1148788 w 1785395"/>
                      <a:gd name="connsiteY13" fmla="*/ 1947440 h 2031357"/>
                      <a:gd name="connsiteX14" fmla="*/ 1235598 w 1785395"/>
                      <a:gd name="connsiteY14" fmla="*/ 1993739 h 2031357"/>
                      <a:gd name="connsiteX15" fmla="*/ 1310833 w 1785395"/>
                      <a:gd name="connsiteY15" fmla="*/ 2031357 h 2031357"/>
                      <a:gd name="connsiteX16" fmla="*/ 1785395 w 1785395"/>
                      <a:gd name="connsiteY16" fmla="*/ 2028463 h 2031357"/>
                      <a:gd name="connsiteX17" fmla="*/ 1785395 w 1785395"/>
                      <a:gd name="connsiteY17" fmla="*/ 1773820 h 2031357"/>
                      <a:gd name="connsiteX18" fmla="*/ 1632031 w 1785395"/>
                      <a:gd name="connsiteY18" fmla="*/ 1762245 h 2031357"/>
                      <a:gd name="connsiteX19" fmla="*/ 1432368 w 1785395"/>
                      <a:gd name="connsiteY19" fmla="*/ 1715947 h 2031357"/>
                      <a:gd name="connsiteX20" fmla="*/ 1197980 w 1785395"/>
                      <a:gd name="connsiteY20" fmla="*/ 1608881 h 2031357"/>
                      <a:gd name="connsiteX21" fmla="*/ 1053297 w 1785395"/>
                      <a:gd name="connsiteY21" fmla="*/ 1513390 h 2031357"/>
                      <a:gd name="connsiteX22" fmla="*/ 928869 w 1785395"/>
                      <a:gd name="connsiteY22" fmla="*/ 1409218 h 2031357"/>
                      <a:gd name="connsiteX23" fmla="*/ 801547 w 1785395"/>
                      <a:gd name="connsiteY23" fmla="*/ 1279002 h 2031357"/>
                      <a:gd name="connsiteX24" fmla="*/ 700269 w 1785395"/>
                      <a:gd name="connsiteY24" fmla="*/ 1151681 h 2031357"/>
                      <a:gd name="connsiteX25" fmla="*/ 558479 w 1785395"/>
                      <a:gd name="connsiteY25" fmla="*/ 1035934 h 2031357"/>
                      <a:gd name="connsiteX26" fmla="*/ 520861 w 1785395"/>
                      <a:gd name="connsiteY26" fmla="*/ 891250 h 2031357"/>
                      <a:gd name="connsiteX27" fmla="*/ 448519 w 1785395"/>
                      <a:gd name="connsiteY27" fmla="*/ 758142 h 2031357"/>
                      <a:gd name="connsiteX28" fmla="*/ 379071 w 1785395"/>
                      <a:gd name="connsiteY28" fmla="*/ 622139 h 2031357"/>
                      <a:gd name="connsiteX29" fmla="*/ 309623 w 1785395"/>
                      <a:gd name="connsiteY29" fmla="*/ 483243 h 2031357"/>
                      <a:gd name="connsiteX30" fmla="*/ 243069 w 1785395"/>
                      <a:gd name="connsiteY30" fmla="*/ 315410 h 2031357"/>
                      <a:gd name="connsiteX31" fmla="*/ 193876 w 1785395"/>
                      <a:gd name="connsiteY31" fmla="*/ 167833 h 2031357"/>
                      <a:gd name="connsiteX32" fmla="*/ 159152 w 1785395"/>
                      <a:gd name="connsiteY32" fmla="*/ 69448 h 2031357"/>
                      <a:gd name="connsiteX33" fmla="*/ 138897 w 1785395"/>
                      <a:gd name="connsiteY33" fmla="*/ 5787 h 2031357"/>
                      <a:gd name="connsiteX34" fmla="*/ 0 w 1785395"/>
                      <a:gd name="connsiteY34" fmla="*/ 0 h 2031357"/>
                      <a:gd name="connsiteX0" fmla="*/ 0 w 1785395"/>
                      <a:gd name="connsiteY0" fmla="*/ 0 h 2031357"/>
                      <a:gd name="connsiteX1" fmla="*/ 28937 w 1785395"/>
                      <a:gd name="connsiteY1" fmla="*/ 153364 h 2031357"/>
                      <a:gd name="connsiteX2" fmla="*/ 81023 w 1785395"/>
                      <a:gd name="connsiteY2" fmla="*/ 361709 h 2031357"/>
                      <a:gd name="connsiteX3" fmla="*/ 121535 w 1785395"/>
                      <a:gd name="connsiteY3" fmla="*/ 491924 h 2031357"/>
                      <a:gd name="connsiteX4" fmla="*/ 182302 w 1785395"/>
                      <a:gd name="connsiteY4" fmla="*/ 668438 h 2031357"/>
                      <a:gd name="connsiteX5" fmla="*/ 272006 w 1785395"/>
                      <a:gd name="connsiteY5" fmla="*/ 882569 h 2031357"/>
                      <a:gd name="connsiteX6" fmla="*/ 364603 w 1785395"/>
                      <a:gd name="connsiteY6" fmla="*/ 1061977 h 2031357"/>
                      <a:gd name="connsiteX7" fmla="*/ 457200 w 1785395"/>
                      <a:gd name="connsiteY7" fmla="*/ 1226916 h 2031357"/>
                      <a:gd name="connsiteX8" fmla="*/ 561373 w 1785395"/>
                      <a:gd name="connsiteY8" fmla="*/ 1383175 h 2031357"/>
                      <a:gd name="connsiteX9" fmla="*/ 662651 w 1785395"/>
                      <a:gd name="connsiteY9" fmla="*/ 1524964 h 2031357"/>
                      <a:gd name="connsiteX10" fmla="*/ 798654 w 1785395"/>
                      <a:gd name="connsiteY10" fmla="*/ 1672542 h 2031357"/>
                      <a:gd name="connsiteX11" fmla="*/ 925975 w 1785395"/>
                      <a:gd name="connsiteY11" fmla="*/ 1796969 h 2031357"/>
                      <a:gd name="connsiteX12" fmla="*/ 1061978 w 1785395"/>
                      <a:gd name="connsiteY12" fmla="*/ 1892461 h 2031357"/>
                      <a:gd name="connsiteX13" fmla="*/ 1148788 w 1785395"/>
                      <a:gd name="connsiteY13" fmla="*/ 1947440 h 2031357"/>
                      <a:gd name="connsiteX14" fmla="*/ 1235598 w 1785395"/>
                      <a:gd name="connsiteY14" fmla="*/ 1993739 h 2031357"/>
                      <a:gd name="connsiteX15" fmla="*/ 1310833 w 1785395"/>
                      <a:gd name="connsiteY15" fmla="*/ 2031357 h 2031357"/>
                      <a:gd name="connsiteX16" fmla="*/ 1785395 w 1785395"/>
                      <a:gd name="connsiteY16" fmla="*/ 2028463 h 2031357"/>
                      <a:gd name="connsiteX17" fmla="*/ 1785395 w 1785395"/>
                      <a:gd name="connsiteY17" fmla="*/ 1773820 h 2031357"/>
                      <a:gd name="connsiteX18" fmla="*/ 1632031 w 1785395"/>
                      <a:gd name="connsiteY18" fmla="*/ 1762245 h 2031357"/>
                      <a:gd name="connsiteX19" fmla="*/ 1432368 w 1785395"/>
                      <a:gd name="connsiteY19" fmla="*/ 1715947 h 2031357"/>
                      <a:gd name="connsiteX20" fmla="*/ 1197980 w 1785395"/>
                      <a:gd name="connsiteY20" fmla="*/ 1608881 h 2031357"/>
                      <a:gd name="connsiteX21" fmla="*/ 1053297 w 1785395"/>
                      <a:gd name="connsiteY21" fmla="*/ 1513390 h 2031357"/>
                      <a:gd name="connsiteX22" fmla="*/ 928869 w 1785395"/>
                      <a:gd name="connsiteY22" fmla="*/ 1409218 h 2031357"/>
                      <a:gd name="connsiteX23" fmla="*/ 801547 w 1785395"/>
                      <a:gd name="connsiteY23" fmla="*/ 1279002 h 2031357"/>
                      <a:gd name="connsiteX24" fmla="*/ 700269 w 1785395"/>
                      <a:gd name="connsiteY24" fmla="*/ 1151681 h 2031357"/>
                      <a:gd name="connsiteX25" fmla="*/ 596097 w 1785395"/>
                      <a:gd name="connsiteY25" fmla="*/ 1009891 h 2031357"/>
                      <a:gd name="connsiteX26" fmla="*/ 520861 w 1785395"/>
                      <a:gd name="connsiteY26" fmla="*/ 891250 h 2031357"/>
                      <a:gd name="connsiteX27" fmla="*/ 448519 w 1785395"/>
                      <a:gd name="connsiteY27" fmla="*/ 758142 h 2031357"/>
                      <a:gd name="connsiteX28" fmla="*/ 379071 w 1785395"/>
                      <a:gd name="connsiteY28" fmla="*/ 622139 h 2031357"/>
                      <a:gd name="connsiteX29" fmla="*/ 309623 w 1785395"/>
                      <a:gd name="connsiteY29" fmla="*/ 483243 h 2031357"/>
                      <a:gd name="connsiteX30" fmla="*/ 243069 w 1785395"/>
                      <a:gd name="connsiteY30" fmla="*/ 315410 h 2031357"/>
                      <a:gd name="connsiteX31" fmla="*/ 193876 w 1785395"/>
                      <a:gd name="connsiteY31" fmla="*/ 167833 h 2031357"/>
                      <a:gd name="connsiteX32" fmla="*/ 159152 w 1785395"/>
                      <a:gd name="connsiteY32" fmla="*/ 69448 h 2031357"/>
                      <a:gd name="connsiteX33" fmla="*/ 138897 w 1785395"/>
                      <a:gd name="connsiteY33" fmla="*/ 5787 h 2031357"/>
                      <a:gd name="connsiteX34" fmla="*/ 0 w 1785395"/>
                      <a:gd name="connsiteY34" fmla="*/ 0 h 2031357"/>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632031 w 1785395"/>
                      <a:gd name="connsiteY18" fmla="*/ 1756458 h 2025570"/>
                      <a:gd name="connsiteX19" fmla="*/ 1432368 w 1785395"/>
                      <a:gd name="connsiteY19" fmla="*/ 1710160 h 2025570"/>
                      <a:gd name="connsiteX20" fmla="*/ 1197980 w 1785395"/>
                      <a:gd name="connsiteY20" fmla="*/ 1603094 h 2025570"/>
                      <a:gd name="connsiteX21" fmla="*/ 1053297 w 1785395"/>
                      <a:gd name="connsiteY21" fmla="*/ 1507603 h 2025570"/>
                      <a:gd name="connsiteX22" fmla="*/ 928869 w 1785395"/>
                      <a:gd name="connsiteY22" fmla="*/ 1403431 h 2025570"/>
                      <a:gd name="connsiteX23" fmla="*/ 801547 w 1785395"/>
                      <a:gd name="connsiteY23" fmla="*/ 1273215 h 2025570"/>
                      <a:gd name="connsiteX24" fmla="*/ 700269 w 1785395"/>
                      <a:gd name="connsiteY24" fmla="*/ 1145894 h 2025570"/>
                      <a:gd name="connsiteX25" fmla="*/ 596097 w 1785395"/>
                      <a:gd name="connsiteY25" fmla="*/ 1004104 h 2025570"/>
                      <a:gd name="connsiteX26" fmla="*/ 520861 w 1785395"/>
                      <a:gd name="connsiteY26" fmla="*/ 885463 h 2025570"/>
                      <a:gd name="connsiteX27" fmla="*/ 448519 w 1785395"/>
                      <a:gd name="connsiteY27" fmla="*/ 752355 h 2025570"/>
                      <a:gd name="connsiteX28" fmla="*/ 379071 w 1785395"/>
                      <a:gd name="connsiteY28" fmla="*/ 616352 h 2025570"/>
                      <a:gd name="connsiteX29" fmla="*/ 309623 w 1785395"/>
                      <a:gd name="connsiteY29" fmla="*/ 477456 h 2025570"/>
                      <a:gd name="connsiteX30" fmla="*/ 243069 w 1785395"/>
                      <a:gd name="connsiteY30" fmla="*/ 309623 h 2025570"/>
                      <a:gd name="connsiteX31" fmla="*/ 193876 w 1785395"/>
                      <a:gd name="connsiteY31" fmla="*/ 162046 h 2025570"/>
                      <a:gd name="connsiteX32" fmla="*/ 159152 w 1785395"/>
                      <a:gd name="connsiteY32" fmla="*/ 63661 h 2025570"/>
                      <a:gd name="connsiteX33" fmla="*/ 138897 w 1785395"/>
                      <a:gd name="connsiteY33" fmla="*/ 0 h 2025570"/>
                      <a:gd name="connsiteX34" fmla="*/ 0 w 1785395"/>
                      <a:gd name="connsiteY34"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632031 w 1785395"/>
                      <a:gd name="connsiteY18" fmla="*/ 1756458 h 2025570"/>
                      <a:gd name="connsiteX19" fmla="*/ 1432368 w 1785395"/>
                      <a:gd name="connsiteY19" fmla="*/ 1710160 h 2025570"/>
                      <a:gd name="connsiteX20" fmla="*/ 1290578 w 1785395"/>
                      <a:gd name="connsiteY20" fmla="*/ 1710159 h 2025570"/>
                      <a:gd name="connsiteX21" fmla="*/ 1197980 w 1785395"/>
                      <a:gd name="connsiteY21" fmla="*/ 1603094 h 2025570"/>
                      <a:gd name="connsiteX22" fmla="*/ 1053297 w 1785395"/>
                      <a:gd name="connsiteY22" fmla="*/ 1507603 h 2025570"/>
                      <a:gd name="connsiteX23" fmla="*/ 928869 w 1785395"/>
                      <a:gd name="connsiteY23" fmla="*/ 1403431 h 2025570"/>
                      <a:gd name="connsiteX24" fmla="*/ 801547 w 1785395"/>
                      <a:gd name="connsiteY24" fmla="*/ 1273215 h 2025570"/>
                      <a:gd name="connsiteX25" fmla="*/ 700269 w 1785395"/>
                      <a:gd name="connsiteY25" fmla="*/ 1145894 h 2025570"/>
                      <a:gd name="connsiteX26" fmla="*/ 596097 w 1785395"/>
                      <a:gd name="connsiteY26" fmla="*/ 1004104 h 2025570"/>
                      <a:gd name="connsiteX27" fmla="*/ 520861 w 1785395"/>
                      <a:gd name="connsiteY27" fmla="*/ 885463 h 2025570"/>
                      <a:gd name="connsiteX28" fmla="*/ 448519 w 1785395"/>
                      <a:gd name="connsiteY28" fmla="*/ 752355 h 2025570"/>
                      <a:gd name="connsiteX29" fmla="*/ 379071 w 1785395"/>
                      <a:gd name="connsiteY29" fmla="*/ 616352 h 2025570"/>
                      <a:gd name="connsiteX30" fmla="*/ 309623 w 1785395"/>
                      <a:gd name="connsiteY30" fmla="*/ 477456 h 2025570"/>
                      <a:gd name="connsiteX31" fmla="*/ 243069 w 1785395"/>
                      <a:gd name="connsiteY31" fmla="*/ 309623 h 2025570"/>
                      <a:gd name="connsiteX32" fmla="*/ 193876 w 1785395"/>
                      <a:gd name="connsiteY32" fmla="*/ 162046 h 2025570"/>
                      <a:gd name="connsiteX33" fmla="*/ 159152 w 1785395"/>
                      <a:gd name="connsiteY33" fmla="*/ 63661 h 2025570"/>
                      <a:gd name="connsiteX34" fmla="*/ 138897 w 1785395"/>
                      <a:gd name="connsiteY34" fmla="*/ 0 h 2025570"/>
                      <a:gd name="connsiteX35" fmla="*/ 0 w 1785395"/>
                      <a:gd name="connsiteY35"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632031 w 1785395"/>
                      <a:gd name="connsiteY18" fmla="*/ 1756458 h 2025570"/>
                      <a:gd name="connsiteX19" fmla="*/ 1524965 w 1785395"/>
                      <a:gd name="connsiteY19" fmla="*/ 1756457 h 2025570"/>
                      <a:gd name="connsiteX20" fmla="*/ 1432368 w 1785395"/>
                      <a:gd name="connsiteY20" fmla="*/ 1710160 h 2025570"/>
                      <a:gd name="connsiteX21" fmla="*/ 1290578 w 1785395"/>
                      <a:gd name="connsiteY21" fmla="*/ 1710159 h 2025570"/>
                      <a:gd name="connsiteX22" fmla="*/ 1197980 w 1785395"/>
                      <a:gd name="connsiteY22" fmla="*/ 1603094 h 2025570"/>
                      <a:gd name="connsiteX23" fmla="*/ 1053297 w 1785395"/>
                      <a:gd name="connsiteY23" fmla="*/ 1507603 h 2025570"/>
                      <a:gd name="connsiteX24" fmla="*/ 928869 w 1785395"/>
                      <a:gd name="connsiteY24" fmla="*/ 1403431 h 2025570"/>
                      <a:gd name="connsiteX25" fmla="*/ 801547 w 1785395"/>
                      <a:gd name="connsiteY25" fmla="*/ 1273215 h 2025570"/>
                      <a:gd name="connsiteX26" fmla="*/ 700269 w 1785395"/>
                      <a:gd name="connsiteY26" fmla="*/ 1145894 h 2025570"/>
                      <a:gd name="connsiteX27" fmla="*/ 596097 w 1785395"/>
                      <a:gd name="connsiteY27" fmla="*/ 1004104 h 2025570"/>
                      <a:gd name="connsiteX28" fmla="*/ 520861 w 1785395"/>
                      <a:gd name="connsiteY28" fmla="*/ 885463 h 2025570"/>
                      <a:gd name="connsiteX29" fmla="*/ 448519 w 1785395"/>
                      <a:gd name="connsiteY29" fmla="*/ 752355 h 2025570"/>
                      <a:gd name="connsiteX30" fmla="*/ 379071 w 1785395"/>
                      <a:gd name="connsiteY30" fmla="*/ 616352 h 2025570"/>
                      <a:gd name="connsiteX31" fmla="*/ 309623 w 1785395"/>
                      <a:gd name="connsiteY31" fmla="*/ 477456 h 2025570"/>
                      <a:gd name="connsiteX32" fmla="*/ 243069 w 1785395"/>
                      <a:gd name="connsiteY32" fmla="*/ 309623 h 2025570"/>
                      <a:gd name="connsiteX33" fmla="*/ 193876 w 1785395"/>
                      <a:gd name="connsiteY33" fmla="*/ 162046 h 2025570"/>
                      <a:gd name="connsiteX34" fmla="*/ 159152 w 1785395"/>
                      <a:gd name="connsiteY34" fmla="*/ 63661 h 2025570"/>
                      <a:gd name="connsiteX35" fmla="*/ 138897 w 1785395"/>
                      <a:gd name="connsiteY35" fmla="*/ 0 h 2025570"/>
                      <a:gd name="connsiteX36" fmla="*/ 0 w 1785395"/>
                      <a:gd name="connsiteY36"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0160 w 1785395"/>
                      <a:gd name="connsiteY18" fmla="*/ 1779607 h 2025570"/>
                      <a:gd name="connsiteX19" fmla="*/ 1632031 w 1785395"/>
                      <a:gd name="connsiteY19" fmla="*/ 1756458 h 2025570"/>
                      <a:gd name="connsiteX20" fmla="*/ 1524965 w 1785395"/>
                      <a:gd name="connsiteY20" fmla="*/ 175645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0160 w 1785395"/>
                      <a:gd name="connsiteY18" fmla="*/ 1817225 h 2025570"/>
                      <a:gd name="connsiteX19" fmla="*/ 1632031 w 1785395"/>
                      <a:gd name="connsiteY19" fmla="*/ 1756458 h 2025570"/>
                      <a:gd name="connsiteX20" fmla="*/ 1524965 w 1785395"/>
                      <a:gd name="connsiteY20" fmla="*/ 175645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5645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290578 w 1785395"/>
                      <a:gd name="connsiteY22" fmla="*/ 1710159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53297 w 1785395"/>
                      <a:gd name="connsiteY24" fmla="*/ 1507603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24360 w 1785395"/>
                      <a:gd name="connsiteY24" fmla="*/ 1478666 h 2025570"/>
                      <a:gd name="connsiteX25" fmla="*/ 928869 w 1785395"/>
                      <a:gd name="connsiteY25" fmla="*/ 1403431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24360 w 1785395"/>
                      <a:gd name="connsiteY24" fmla="*/ 1478666 h 2025570"/>
                      <a:gd name="connsiteX25" fmla="*/ 839165 w 1785395"/>
                      <a:gd name="connsiteY25" fmla="*/ 1394750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24360 w 1785395"/>
                      <a:gd name="connsiteY24" fmla="*/ 1478666 h 2025570"/>
                      <a:gd name="connsiteX25" fmla="*/ 879676 w 1785395"/>
                      <a:gd name="connsiteY25" fmla="*/ 1354239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972274 w 1785395"/>
                      <a:gd name="connsiteY24" fmla="*/ 1504709 h 2025570"/>
                      <a:gd name="connsiteX25" fmla="*/ 879676 w 1785395"/>
                      <a:gd name="connsiteY25" fmla="*/ 1354239 h 2025570"/>
                      <a:gd name="connsiteX26" fmla="*/ 801547 w 1785395"/>
                      <a:gd name="connsiteY26" fmla="*/ 1273215 h 2025570"/>
                      <a:gd name="connsiteX27" fmla="*/ 700269 w 1785395"/>
                      <a:gd name="connsiteY27" fmla="*/ 1145894 h 2025570"/>
                      <a:gd name="connsiteX28" fmla="*/ 596097 w 1785395"/>
                      <a:gd name="connsiteY28" fmla="*/ 1004104 h 2025570"/>
                      <a:gd name="connsiteX29" fmla="*/ 520861 w 1785395"/>
                      <a:gd name="connsiteY29" fmla="*/ 885463 h 2025570"/>
                      <a:gd name="connsiteX30" fmla="*/ 448519 w 1785395"/>
                      <a:gd name="connsiteY30" fmla="*/ 752355 h 2025570"/>
                      <a:gd name="connsiteX31" fmla="*/ 379071 w 1785395"/>
                      <a:gd name="connsiteY31" fmla="*/ 616352 h 2025570"/>
                      <a:gd name="connsiteX32" fmla="*/ 309623 w 1785395"/>
                      <a:gd name="connsiteY32" fmla="*/ 477456 h 2025570"/>
                      <a:gd name="connsiteX33" fmla="*/ 243069 w 1785395"/>
                      <a:gd name="connsiteY33" fmla="*/ 309623 h 2025570"/>
                      <a:gd name="connsiteX34" fmla="*/ 193876 w 1785395"/>
                      <a:gd name="connsiteY34" fmla="*/ 162046 h 2025570"/>
                      <a:gd name="connsiteX35" fmla="*/ 159152 w 1785395"/>
                      <a:gd name="connsiteY35" fmla="*/ 63661 h 2025570"/>
                      <a:gd name="connsiteX36" fmla="*/ 138897 w 1785395"/>
                      <a:gd name="connsiteY36" fmla="*/ 0 h 2025570"/>
                      <a:gd name="connsiteX37" fmla="*/ 0 w 1785395"/>
                      <a:gd name="connsiteY37"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72274 w 1785395"/>
                      <a:gd name="connsiteY25" fmla="*/ 1504709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10833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307939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925975 w 1785395"/>
                      <a:gd name="connsiteY11" fmla="*/ 1791182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299258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1001210 w 1785395"/>
                      <a:gd name="connsiteY11" fmla="*/ 1802757 h 2025570"/>
                      <a:gd name="connsiteX12" fmla="*/ 1061978 w 1785395"/>
                      <a:gd name="connsiteY12" fmla="*/ 1886674 h 2025570"/>
                      <a:gd name="connsiteX13" fmla="*/ 1148788 w 1785395"/>
                      <a:gd name="connsiteY13" fmla="*/ 1941653 h 2025570"/>
                      <a:gd name="connsiteX14" fmla="*/ 1235598 w 1785395"/>
                      <a:gd name="connsiteY14" fmla="*/ 1987952 h 2025570"/>
                      <a:gd name="connsiteX15" fmla="*/ 1299258 w 1785395"/>
                      <a:gd name="connsiteY15" fmla="*/ 2025570 h 2025570"/>
                      <a:gd name="connsiteX16" fmla="*/ 1785395 w 1785395"/>
                      <a:gd name="connsiteY16" fmla="*/ 2022676 h 2025570"/>
                      <a:gd name="connsiteX17" fmla="*/ 1785395 w 1785395"/>
                      <a:gd name="connsiteY17" fmla="*/ 1768033 h 2025570"/>
                      <a:gd name="connsiteX18" fmla="*/ 1713054 w 1785395"/>
                      <a:gd name="connsiteY18" fmla="*/ 1765138 h 2025570"/>
                      <a:gd name="connsiteX19" fmla="*/ 1632031 w 1785395"/>
                      <a:gd name="connsiteY19" fmla="*/ 1756458 h 2025570"/>
                      <a:gd name="connsiteX20" fmla="*/ 1524965 w 1785395"/>
                      <a:gd name="connsiteY20" fmla="*/ 1733307 h 2025570"/>
                      <a:gd name="connsiteX21" fmla="*/ 1432368 w 1785395"/>
                      <a:gd name="connsiteY21" fmla="*/ 1710160 h 2025570"/>
                      <a:gd name="connsiteX22" fmla="*/ 1313727 w 1785395"/>
                      <a:gd name="connsiteY22" fmla="*/ 1663860 h 2025570"/>
                      <a:gd name="connsiteX23" fmla="*/ 1197980 w 1785395"/>
                      <a:gd name="connsiteY23" fmla="*/ 1603094 h 2025570"/>
                      <a:gd name="connsiteX24" fmla="*/ 1088021 w 1785395"/>
                      <a:gd name="connsiteY24" fmla="*/ 1530751 h 2025570"/>
                      <a:gd name="connsiteX25" fmla="*/ 989636 w 1785395"/>
                      <a:gd name="connsiteY25" fmla="*/ 1458410 h 2025570"/>
                      <a:gd name="connsiteX26" fmla="*/ 879676 w 1785395"/>
                      <a:gd name="connsiteY26" fmla="*/ 1354239 h 2025570"/>
                      <a:gd name="connsiteX27" fmla="*/ 801547 w 1785395"/>
                      <a:gd name="connsiteY27" fmla="*/ 1273215 h 2025570"/>
                      <a:gd name="connsiteX28" fmla="*/ 700269 w 1785395"/>
                      <a:gd name="connsiteY28" fmla="*/ 1145894 h 2025570"/>
                      <a:gd name="connsiteX29" fmla="*/ 596097 w 1785395"/>
                      <a:gd name="connsiteY29" fmla="*/ 1004104 h 2025570"/>
                      <a:gd name="connsiteX30" fmla="*/ 520861 w 1785395"/>
                      <a:gd name="connsiteY30" fmla="*/ 885463 h 2025570"/>
                      <a:gd name="connsiteX31" fmla="*/ 448519 w 1785395"/>
                      <a:gd name="connsiteY31" fmla="*/ 752355 h 2025570"/>
                      <a:gd name="connsiteX32" fmla="*/ 379071 w 1785395"/>
                      <a:gd name="connsiteY32" fmla="*/ 616352 h 2025570"/>
                      <a:gd name="connsiteX33" fmla="*/ 309623 w 1785395"/>
                      <a:gd name="connsiteY33" fmla="*/ 477456 h 2025570"/>
                      <a:gd name="connsiteX34" fmla="*/ 243069 w 1785395"/>
                      <a:gd name="connsiteY34" fmla="*/ 309623 h 2025570"/>
                      <a:gd name="connsiteX35" fmla="*/ 193876 w 1785395"/>
                      <a:gd name="connsiteY35" fmla="*/ 162046 h 2025570"/>
                      <a:gd name="connsiteX36" fmla="*/ 159152 w 1785395"/>
                      <a:gd name="connsiteY36" fmla="*/ 63661 h 2025570"/>
                      <a:gd name="connsiteX37" fmla="*/ 138897 w 1785395"/>
                      <a:gd name="connsiteY37" fmla="*/ 0 h 2025570"/>
                      <a:gd name="connsiteX38" fmla="*/ 0 w 1785395"/>
                      <a:gd name="connsiteY38"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879676 w 1785395"/>
                      <a:gd name="connsiteY11" fmla="*/ 1741989 h 2025570"/>
                      <a:gd name="connsiteX12" fmla="*/ 1001210 w 1785395"/>
                      <a:gd name="connsiteY12" fmla="*/ 1802757 h 2025570"/>
                      <a:gd name="connsiteX13" fmla="*/ 1061978 w 1785395"/>
                      <a:gd name="connsiteY13" fmla="*/ 1886674 h 2025570"/>
                      <a:gd name="connsiteX14" fmla="*/ 1148788 w 1785395"/>
                      <a:gd name="connsiteY14" fmla="*/ 1941653 h 2025570"/>
                      <a:gd name="connsiteX15" fmla="*/ 1235598 w 1785395"/>
                      <a:gd name="connsiteY15" fmla="*/ 1987952 h 2025570"/>
                      <a:gd name="connsiteX16" fmla="*/ 1299258 w 1785395"/>
                      <a:gd name="connsiteY16" fmla="*/ 2025570 h 2025570"/>
                      <a:gd name="connsiteX17" fmla="*/ 1785395 w 1785395"/>
                      <a:gd name="connsiteY17" fmla="*/ 2022676 h 2025570"/>
                      <a:gd name="connsiteX18" fmla="*/ 1785395 w 1785395"/>
                      <a:gd name="connsiteY18" fmla="*/ 1768033 h 2025570"/>
                      <a:gd name="connsiteX19" fmla="*/ 1713054 w 1785395"/>
                      <a:gd name="connsiteY19" fmla="*/ 1765138 h 2025570"/>
                      <a:gd name="connsiteX20" fmla="*/ 1632031 w 1785395"/>
                      <a:gd name="connsiteY20" fmla="*/ 1756458 h 2025570"/>
                      <a:gd name="connsiteX21" fmla="*/ 1524965 w 1785395"/>
                      <a:gd name="connsiteY21" fmla="*/ 1733307 h 2025570"/>
                      <a:gd name="connsiteX22" fmla="*/ 1432368 w 1785395"/>
                      <a:gd name="connsiteY22" fmla="*/ 1710160 h 2025570"/>
                      <a:gd name="connsiteX23" fmla="*/ 1313727 w 1785395"/>
                      <a:gd name="connsiteY23" fmla="*/ 1663860 h 2025570"/>
                      <a:gd name="connsiteX24" fmla="*/ 1197980 w 1785395"/>
                      <a:gd name="connsiteY24" fmla="*/ 1603094 h 2025570"/>
                      <a:gd name="connsiteX25" fmla="*/ 1088021 w 1785395"/>
                      <a:gd name="connsiteY25" fmla="*/ 1530751 h 2025570"/>
                      <a:gd name="connsiteX26" fmla="*/ 989636 w 1785395"/>
                      <a:gd name="connsiteY26" fmla="*/ 1458410 h 2025570"/>
                      <a:gd name="connsiteX27" fmla="*/ 879676 w 1785395"/>
                      <a:gd name="connsiteY27" fmla="*/ 1354239 h 2025570"/>
                      <a:gd name="connsiteX28" fmla="*/ 801547 w 1785395"/>
                      <a:gd name="connsiteY28" fmla="*/ 1273215 h 2025570"/>
                      <a:gd name="connsiteX29" fmla="*/ 700269 w 1785395"/>
                      <a:gd name="connsiteY29" fmla="*/ 1145894 h 2025570"/>
                      <a:gd name="connsiteX30" fmla="*/ 596097 w 1785395"/>
                      <a:gd name="connsiteY30" fmla="*/ 1004104 h 2025570"/>
                      <a:gd name="connsiteX31" fmla="*/ 520861 w 1785395"/>
                      <a:gd name="connsiteY31" fmla="*/ 885463 h 2025570"/>
                      <a:gd name="connsiteX32" fmla="*/ 448519 w 1785395"/>
                      <a:gd name="connsiteY32" fmla="*/ 752355 h 2025570"/>
                      <a:gd name="connsiteX33" fmla="*/ 379071 w 1785395"/>
                      <a:gd name="connsiteY33" fmla="*/ 616352 h 2025570"/>
                      <a:gd name="connsiteX34" fmla="*/ 309623 w 1785395"/>
                      <a:gd name="connsiteY34" fmla="*/ 477456 h 2025570"/>
                      <a:gd name="connsiteX35" fmla="*/ 243069 w 1785395"/>
                      <a:gd name="connsiteY35" fmla="*/ 309623 h 2025570"/>
                      <a:gd name="connsiteX36" fmla="*/ 193876 w 1785395"/>
                      <a:gd name="connsiteY36" fmla="*/ 162046 h 2025570"/>
                      <a:gd name="connsiteX37" fmla="*/ 159152 w 1785395"/>
                      <a:gd name="connsiteY37" fmla="*/ 63661 h 2025570"/>
                      <a:gd name="connsiteX38" fmla="*/ 138897 w 1785395"/>
                      <a:gd name="connsiteY38" fmla="*/ 0 h 2025570"/>
                      <a:gd name="connsiteX39" fmla="*/ 0 w 1785395"/>
                      <a:gd name="connsiteY39"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879676 w 1785395"/>
                      <a:gd name="connsiteY11" fmla="*/ 1741989 h 2025570"/>
                      <a:gd name="connsiteX12" fmla="*/ 972273 w 1785395"/>
                      <a:gd name="connsiteY12" fmla="*/ 1814332 h 2025570"/>
                      <a:gd name="connsiteX13" fmla="*/ 1061978 w 1785395"/>
                      <a:gd name="connsiteY13" fmla="*/ 1886674 h 2025570"/>
                      <a:gd name="connsiteX14" fmla="*/ 1148788 w 1785395"/>
                      <a:gd name="connsiteY14" fmla="*/ 1941653 h 2025570"/>
                      <a:gd name="connsiteX15" fmla="*/ 1235598 w 1785395"/>
                      <a:gd name="connsiteY15" fmla="*/ 1987952 h 2025570"/>
                      <a:gd name="connsiteX16" fmla="*/ 1299258 w 1785395"/>
                      <a:gd name="connsiteY16" fmla="*/ 2025570 h 2025570"/>
                      <a:gd name="connsiteX17" fmla="*/ 1785395 w 1785395"/>
                      <a:gd name="connsiteY17" fmla="*/ 2022676 h 2025570"/>
                      <a:gd name="connsiteX18" fmla="*/ 1785395 w 1785395"/>
                      <a:gd name="connsiteY18" fmla="*/ 1768033 h 2025570"/>
                      <a:gd name="connsiteX19" fmla="*/ 1713054 w 1785395"/>
                      <a:gd name="connsiteY19" fmla="*/ 1765138 h 2025570"/>
                      <a:gd name="connsiteX20" fmla="*/ 1632031 w 1785395"/>
                      <a:gd name="connsiteY20" fmla="*/ 1756458 h 2025570"/>
                      <a:gd name="connsiteX21" fmla="*/ 1524965 w 1785395"/>
                      <a:gd name="connsiteY21" fmla="*/ 1733307 h 2025570"/>
                      <a:gd name="connsiteX22" fmla="*/ 1432368 w 1785395"/>
                      <a:gd name="connsiteY22" fmla="*/ 1710160 h 2025570"/>
                      <a:gd name="connsiteX23" fmla="*/ 1313727 w 1785395"/>
                      <a:gd name="connsiteY23" fmla="*/ 1663860 h 2025570"/>
                      <a:gd name="connsiteX24" fmla="*/ 1197980 w 1785395"/>
                      <a:gd name="connsiteY24" fmla="*/ 1603094 h 2025570"/>
                      <a:gd name="connsiteX25" fmla="*/ 1088021 w 1785395"/>
                      <a:gd name="connsiteY25" fmla="*/ 1530751 h 2025570"/>
                      <a:gd name="connsiteX26" fmla="*/ 989636 w 1785395"/>
                      <a:gd name="connsiteY26" fmla="*/ 1458410 h 2025570"/>
                      <a:gd name="connsiteX27" fmla="*/ 879676 w 1785395"/>
                      <a:gd name="connsiteY27" fmla="*/ 1354239 h 2025570"/>
                      <a:gd name="connsiteX28" fmla="*/ 801547 w 1785395"/>
                      <a:gd name="connsiteY28" fmla="*/ 1273215 h 2025570"/>
                      <a:gd name="connsiteX29" fmla="*/ 700269 w 1785395"/>
                      <a:gd name="connsiteY29" fmla="*/ 1145894 h 2025570"/>
                      <a:gd name="connsiteX30" fmla="*/ 596097 w 1785395"/>
                      <a:gd name="connsiteY30" fmla="*/ 1004104 h 2025570"/>
                      <a:gd name="connsiteX31" fmla="*/ 520861 w 1785395"/>
                      <a:gd name="connsiteY31" fmla="*/ 885463 h 2025570"/>
                      <a:gd name="connsiteX32" fmla="*/ 448519 w 1785395"/>
                      <a:gd name="connsiteY32" fmla="*/ 752355 h 2025570"/>
                      <a:gd name="connsiteX33" fmla="*/ 379071 w 1785395"/>
                      <a:gd name="connsiteY33" fmla="*/ 616352 h 2025570"/>
                      <a:gd name="connsiteX34" fmla="*/ 309623 w 1785395"/>
                      <a:gd name="connsiteY34" fmla="*/ 477456 h 2025570"/>
                      <a:gd name="connsiteX35" fmla="*/ 243069 w 1785395"/>
                      <a:gd name="connsiteY35" fmla="*/ 309623 h 2025570"/>
                      <a:gd name="connsiteX36" fmla="*/ 193876 w 1785395"/>
                      <a:gd name="connsiteY36" fmla="*/ 162046 h 2025570"/>
                      <a:gd name="connsiteX37" fmla="*/ 159152 w 1785395"/>
                      <a:gd name="connsiteY37" fmla="*/ 63661 h 2025570"/>
                      <a:gd name="connsiteX38" fmla="*/ 138897 w 1785395"/>
                      <a:gd name="connsiteY38" fmla="*/ 0 h 2025570"/>
                      <a:gd name="connsiteX39" fmla="*/ 0 w 1785395"/>
                      <a:gd name="connsiteY39" fmla="*/ 1 h 2025570"/>
                      <a:gd name="connsiteX0" fmla="*/ 0 w 1785395"/>
                      <a:gd name="connsiteY0" fmla="*/ 1 h 2025570"/>
                      <a:gd name="connsiteX1" fmla="*/ 28937 w 1785395"/>
                      <a:gd name="connsiteY1" fmla="*/ 147577 h 2025570"/>
                      <a:gd name="connsiteX2" fmla="*/ 81023 w 1785395"/>
                      <a:gd name="connsiteY2" fmla="*/ 355922 h 2025570"/>
                      <a:gd name="connsiteX3" fmla="*/ 121535 w 1785395"/>
                      <a:gd name="connsiteY3" fmla="*/ 486137 h 2025570"/>
                      <a:gd name="connsiteX4" fmla="*/ 182302 w 1785395"/>
                      <a:gd name="connsiteY4" fmla="*/ 662651 h 2025570"/>
                      <a:gd name="connsiteX5" fmla="*/ 272006 w 1785395"/>
                      <a:gd name="connsiteY5" fmla="*/ 876782 h 2025570"/>
                      <a:gd name="connsiteX6" fmla="*/ 364603 w 1785395"/>
                      <a:gd name="connsiteY6" fmla="*/ 1056190 h 2025570"/>
                      <a:gd name="connsiteX7" fmla="*/ 457200 w 1785395"/>
                      <a:gd name="connsiteY7" fmla="*/ 1221129 h 2025570"/>
                      <a:gd name="connsiteX8" fmla="*/ 561373 w 1785395"/>
                      <a:gd name="connsiteY8" fmla="*/ 1377388 h 2025570"/>
                      <a:gd name="connsiteX9" fmla="*/ 662651 w 1785395"/>
                      <a:gd name="connsiteY9" fmla="*/ 1519177 h 2025570"/>
                      <a:gd name="connsiteX10" fmla="*/ 798654 w 1785395"/>
                      <a:gd name="connsiteY10" fmla="*/ 1666755 h 2025570"/>
                      <a:gd name="connsiteX11" fmla="*/ 879676 w 1785395"/>
                      <a:gd name="connsiteY11" fmla="*/ 1741989 h 2025570"/>
                      <a:gd name="connsiteX12" fmla="*/ 969379 w 1785395"/>
                      <a:gd name="connsiteY12" fmla="*/ 1814332 h 2025570"/>
                      <a:gd name="connsiteX13" fmla="*/ 1061978 w 1785395"/>
                      <a:gd name="connsiteY13" fmla="*/ 1886674 h 2025570"/>
                      <a:gd name="connsiteX14" fmla="*/ 1148788 w 1785395"/>
                      <a:gd name="connsiteY14" fmla="*/ 1941653 h 2025570"/>
                      <a:gd name="connsiteX15" fmla="*/ 1235598 w 1785395"/>
                      <a:gd name="connsiteY15" fmla="*/ 1987952 h 2025570"/>
                      <a:gd name="connsiteX16" fmla="*/ 1299258 w 1785395"/>
                      <a:gd name="connsiteY16" fmla="*/ 2025570 h 2025570"/>
                      <a:gd name="connsiteX17" fmla="*/ 1785395 w 1785395"/>
                      <a:gd name="connsiteY17" fmla="*/ 2022676 h 2025570"/>
                      <a:gd name="connsiteX18" fmla="*/ 1785395 w 1785395"/>
                      <a:gd name="connsiteY18" fmla="*/ 1768033 h 2025570"/>
                      <a:gd name="connsiteX19" fmla="*/ 1713054 w 1785395"/>
                      <a:gd name="connsiteY19" fmla="*/ 1765138 h 2025570"/>
                      <a:gd name="connsiteX20" fmla="*/ 1632031 w 1785395"/>
                      <a:gd name="connsiteY20" fmla="*/ 1756458 h 2025570"/>
                      <a:gd name="connsiteX21" fmla="*/ 1524965 w 1785395"/>
                      <a:gd name="connsiteY21" fmla="*/ 1733307 h 2025570"/>
                      <a:gd name="connsiteX22" fmla="*/ 1432368 w 1785395"/>
                      <a:gd name="connsiteY22" fmla="*/ 1710160 h 2025570"/>
                      <a:gd name="connsiteX23" fmla="*/ 1313727 w 1785395"/>
                      <a:gd name="connsiteY23" fmla="*/ 1663860 h 2025570"/>
                      <a:gd name="connsiteX24" fmla="*/ 1197980 w 1785395"/>
                      <a:gd name="connsiteY24" fmla="*/ 1603094 h 2025570"/>
                      <a:gd name="connsiteX25" fmla="*/ 1088021 w 1785395"/>
                      <a:gd name="connsiteY25" fmla="*/ 1530751 h 2025570"/>
                      <a:gd name="connsiteX26" fmla="*/ 989636 w 1785395"/>
                      <a:gd name="connsiteY26" fmla="*/ 1458410 h 2025570"/>
                      <a:gd name="connsiteX27" fmla="*/ 879676 w 1785395"/>
                      <a:gd name="connsiteY27" fmla="*/ 1354239 h 2025570"/>
                      <a:gd name="connsiteX28" fmla="*/ 801547 w 1785395"/>
                      <a:gd name="connsiteY28" fmla="*/ 1273215 h 2025570"/>
                      <a:gd name="connsiteX29" fmla="*/ 700269 w 1785395"/>
                      <a:gd name="connsiteY29" fmla="*/ 1145894 h 2025570"/>
                      <a:gd name="connsiteX30" fmla="*/ 596097 w 1785395"/>
                      <a:gd name="connsiteY30" fmla="*/ 1004104 h 2025570"/>
                      <a:gd name="connsiteX31" fmla="*/ 520861 w 1785395"/>
                      <a:gd name="connsiteY31" fmla="*/ 885463 h 2025570"/>
                      <a:gd name="connsiteX32" fmla="*/ 448519 w 1785395"/>
                      <a:gd name="connsiteY32" fmla="*/ 752355 h 2025570"/>
                      <a:gd name="connsiteX33" fmla="*/ 379071 w 1785395"/>
                      <a:gd name="connsiteY33" fmla="*/ 616352 h 2025570"/>
                      <a:gd name="connsiteX34" fmla="*/ 309623 w 1785395"/>
                      <a:gd name="connsiteY34" fmla="*/ 477456 h 2025570"/>
                      <a:gd name="connsiteX35" fmla="*/ 243069 w 1785395"/>
                      <a:gd name="connsiteY35" fmla="*/ 309623 h 2025570"/>
                      <a:gd name="connsiteX36" fmla="*/ 193876 w 1785395"/>
                      <a:gd name="connsiteY36" fmla="*/ 162046 h 2025570"/>
                      <a:gd name="connsiteX37" fmla="*/ 159152 w 1785395"/>
                      <a:gd name="connsiteY37" fmla="*/ 63661 h 2025570"/>
                      <a:gd name="connsiteX38" fmla="*/ 138897 w 1785395"/>
                      <a:gd name="connsiteY38" fmla="*/ 0 h 2025570"/>
                      <a:gd name="connsiteX39" fmla="*/ 0 w 1785395"/>
                      <a:gd name="connsiteY39" fmla="*/ 1 h 2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85395" h="2025570">
                        <a:moveTo>
                          <a:pt x="0" y="1"/>
                        </a:moveTo>
                        <a:lnTo>
                          <a:pt x="28937" y="147577"/>
                        </a:lnTo>
                        <a:lnTo>
                          <a:pt x="81023" y="355922"/>
                        </a:lnTo>
                        <a:lnTo>
                          <a:pt x="121535" y="486137"/>
                        </a:lnTo>
                        <a:lnTo>
                          <a:pt x="182302" y="662651"/>
                        </a:lnTo>
                        <a:lnTo>
                          <a:pt x="272006" y="876782"/>
                        </a:lnTo>
                        <a:lnTo>
                          <a:pt x="364603" y="1056190"/>
                        </a:lnTo>
                        <a:lnTo>
                          <a:pt x="457200" y="1221129"/>
                        </a:lnTo>
                        <a:lnTo>
                          <a:pt x="561373" y="1377388"/>
                        </a:lnTo>
                        <a:lnTo>
                          <a:pt x="662651" y="1519177"/>
                        </a:lnTo>
                        <a:lnTo>
                          <a:pt x="798654" y="1666755"/>
                        </a:lnTo>
                        <a:cubicBezTo>
                          <a:pt x="833378" y="1687975"/>
                          <a:pt x="844952" y="1720769"/>
                          <a:pt x="879676" y="1741989"/>
                        </a:cubicBezTo>
                        <a:lnTo>
                          <a:pt x="969379" y="1814332"/>
                        </a:lnTo>
                        <a:lnTo>
                          <a:pt x="1061978" y="1886674"/>
                        </a:lnTo>
                        <a:lnTo>
                          <a:pt x="1148788" y="1941653"/>
                        </a:lnTo>
                        <a:lnTo>
                          <a:pt x="1235598" y="1987952"/>
                        </a:lnTo>
                        <a:lnTo>
                          <a:pt x="1299258" y="2025570"/>
                        </a:lnTo>
                        <a:lnTo>
                          <a:pt x="1785395" y="2022676"/>
                        </a:lnTo>
                        <a:lnTo>
                          <a:pt x="1785395" y="1768033"/>
                        </a:lnTo>
                        <a:cubicBezTo>
                          <a:pt x="1760317" y="1765139"/>
                          <a:pt x="1738132" y="1768032"/>
                          <a:pt x="1713054" y="1765138"/>
                        </a:cubicBezTo>
                        <a:lnTo>
                          <a:pt x="1632031" y="1756458"/>
                        </a:lnTo>
                        <a:cubicBezTo>
                          <a:pt x="1599236" y="1749706"/>
                          <a:pt x="1557760" y="1740059"/>
                          <a:pt x="1524965" y="1733307"/>
                        </a:cubicBezTo>
                        <a:lnTo>
                          <a:pt x="1432368" y="1710160"/>
                        </a:lnTo>
                        <a:cubicBezTo>
                          <a:pt x="1391856" y="1691833"/>
                          <a:pt x="1354239" y="1682187"/>
                          <a:pt x="1313727" y="1663860"/>
                        </a:cubicBezTo>
                        <a:lnTo>
                          <a:pt x="1197980" y="1603094"/>
                        </a:lnTo>
                        <a:cubicBezTo>
                          <a:pt x="1160362" y="1586696"/>
                          <a:pt x="1125639" y="1547149"/>
                          <a:pt x="1088021" y="1530751"/>
                        </a:cubicBezTo>
                        <a:lnTo>
                          <a:pt x="989636" y="1458410"/>
                        </a:lnTo>
                        <a:lnTo>
                          <a:pt x="879676" y="1354239"/>
                        </a:lnTo>
                        <a:lnTo>
                          <a:pt x="801547" y="1273215"/>
                        </a:lnTo>
                        <a:lnTo>
                          <a:pt x="700269" y="1145894"/>
                        </a:lnTo>
                        <a:lnTo>
                          <a:pt x="596097" y="1004104"/>
                        </a:lnTo>
                        <a:lnTo>
                          <a:pt x="520861" y="885463"/>
                        </a:lnTo>
                        <a:lnTo>
                          <a:pt x="448519" y="752355"/>
                        </a:lnTo>
                        <a:lnTo>
                          <a:pt x="379071" y="616352"/>
                        </a:lnTo>
                        <a:lnTo>
                          <a:pt x="309623" y="477456"/>
                        </a:lnTo>
                        <a:lnTo>
                          <a:pt x="243069" y="309623"/>
                        </a:lnTo>
                        <a:lnTo>
                          <a:pt x="193876" y="162046"/>
                        </a:lnTo>
                        <a:lnTo>
                          <a:pt x="159152" y="63661"/>
                        </a:lnTo>
                        <a:lnTo>
                          <a:pt x="138897" y="0"/>
                        </a:lnTo>
                        <a:lnTo>
                          <a:pt x="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0" name="グループ化 169"/>
                  <p:cNvGrpSpPr/>
                  <p:nvPr/>
                </p:nvGrpSpPr>
                <p:grpSpPr>
                  <a:xfrm>
                    <a:off x="3414952" y="3833513"/>
                    <a:ext cx="45719" cy="2027863"/>
                    <a:chOff x="2075000" y="592722"/>
                    <a:chExt cx="65038" cy="609600"/>
                  </a:xfrm>
                </p:grpSpPr>
                <p:cxnSp>
                  <p:nvCxnSpPr>
                    <p:cNvPr id="207" name="直線コネクタ 206"/>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1" name="正方形/長方形 170"/>
                  <p:cNvSpPr/>
                  <p:nvPr/>
                </p:nvSpPr>
                <p:spPr>
                  <a:xfrm>
                    <a:off x="3459262" y="3833499"/>
                    <a:ext cx="2037144" cy="20284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2" name="グループ化 171"/>
                  <p:cNvGrpSpPr/>
                  <p:nvPr/>
                </p:nvGrpSpPr>
                <p:grpSpPr>
                  <a:xfrm rot="5400000">
                    <a:off x="4455972" y="4865453"/>
                    <a:ext cx="45719" cy="2034000"/>
                    <a:chOff x="2075000" y="592722"/>
                    <a:chExt cx="65038" cy="762000"/>
                  </a:xfrm>
                </p:grpSpPr>
                <p:cxnSp>
                  <p:nvCxnSpPr>
                    <p:cNvPr id="201" name="直線コネクタ 200"/>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a:off x="2075487" y="1354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グループ化 172"/>
                  <p:cNvGrpSpPr/>
                  <p:nvPr/>
                </p:nvGrpSpPr>
                <p:grpSpPr>
                  <a:xfrm>
                    <a:off x="5495672" y="3831379"/>
                    <a:ext cx="45719" cy="2027863"/>
                    <a:chOff x="2075000" y="592722"/>
                    <a:chExt cx="65038" cy="609600"/>
                  </a:xfrm>
                </p:grpSpPr>
                <p:cxnSp>
                  <p:nvCxnSpPr>
                    <p:cNvPr id="196" name="直線コネクタ 195"/>
                    <p:cNvCxnSpPr/>
                    <p:nvPr/>
                  </p:nvCxnSpPr>
                  <p:spPr>
                    <a:xfrm>
                      <a:off x="2076016" y="5927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2076511" y="7451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a:off x="2076998" y="8975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2077490" y="10499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直線コネクタ 199"/>
                    <p:cNvCxnSpPr/>
                    <p:nvPr/>
                  </p:nvCxnSpPr>
                  <p:spPr>
                    <a:xfrm>
                      <a:off x="2075000" y="1202322"/>
                      <a:ext cx="62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4" name="正方形/長方形 173"/>
                  <p:cNvSpPr/>
                  <p:nvPr/>
                </p:nvSpPr>
                <p:spPr>
                  <a:xfrm>
                    <a:off x="5469552" y="5809473"/>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1.93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75" name="正方形/長方形 174"/>
                  <p:cNvSpPr/>
                  <p:nvPr/>
                </p:nvSpPr>
                <p:spPr>
                  <a:xfrm>
                    <a:off x="5477318" y="5304801"/>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2.03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76" name="正方形/長方形 175"/>
                  <p:cNvSpPr/>
                  <p:nvPr/>
                </p:nvSpPr>
                <p:spPr>
                  <a:xfrm>
                    <a:off x="5478427" y="4799218"/>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2.13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77" name="正方形/長方形 176"/>
                  <p:cNvSpPr/>
                  <p:nvPr/>
                </p:nvSpPr>
                <p:spPr>
                  <a:xfrm>
                    <a:off x="5479537" y="4285205"/>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2.22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78" name="正方形/長方形 177"/>
                  <p:cNvSpPr/>
                  <p:nvPr/>
                </p:nvSpPr>
                <p:spPr>
                  <a:xfrm>
                    <a:off x="5473988" y="3783430"/>
                    <a:ext cx="490571" cy="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2.32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79" name="正方形/長方形 178"/>
                  <p:cNvSpPr/>
                  <p:nvPr/>
                </p:nvSpPr>
                <p:spPr>
                  <a:xfrm rot="5400000">
                    <a:off x="5308644" y="4780780"/>
                    <a:ext cx="1570749" cy="217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Arial" panose="020B0604020202020204" pitchFamily="34" charset="0"/>
                        <a:cs typeface="Arial" panose="020B0604020202020204" pitchFamily="34" charset="0"/>
                      </a:rPr>
                      <a:t>n </a:t>
                    </a:r>
                    <a:r>
                      <a:rPr kumimoji="1" lang="en-US" altLang="ja-JP" sz="1400" dirty="0" smtClean="0">
                        <a:solidFill>
                          <a:schemeClr val="tx1"/>
                        </a:solidFill>
                        <a:latin typeface="Arial" panose="020B0604020202020204" pitchFamily="34" charset="0"/>
                        <a:cs typeface="Arial" panose="020B0604020202020204" pitchFamily="34" charset="0"/>
                      </a:rPr>
                      <a:t>(1/m</a:t>
                    </a:r>
                    <a:r>
                      <a:rPr kumimoji="1" lang="en-US" altLang="ja-JP" sz="1400" baseline="30000" dirty="0" smtClean="0">
                        <a:solidFill>
                          <a:schemeClr val="tx1"/>
                        </a:solidFill>
                        <a:latin typeface="Arial" panose="020B0604020202020204" pitchFamily="34" charset="0"/>
                        <a:cs typeface="Arial" panose="020B0604020202020204" pitchFamily="34" charset="0"/>
                      </a:rPr>
                      <a:t>2</a:t>
                    </a:r>
                    <a:r>
                      <a:rPr kumimoji="1" lang="en-US" altLang="ja-JP" sz="1400" dirty="0" smtClean="0">
                        <a:solidFill>
                          <a:schemeClr val="tx1"/>
                        </a:solidFill>
                        <a:latin typeface="Arial" panose="020B0604020202020204" pitchFamily="34" charset="0"/>
                        <a:cs typeface="Arial" panose="020B0604020202020204" pitchFamily="34" charset="0"/>
                      </a:rPr>
                      <a:t>)</a:t>
                    </a:r>
                    <a:r>
                      <a:rPr kumimoji="1" lang="en-US" altLang="ja-JP" sz="1400" dirty="0" smtClean="0">
                        <a:solidFill>
                          <a:schemeClr val="tx1"/>
                        </a:solidFill>
                        <a:latin typeface="Times New Roman" panose="02020603050405020304" pitchFamily="18" charset="0"/>
                        <a:cs typeface="Times New Roman" panose="02020603050405020304" pitchFamily="18" charset="0"/>
                      </a:rPr>
                      <a:t>×</a:t>
                    </a:r>
                    <a:r>
                      <a:rPr kumimoji="1" lang="en-US" altLang="ja-JP" sz="1400" dirty="0" smtClean="0">
                        <a:solidFill>
                          <a:schemeClr val="tx1"/>
                        </a:solidFill>
                        <a:latin typeface="Arial" panose="020B0604020202020204" pitchFamily="34" charset="0"/>
                        <a:cs typeface="Arial" panose="020B0604020202020204" pitchFamily="34" charset="0"/>
                      </a:rPr>
                      <a:t>10</a:t>
                    </a:r>
                    <a:r>
                      <a:rPr kumimoji="1" lang="en-US" altLang="ja-JP" sz="1400" baseline="30000" dirty="0" smtClean="0">
                        <a:solidFill>
                          <a:schemeClr val="tx1"/>
                        </a:solidFill>
                        <a:latin typeface="Arial" panose="020B0604020202020204" pitchFamily="34" charset="0"/>
                        <a:cs typeface="Arial" panose="020B0604020202020204" pitchFamily="34" charset="0"/>
                      </a:rPr>
                      <a:t>15</a:t>
                    </a:r>
                    <a:r>
                      <a:rPr kumimoji="1" lang="en-US" altLang="ja-JP" sz="1400" dirty="0" smtClean="0">
                        <a:solidFill>
                          <a:schemeClr val="tx1"/>
                        </a:solidFill>
                        <a:latin typeface="Arial" panose="020B0604020202020204" pitchFamily="34" charset="0"/>
                        <a:cs typeface="Arial" panose="020B0604020202020204" pitchFamily="34" charset="0"/>
                      </a:rPr>
                      <a:t> </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180" name="正方形/長方形 179"/>
                  <p:cNvSpPr/>
                  <p:nvPr/>
                </p:nvSpPr>
                <p:spPr>
                  <a:xfrm rot="16200000">
                    <a:off x="2776783" y="4802950"/>
                    <a:ext cx="385247" cy="195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Symbol" panose="05050102010706020507" pitchFamily="18" charset="2"/>
                        <a:cs typeface="Arial" panose="020B0604020202020204" pitchFamily="34" charset="0"/>
                      </a:rPr>
                      <a:t>n</a:t>
                    </a:r>
                    <a:r>
                      <a:rPr kumimoji="1" lang="en-US" altLang="ja-JP" sz="1400" dirty="0" smtClean="0">
                        <a:solidFill>
                          <a:schemeClr val="tx1"/>
                        </a:solidFill>
                        <a:latin typeface="Arial" panose="020B0604020202020204" pitchFamily="34" charset="0"/>
                        <a:cs typeface="Arial" panose="020B0604020202020204" pitchFamily="34" charset="0"/>
                      </a:rPr>
                      <a:t> </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181" name="正方形/長方形 180"/>
                  <p:cNvSpPr/>
                  <p:nvPr/>
                </p:nvSpPr>
                <p:spPr>
                  <a:xfrm>
                    <a:off x="3022633" y="5788243"/>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2" name="正方形/長方形 181"/>
                  <p:cNvSpPr/>
                  <p:nvPr/>
                </p:nvSpPr>
                <p:spPr>
                  <a:xfrm>
                    <a:off x="3023564" y="5278615"/>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.1</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3" name="正方形/長方形 182"/>
                  <p:cNvSpPr/>
                  <p:nvPr/>
                </p:nvSpPr>
                <p:spPr>
                  <a:xfrm>
                    <a:off x="3027175" y="4780081"/>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.2</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4" name="正方形/長方形 183"/>
                  <p:cNvSpPr/>
                  <p:nvPr/>
                </p:nvSpPr>
                <p:spPr>
                  <a:xfrm>
                    <a:off x="3027209" y="427212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.3</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5" name="正方形/長方形 184"/>
                  <p:cNvSpPr/>
                  <p:nvPr/>
                </p:nvSpPr>
                <p:spPr>
                  <a:xfrm>
                    <a:off x="3036548" y="3755687"/>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.4</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6" name="正方形/長方形 185"/>
                  <p:cNvSpPr/>
                  <p:nvPr/>
                </p:nvSpPr>
                <p:spPr>
                  <a:xfrm>
                    <a:off x="3557039" y="6034315"/>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solidFill>
                          <a:schemeClr val="tx1"/>
                        </a:solidFill>
                        <a:latin typeface="Arial" panose="020B0604020202020204" pitchFamily="34" charset="0"/>
                        <a:cs typeface="Arial" panose="020B0604020202020204" pitchFamily="34" charset="0"/>
                      </a:rPr>
                      <a:t>y</a:t>
                    </a:r>
                    <a:r>
                      <a:rPr kumimoji="1" lang="en-US" altLang="ja-JP" sz="1400" dirty="0" smtClean="0">
                        <a:solidFill>
                          <a:schemeClr val="tx1"/>
                        </a:solidFill>
                        <a:latin typeface="Arial" panose="020B0604020202020204" pitchFamily="34" charset="0"/>
                        <a:cs typeface="Arial" panose="020B0604020202020204" pitchFamily="34" charset="0"/>
                      </a:rPr>
                      <a:t> (</a:t>
                    </a:r>
                    <a:r>
                      <a:rPr kumimoji="1" lang="en-US" altLang="ja-JP" sz="1400" dirty="0" smtClean="0">
                        <a:solidFill>
                          <a:schemeClr val="tx1"/>
                        </a:solidFill>
                        <a:latin typeface="Symbol" panose="05050102010706020507" pitchFamily="18" charset="2"/>
                        <a:cs typeface="Arial" panose="020B0604020202020204" pitchFamily="34" charset="0"/>
                      </a:rPr>
                      <a:t>m</a:t>
                    </a:r>
                    <a:r>
                      <a:rPr kumimoji="1" lang="en-US" altLang="ja-JP" sz="1400" dirty="0" smtClean="0">
                        <a:solidFill>
                          <a:schemeClr val="tx1"/>
                        </a:solidFill>
                        <a:latin typeface="Arial" panose="020B0604020202020204" pitchFamily="34" charset="0"/>
                        <a:cs typeface="Arial" panose="020B0604020202020204" pitchFamily="34" charset="0"/>
                      </a:rPr>
                      <a:t>m)</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187" name="正方形/長方形 186"/>
                  <p:cNvSpPr/>
                  <p:nvPr/>
                </p:nvSpPr>
                <p:spPr>
                  <a:xfrm>
                    <a:off x="3601390" y="5929904"/>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1.0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8" name="正方形/長方形 187"/>
                  <p:cNvSpPr/>
                  <p:nvPr/>
                </p:nvSpPr>
                <p:spPr>
                  <a:xfrm>
                    <a:off x="4007727" y="592958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2</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89" name="正方形/長方形 188"/>
                  <p:cNvSpPr/>
                  <p:nvPr/>
                </p:nvSpPr>
                <p:spPr>
                  <a:xfrm>
                    <a:off x="4421154" y="5929579"/>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3.0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90" name="正方形/長方形 189"/>
                  <p:cNvSpPr/>
                  <p:nvPr/>
                </p:nvSpPr>
                <p:spPr>
                  <a:xfrm>
                    <a:off x="4823505" y="592613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cs typeface="Arial" panose="020B0604020202020204" pitchFamily="34" charset="0"/>
                      </a:rPr>
                      <a:t>4</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91" name="正方形/長方形 190"/>
                  <p:cNvSpPr/>
                  <p:nvPr/>
                </p:nvSpPr>
                <p:spPr>
                  <a:xfrm>
                    <a:off x="5231256" y="592613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Arial" panose="020B0604020202020204" pitchFamily="34" charset="0"/>
                        <a:cs typeface="Arial" panose="020B0604020202020204" pitchFamily="34" charset="0"/>
                      </a:rPr>
                      <a:t>5</a:t>
                    </a:r>
                    <a:r>
                      <a:rPr kumimoji="1" lang="en-US" altLang="ja-JP" sz="1200" dirty="0" smtClean="0">
                        <a:solidFill>
                          <a:schemeClr val="tx1"/>
                        </a:solidFill>
                        <a:latin typeface="Arial" panose="020B0604020202020204" pitchFamily="34" charset="0"/>
                        <a:cs typeface="Arial" panose="020B0604020202020204" pitchFamily="34" charset="0"/>
                      </a:rPr>
                      <a:t>.0</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92" name="正方形/長方形 191"/>
                  <p:cNvSpPr/>
                  <p:nvPr/>
                </p:nvSpPr>
                <p:spPr>
                  <a:xfrm>
                    <a:off x="3196308" y="5924520"/>
                    <a:ext cx="536623" cy="130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ial" panose="020B0604020202020204" pitchFamily="34" charset="0"/>
                        <a:cs typeface="Arial" panose="020B0604020202020204" pitchFamily="34" charset="0"/>
                      </a:rPr>
                      <a:t>0.0</a:t>
                    </a:r>
                    <a:endParaRPr kumimoji="1" lang="ja-JP" altLang="en-US" sz="1200" dirty="0">
                      <a:solidFill>
                        <a:schemeClr val="tx1"/>
                      </a:solidFill>
                      <a:latin typeface="Arial" panose="020B0604020202020204" pitchFamily="34" charset="0"/>
                      <a:cs typeface="Arial" panose="020B0604020202020204" pitchFamily="34" charset="0"/>
                    </a:endParaRPr>
                  </a:p>
                </p:txBody>
              </p:sp>
              <p:pic>
                <p:nvPicPr>
                  <p:cNvPr id="193" name="図 192"/>
                  <p:cNvPicPr>
                    <a:picLocks noChangeAspect="1"/>
                  </p:cNvPicPr>
                  <p:nvPr/>
                </p:nvPicPr>
                <p:blipFill rotWithShape="1">
                  <a:blip r:embed="rId6"/>
                  <a:srcRect l="971" t="1350" r="1"/>
                  <a:stretch/>
                </p:blipFill>
                <p:spPr>
                  <a:xfrm rot="16200000" flipV="1">
                    <a:off x="3417015" y="3785600"/>
                    <a:ext cx="2087648" cy="2094530"/>
                  </a:xfrm>
                  <a:prstGeom prst="rect">
                    <a:avLst/>
                  </a:prstGeom>
                </p:spPr>
              </p:pic>
              <p:sp>
                <p:nvSpPr>
                  <p:cNvPr id="194" name="正方形/長方形 193"/>
                  <p:cNvSpPr/>
                  <p:nvPr/>
                </p:nvSpPr>
                <p:spPr>
                  <a:xfrm>
                    <a:off x="4134056" y="4740199"/>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smtClean="0">
                        <a:solidFill>
                          <a:schemeClr val="tx1"/>
                        </a:solidFill>
                        <a:latin typeface="Symbol" panose="05050102010706020507" pitchFamily="18" charset="2"/>
                        <a:cs typeface="Arial" panose="020B0604020202020204" pitchFamily="34" charset="0"/>
                      </a:rPr>
                      <a:t>n</a:t>
                    </a:r>
                    <a:r>
                      <a:rPr kumimoji="1" lang="en-US" altLang="ja-JP" dirty="0" smtClean="0">
                        <a:solidFill>
                          <a:schemeClr val="tx1"/>
                        </a:solidFill>
                        <a:latin typeface="Arial" panose="020B0604020202020204" pitchFamily="34" charset="0"/>
                        <a:cs typeface="Arial" panose="020B0604020202020204" pitchFamily="34" charset="0"/>
                      </a:rPr>
                      <a:t> </a:t>
                    </a:r>
                    <a:r>
                      <a:rPr kumimoji="1" lang="en-US" altLang="ja-JP" baseline="-25000" dirty="0" smtClean="0">
                        <a:solidFill>
                          <a:schemeClr val="tx1"/>
                        </a:solidFill>
                        <a:latin typeface="Arial" panose="020B0604020202020204" pitchFamily="34" charset="0"/>
                        <a:cs typeface="Arial" panose="020B0604020202020204" pitchFamily="34" charset="0"/>
                      </a:rPr>
                      <a:t>L</a:t>
                    </a:r>
                    <a:r>
                      <a:rPr kumimoji="1" lang="en-US" altLang="ja-JP" dirty="0" smtClean="0">
                        <a:solidFill>
                          <a:schemeClr val="tx1"/>
                        </a:solidFill>
                        <a:latin typeface="Arial" panose="020B0604020202020204" pitchFamily="34" charset="0"/>
                        <a:cs typeface="Arial" panose="020B0604020202020204" pitchFamily="34" charset="0"/>
                      </a:rPr>
                      <a:t> = 2</a:t>
                    </a:r>
                    <a:endParaRPr kumimoji="1" lang="ja-JP" altLang="en-US" dirty="0">
                      <a:solidFill>
                        <a:schemeClr val="tx1"/>
                      </a:solidFill>
                      <a:latin typeface="Arial" panose="020B0604020202020204" pitchFamily="34" charset="0"/>
                      <a:cs typeface="Arial" panose="020B0604020202020204" pitchFamily="34" charset="0"/>
                    </a:endParaRPr>
                  </a:p>
                </p:txBody>
              </p:sp>
              <p:cxnSp>
                <p:nvCxnSpPr>
                  <p:cNvPr id="195" name="直線矢印コネクタ 194"/>
                  <p:cNvCxnSpPr/>
                  <p:nvPr/>
                </p:nvCxnSpPr>
                <p:spPr>
                  <a:xfrm flipH="1">
                    <a:off x="5086970" y="5027276"/>
                    <a:ext cx="85724" cy="628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68" name="テキスト ボックス 167"/>
              <p:cNvSpPr txBox="1"/>
              <p:nvPr/>
            </p:nvSpPr>
            <p:spPr>
              <a:xfrm>
                <a:off x="3342572" y="3992002"/>
                <a:ext cx="697627" cy="369332"/>
              </a:xfrm>
              <a:prstGeom prst="rect">
                <a:avLst/>
              </a:prstGeom>
              <a:noFill/>
            </p:spPr>
            <p:txBody>
              <a:bodyPr wrap="none" rtlCol="0">
                <a:spAutoFit/>
              </a:bodyPr>
              <a:lstStyle/>
              <a:p>
                <a:r>
                  <a:rPr kumimoji="1" lang="en-US" altLang="ja-JP" dirty="0" smtClean="0"/>
                  <a:t>edge</a:t>
                </a:r>
                <a:endParaRPr kumimoji="1" lang="ja-JP" altLang="en-US" dirty="0"/>
              </a:p>
            </p:txBody>
          </p:sp>
          <p:sp>
            <p:nvSpPr>
              <p:cNvPr id="213" name="テキスト ボックス 212"/>
              <p:cNvSpPr txBox="1"/>
              <p:nvPr/>
            </p:nvSpPr>
            <p:spPr>
              <a:xfrm>
                <a:off x="5312406" y="3966887"/>
                <a:ext cx="825867" cy="369332"/>
              </a:xfrm>
              <a:prstGeom prst="rect">
                <a:avLst/>
              </a:prstGeom>
              <a:noFill/>
            </p:spPr>
            <p:txBody>
              <a:bodyPr wrap="none" rtlCol="0">
                <a:spAutoFit/>
              </a:bodyPr>
              <a:lstStyle/>
              <a:p>
                <a:r>
                  <a:rPr kumimoji="1" lang="en-US" altLang="ja-JP" dirty="0" smtClean="0"/>
                  <a:t>center</a:t>
                </a:r>
                <a:endParaRPr kumimoji="1" lang="ja-JP" altLang="en-US" dirty="0"/>
              </a:p>
            </p:txBody>
          </p:sp>
        </p:grpSp>
      </p:grpSp>
    </p:spTree>
    <p:extLst>
      <p:ext uri="{BB962C8B-B14F-4D97-AF65-F5344CB8AC3E}">
        <p14:creationId xmlns:p14="http://schemas.microsoft.com/office/powerpoint/2010/main" val="393954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268066" y="1376098"/>
            <a:ext cx="3168352" cy="16387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0" y="0"/>
            <a:ext cx="9144000" cy="1143000"/>
          </a:xfrm>
        </p:spPr>
        <p:txBody>
          <a:bodyPr/>
          <a:lstStyle/>
          <a:p>
            <a:r>
              <a:rPr kumimoji="1" lang="en-US" altLang="ja-JP" sz="3200" dirty="0" smtClean="0">
                <a:latin typeface="Arial" pitchFamily="34" charset="0"/>
                <a:cs typeface="Arial" pitchFamily="34" charset="0"/>
              </a:rPr>
              <a:t>Resistively-detected </a:t>
            </a:r>
            <a:r>
              <a:rPr lang="en-US" altLang="ja-JP" sz="3200" dirty="0" smtClean="0">
                <a:latin typeface="Arial" pitchFamily="34" charset="0"/>
                <a:cs typeface="Arial" pitchFamily="34" charset="0"/>
              </a:rPr>
              <a:t>Knight shift measurement</a:t>
            </a:r>
            <a:endParaRPr kumimoji="1" lang="ja-JP" altLang="en-US" sz="3200" dirty="0">
              <a:latin typeface="Arial" pitchFamily="34" charset="0"/>
              <a:cs typeface="Arial" pitchFamily="34" charset="0"/>
            </a:endParaRPr>
          </a:p>
        </p:txBody>
      </p:sp>
      <p:sp>
        <p:nvSpPr>
          <p:cNvPr id="42" name="正方形/長方形 41"/>
          <p:cNvSpPr/>
          <p:nvPr/>
        </p:nvSpPr>
        <p:spPr>
          <a:xfrm>
            <a:off x="74396" y="4905387"/>
            <a:ext cx="3329214" cy="307777"/>
          </a:xfrm>
          <a:prstGeom prst="rect">
            <a:avLst/>
          </a:prstGeom>
        </p:spPr>
        <p:txBody>
          <a:bodyPr wrap="square">
            <a:spAutoFit/>
          </a:bodyPr>
          <a:lstStyle/>
          <a:p>
            <a:r>
              <a:rPr lang="en-US" altLang="ja-JP" sz="1400" dirty="0" err="1" smtClean="0">
                <a:latin typeface="Arial" panose="020B0604020202020204" pitchFamily="34" charset="0"/>
                <a:cs typeface="Arial" panose="020B0604020202020204" pitchFamily="34" charset="0"/>
              </a:rPr>
              <a:t>Kumada</a:t>
            </a:r>
            <a:r>
              <a:rPr lang="en-US" altLang="ja-JP" sz="1400" dirty="0" smtClean="0">
                <a:latin typeface="Arial" panose="020B0604020202020204" pitchFamily="34" charset="0"/>
                <a:cs typeface="Arial" panose="020B0604020202020204" pitchFamily="34" charset="0"/>
              </a:rPr>
              <a:t> </a:t>
            </a:r>
            <a:r>
              <a:rPr lang="en-US" altLang="ja-JP" sz="1400" i="1" dirty="0">
                <a:latin typeface="Arial" panose="020B0604020202020204" pitchFamily="34" charset="0"/>
                <a:cs typeface="Arial" panose="020B0604020202020204" pitchFamily="34" charset="0"/>
              </a:rPr>
              <a:t>et al</a:t>
            </a:r>
            <a:r>
              <a:rPr lang="en-US" altLang="ja-JP" sz="1400" dirty="0">
                <a:latin typeface="Arial" panose="020B0604020202020204" pitchFamily="34" charset="0"/>
                <a:cs typeface="Arial" panose="020B0604020202020204" pitchFamily="34" charset="0"/>
              </a:rPr>
              <a:t>. , </a:t>
            </a:r>
            <a:r>
              <a:rPr lang="en-US" altLang="ja-JP" sz="1400" dirty="0" smtClean="0">
                <a:latin typeface="Arial" panose="020B0604020202020204" pitchFamily="34" charset="0"/>
                <a:cs typeface="Arial" panose="020B0604020202020204" pitchFamily="34" charset="0"/>
              </a:rPr>
              <a:t>PRL</a:t>
            </a:r>
            <a:r>
              <a:rPr lang="en-US" altLang="ja-JP" sz="1400" dirty="0">
                <a:latin typeface="Arial" panose="020B0604020202020204" pitchFamily="34" charset="0"/>
                <a:cs typeface="Arial" panose="020B0604020202020204" pitchFamily="34" charset="0"/>
              </a:rPr>
              <a:t> </a:t>
            </a:r>
            <a:r>
              <a:rPr lang="en-US" altLang="ja-JP" sz="1400" b="1" dirty="0" smtClean="0">
                <a:latin typeface="Arial" panose="020B0604020202020204" pitchFamily="34" charset="0"/>
                <a:cs typeface="Arial" panose="020B0604020202020204" pitchFamily="34" charset="0"/>
              </a:rPr>
              <a:t>99</a:t>
            </a:r>
            <a:r>
              <a:rPr lang="en-US" altLang="ja-JP" sz="1400" dirty="0" smtClean="0">
                <a:latin typeface="Arial" panose="020B0604020202020204" pitchFamily="34" charset="0"/>
                <a:cs typeface="Arial" panose="020B0604020202020204" pitchFamily="34" charset="0"/>
              </a:rPr>
              <a:t>, 076805 </a:t>
            </a:r>
            <a:r>
              <a:rPr lang="en-US" altLang="ja-JP" sz="1400" dirty="0">
                <a:latin typeface="Arial" panose="020B0604020202020204" pitchFamily="34" charset="0"/>
                <a:cs typeface="Arial" panose="020B0604020202020204" pitchFamily="34" charset="0"/>
              </a:rPr>
              <a:t>(</a:t>
            </a:r>
            <a:r>
              <a:rPr lang="en-US" altLang="ja-JP" sz="1400" dirty="0" smtClean="0">
                <a:latin typeface="Arial" panose="020B0604020202020204" pitchFamily="34" charset="0"/>
                <a:cs typeface="Arial" panose="020B0604020202020204" pitchFamily="34" charset="0"/>
              </a:rPr>
              <a:t>2007</a:t>
            </a:r>
            <a:r>
              <a:rPr lang="en-US" altLang="ja-JP" sz="1400" dirty="0" smtClean="0">
                <a:latin typeface="Arial" panose="020B0604020202020204" pitchFamily="34" charset="0"/>
                <a:cs typeface="Arial" panose="020B0604020202020204" pitchFamily="34" charset="0"/>
                <a:sym typeface="Wingdings" panose="05000000000000000000" pitchFamily="2" charset="2"/>
              </a:rPr>
              <a:t>).</a:t>
            </a:r>
            <a:endParaRPr lang="ja-JP" altLang="en-US" sz="1400" dirty="0"/>
          </a:p>
        </p:txBody>
      </p:sp>
      <p:pic>
        <p:nvPicPr>
          <p:cNvPr id="412675" name="Picture 3" descr="C:\Users\hashi\Desktop\medium.png"/>
          <p:cNvPicPr>
            <a:picLocks noChangeAspect="1" noChangeArrowheads="1"/>
          </p:cNvPicPr>
          <p:nvPr/>
        </p:nvPicPr>
        <p:blipFill rotWithShape="1">
          <a:blip r:embed="rId3">
            <a:extLst>
              <a:ext uri="{28A0092B-C50C-407E-A947-70E740481C1C}">
                <a14:useLocalDpi xmlns:a14="http://schemas.microsoft.com/office/drawing/2010/main" val="0"/>
              </a:ext>
            </a:extLst>
          </a:blip>
          <a:srcRect l="52255" t="24716"/>
          <a:stretch/>
        </p:blipFill>
        <p:spPr bwMode="auto">
          <a:xfrm>
            <a:off x="791580" y="2146542"/>
            <a:ext cx="1962783" cy="2643038"/>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191485" y="5206967"/>
            <a:ext cx="3095036" cy="646331"/>
          </a:xfrm>
          <a:prstGeom prst="rect">
            <a:avLst/>
          </a:prstGeom>
        </p:spPr>
        <p:txBody>
          <a:bodyPr wrap="square">
            <a:spAutoFit/>
          </a:bodyPr>
          <a:lstStyle/>
          <a:p>
            <a:r>
              <a:rPr lang="en-US" altLang="ja-JP" dirty="0" smtClean="0">
                <a:solidFill>
                  <a:srgbClr val="FFFF00"/>
                </a:solidFill>
              </a:rPr>
              <a:t>Knight shift </a:t>
            </a:r>
          </a:p>
          <a:p>
            <a:r>
              <a:rPr lang="ja-JP" altLang="en-US" dirty="0" smtClean="0">
                <a:solidFill>
                  <a:srgbClr val="FFFF00"/>
                </a:solidFill>
              </a:rPr>
              <a:t>∝ </a:t>
            </a:r>
            <a:r>
              <a:rPr lang="en-US" altLang="ja-JP" dirty="0" smtClean="0">
                <a:solidFill>
                  <a:srgbClr val="FFFF00"/>
                </a:solidFill>
              </a:rPr>
              <a:t>electron spin polarization</a:t>
            </a:r>
            <a:endParaRPr lang="ja-JP" altLang="en-US" dirty="0">
              <a:solidFill>
                <a:srgbClr val="FFFF00"/>
              </a:solidFill>
            </a:endParaRPr>
          </a:p>
        </p:txBody>
      </p:sp>
      <p:cxnSp>
        <p:nvCxnSpPr>
          <p:cNvPr id="10" name="直線矢印コネクタ 9"/>
          <p:cNvCxnSpPr/>
          <p:nvPr/>
        </p:nvCxnSpPr>
        <p:spPr>
          <a:xfrm flipH="1" flipV="1">
            <a:off x="1511660" y="3151137"/>
            <a:ext cx="557661" cy="2976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グループ化 46"/>
          <p:cNvGrpSpPr/>
          <p:nvPr/>
        </p:nvGrpSpPr>
        <p:grpSpPr>
          <a:xfrm>
            <a:off x="4814614" y="2079904"/>
            <a:ext cx="1150400" cy="355099"/>
            <a:chOff x="613593" y="4082013"/>
            <a:chExt cx="1150400" cy="355099"/>
          </a:xfrm>
        </p:grpSpPr>
        <p:cxnSp>
          <p:nvCxnSpPr>
            <p:cNvPr id="63" name="直線コネクタ 62"/>
            <p:cNvCxnSpPr/>
            <p:nvPr/>
          </p:nvCxnSpPr>
          <p:spPr>
            <a:xfrm>
              <a:off x="971600" y="4365104"/>
              <a:ext cx="7923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968854" y="4113076"/>
              <a:ext cx="7923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613593" y="4082013"/>
              <a:ext cx="482824" cy="307777"/>
            </a:xfrm>
            <a:prstGeom prst="rect">
              <a:avLst/>
            </a:prstGeom>
            <a:noFill/>
          </p:spPr>
          <p:txBody>
            <a:bodyPr wrap="none" rtlCol="0">
              <a:spAutoFit/>
            </a:bodyPr>
            <a:lstStyle/>
            <a:p>
              <a:r>
                <a:rPr kumimoji="1" lang="en-US" altLang="ja-JP" sz="1400" dirty="0" smtClean="0">
                  <a:solidFill>
                    <a:schemeClr val="bg1"/>
                  </a:solidFill>
                </a:rPr>
                <a:t>LL0</a:t>
              </a:r>
              <a:endParaRPr kumimoji="1" lang="ja-JP" altLang="en-US" sz="1400" dirty="0">
                <a:solidFill>
                  <a:schemeClr val="bg1"/>
                </a:solidFill>
              </a:endParaRPr>
            </a:p>
          </p:txBody>
        </p:sp>
        <p:grpSp>
          <p:nvGrpSpPr>
            <p:cNvPr id="66" name="グループ化 65"/>
            <p:cNvGrpSpPr/>
            <p:nvPr/>
          </p:nvGrpSpPr>
          <p:grpSpPr>
            <a:xfrm>
              <a:off x="1079612" y="4252524"/>
              <a:ext cx="576064" cy="184588"/>
              <a:chOff x="1079612" y="4252524"/>
              <a:chExt cx="576064" cy="184588"/>
            </a:xfrm>
          </p:grpSpPr>
          <p:cxnSp>
            <p:nvCxnSpPr>
              <p:cNvPr id="67" name="直線矢印コネクタ 66"/>
              <p:cNvCxnSpPr/>
              <p:nvPr/>
            </p:nvCxnSpPr>
            <p:spPr>
              <a:xfrm flipV="1">
                <a:off x="1079612" y="4252524"/>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1232012" y="4254808"/>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V="1">
                <a:off x="1367644" y="4254808"/>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1511660" y="4254808"/>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1655676" y="4254808"/>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72" name="グループ化 71"/>
          <p:cNvGrpSpPr/>
          <p:nvPr/>
        </p:nvGrpSpPr>
        <p:grpSpPr>
          <a:xfrm>
            <a:off x="3538801" y="1855612"/>
            <a:ext cx="273466" cy="527015"/>
            <a:chOff x="5245179" y="4056217"/>
            <a:chExt cx="273466" cy="527015"/>
          </a:xfrm>
        </p:grpSpPr>
        <p:cxnSp>
          <p:nvCxnSpPr>
            <p:cNvPr id="73" name="直線矢印コネクタ 72"/>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円/楕円 73"/>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75" name="グループ化 74"/>
          <p:cNvGrpSpPr/>
          <p:nvPr/>
        </p:nvGrpSpPr>
        <p:grpSpPr>
          <a:xfrm>
            <a:off x="4223421" y="2134711"/>
            <a:ext cx="273466" cy="527015"/>
            <a:chOff x="5245179" y="4056217"/>
            <a:chExt cx="273466" cy="527015"/>
          </a:xfrm>
        </p:grpSpPr>
        <p:cxnSp>
          <p:nvCxnSpPr>
            <p:cNvPr id="76" name="直線矢印コネクタ 75"/>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円/楕円 76"/>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78" name="グループ化 77"/>
          <p:cNvGrpSpPr/>
          <p:nvPr/>
        </p:nvGrpSpPr>
        <p:grpSpPr>
          <a:xfrm>
            <a:off x="4012480" y="1769308"/>
            <a:ext cx="273466" cy="527015"/>
            <a:chOff x="5245179" y="4056217"/>
            <a:chExt cx="273466" cy="527015"/>
          </a:xfrm>
        </p:grpSpPr>
        <p:cxnSp>
          <p:nvCxnSpPr>
            <p:cNvPr id="79" name="直線矢印コネクタ 78"/>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円/楕円 79"/>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81" name="グループ化 80"/>
          <p:cNvGrpSpPr/>
          <p:nvPr/>
        </p:nvGrpSpPr>
        <p:grpSpPr>
          <a:xfrm>
            <a:off x="4348960" y="1592599"/>
            <a:ext cx="273466" cy="527015"/>
            <a:chOff x="5245179" y="4056217"/>
            <a:chExt cx="273466" cy="527015"/>
          </a:xfrm>
        </p:grpSpPr>
        <p:cxnSp>
          <p:nvCxnSpPr>
            <p:cNvPr id="82" name="直線矢印コネクタ 81"/>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円/楕円 82"/>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sp>
        <p:nvSpPr>
          <p:cNvPr id="7" name="フリーフォーム 6"/>
          <p:cNvSpPr/>
          <p:nvPr/>
        </p:nvSpPr>
        <p:spPr>
          <a:xfrm>
            <a:off x="1819425" y="2254158"/>
            <a:ext cx="1473693" cy="301993"/>
          </a:xfrm>
          <a:custGeom>
            <a:avLst/>
            <a:gdLst>
              <a:gd name="connsiteX0" fmla="*/ 0 w 1473693"/>
              <a:gd name="connsiteY0" fmla="*/ 301993 h 301993"/>
              <a:gd name="connsiteX1" fmla="*/ 1065320 w 1473693"/>
              <a:gd name="connsiteY1" fmla="*/ 152 h 301993"/>
              <a:gd name="connsiteX2" fmla="*/ 870011 w 1473693"/>
              <a:gd name="connsiteY2" fmla="*/ 257604 h 301993"/>
              <a:gd name="connsiteX3" fmla="*/ 1473693 w 1473693"/>
              <a:gd name="connsiteY3" fmla="*/ 152 h 301993"/>
            </a:gdLst>
            <a:ahLst/>
            <a:cxnLst>
              <a:cxn ang="0">
                <a:pos x="connsiteX0" y="connsiteY0"/>
              </a:cxn>
              <a:cxn ang="0">
                <a:pos x="connsiteX1" y="connsiteY1"/>
              </a:cxn>
              <a:cxn ang="0">
                <a:pos x="connsiteX2" y="connsiteY2"/>
              </a:cxn>
              <a:cxn ang="0">
                <a:pos x="connsiteX3" y="connsiteY3"/>
              </a:cxn>
            </a:cxnLst>
            <a:rect l="l" t="t" r="r" b="b"/>
            <a:pathLst>
              <a:path w="1473693" h="301993">
                <a:moveTo>
                  <a:pt x="0" y="301993"/>
                </a:moveTo>
                <a:cubicBezTo>
                  <a:pt x="460159" y="154771"/>
                  <a:pt x="920318" y="7550"/>
                  <a:pt x="1065320" y="152"/>
                </a:cubicBezTo>
                <a:cubicBezTo>
                  <a:pt x="1210322" y="-7246"/>
                  <a:pt x="801949" y="257604"/>
                  <a:pt x="870011" y="257604"/>
                </a:cubicBezTo>
                <a:cubicBezTo>
                  <a:pt x="938073" y="257604"/>
                  <a:pt x="1205883" y="128878"/>
                  <a:pt x="1473693" y="1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p:cNvGrpSpPr/>
          <p:nvPr/>
        </p:nvGrpSpPr>
        <p:grpSpPr>
          <a:xfrm>
            <a:off x="3707904" y="3212977"/>
            <a:ext cx="4740159" cy="2745822"/>
            <a:chOff x="4348959" y="3933056"/>
            <a:chExt cx="4740159" cy="2221961"/>
          </a:xfrm>
        </p:grpSpPr>
        <p:sp>
          <p:nvSpPr>
            <p:cNvPr id="44" name="テキスト ボックス 43"/>
            <p:cNvSpPr txBox="1"/>
            <p:nvPr/>
          </p:nvSpPr>
          <p:spPr>
            <a:xfrm>
              <a:off x="4988316" y="5699574"/>
              <a:ext cx="3969156" cy="369332"/>
            </a:xfrm>
            <a:prstGeom prst="rect">
              <a:avLst/>
            </a:prstGeom>
            <a:noFill/>
          </p:spPr>
          <p:txBody>
            <a:bodyPr wrap="square" rtlCol="0">
              <a:spAutoFit/>
            </a:bodyPr>
            <a:lstStyle/>
            <a:p>
              <a:pPr marL="285750" indent="-285750">
                <a:buFontTx/>
                <a:buChar char="-"/>
              </a:pPr>
              <a:endParaRPr lang="en-US" altLang="ja-JP" dirty="0" smtClean="0"/>
            </a:p>
          </p:txBody>
        </p:sp>
        <p:sp>
          <p:nvSpPr>
            <p:cNvPr id="48" name="正方形/長方形 47"/>
            <p:cNvSpPr/>
            <p:nvPr/>
          </p:nvSpPr>
          <p:spPr>
            <a:xfrm>
              <a:off x="4348959" y="3933056"/>
              <a:ext cx="4740159" cy="22142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4451135" y="3963311"/>
              <a:ext cx="4401973" cy="2191706"/>
            </a:xfrm>
            <a:prstGeom prst="rect">
              <a:avLst/>
            </a:prstGeom>
            <a:noFill/>
          </p:spPr>
          <p:txBody>
            <a:bodyPr wrap="square" rtlCol="0">
              <a:spAutoFit/>
            </a:bodyPr>
            <a:lstStyle/>
            <a:p>
              <a:pPr marL="285750" indent="-285750">
                <a:buFontTx/>
                <a:buChar char="-"/>
              </a:pPr>
              <a:r>
                <a:rPr lang="en-US" altLang="ja-JP" dirty="0" smtClean="0"/>
                <a:t>QH </a:t>
              </a:r>
              <a:r>
                <a:rPr lang="en-US" altLang="ja-JP" dirty="0"/>
                <a:t>ferromagnet at </a:t>
              </a:r>
              <a:r>
                <a:rPr lang="en-US" altLang="ja-JP" i="1" dirty="0" smtClean="0">
                  <a:latin typeface="Symbol" panose="05050102010706020507" pitchFamily="18" charset="2"/>
                </a:rPr>
                <a:t>n</a:t>
              </a:r>
              <a:r>
                <a:rPr lang="en-US" altLang="ja-JP" dirty="0" smtClean="0"/>
                <a:t> = 1 and 2/3</a:t>
              </a:r>
            </a:p>
            <a:p>
              <a:pPr lvl="0"/>
              <a:r>
                <a:rPr kumimoji="0" lang="en-US" altLang="ja-JP" sz="1400" dirty="0" smtClean="0">
                  <a:latin typeface="Times New Roman" panose="02020603050405020304" pitchFamily="18" charset="0"/>
                  <a:cs typeface="Times New Roman" panose="02020603050405020304" pitchFamily="18" charset="0"/>
                </a:rPr>
                <a:t>Piot</a:t>
              </a:r>
              <a:r>
                <a:rPr kumimoji="0" lang="en-US" altLang="ja-JP" sz="1400" dirty="0" smtClean="0">
                  <a:solidFill>
                    <a:prstClr val="white"/>
                  </a:solidFill>
                  <a:latin typeface="Times New Roman" panose="02020603050405020304" pitchFamily="18" charset="0"/>
                  <a:cs typeface="Times New Roman" panose="02020603050405020304" pitchFamily="18" charset="0"/>
                </a:rPr>
                <a:t> </a:t>
              </a:r>
              <a:r>
                <a:rPr kumimoji="0" lang="en-US" altLang="ja-JP" sz="1400" i="1" dirty="0">
                  <a:solidFill>
                    <a:prstClr val="white"/>
                  </a:solidFill>
                  <a:latin typeface="Times New Roman" panose="02020603050405020304" pitchFamily="18" charset="0"/>
                  <a:cs typeface="Times New Roman" panose="02020603050405020304" pitchFamily="18" charset="0"/>
                </a:rPr>
                <a:t>et. al</a:t>
              </a:r>
              <a:r>
                <a:rPr kumimoji="0" lang="en-US" altLang="ja-JP" sz="1400" dirty="0">
                  <a:solidFill>
                    <a:prstClr val="white"/>
                  </a:solidFill>
                  <a:latin typeface="Times New Roman" panose="02020603050405020304" pitchFamily="18" charset="0"/>
                  <a:cs typeface="Times New Roman" panose="02020603050405020304" pitchFamily="18" charset="0"/>
                </a:rPr>
                <a:t>., Phys.</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en-US" altLang="ja-JP" sz="1400" dirty="0" smtClean="0">
                  <a:solidFill>
                    <a:prstClr val="white"/>
                  </a:solidFill>
                  <a:latin typeface="Times New Roman" panose="02020603050405020304" pitchFamily="18" charset="0"/>
                  <a:cs typeface="Times New Roman" panose="02020603050405020304" pitchFamily="18" charset="0"/>
                </a:rPr>
                <a:t>Rev</a:t>
              </a:r>
              <a:r>
                <a:rPr kumimoji="0" lang="en-US" altLang="ja-JP" sz="1400" dirty="0">
                  <a:solidFill>
                    <a:prstClr val="white"/>
                  </a:solidFill>
                  <a:latin typeface="Times New Roman" panose="02020603050405020304" pitchFamily="18" charset="0"/>
                  <a:cs typeface="Times New Roman" panose="02020603050405020304" pitchFamily="18" charset="0"/>
                </a:rPr>
                <a:t>. Lett</a:t>
              </a:r>
              <a:r>
                <a:rPr kumimoji="0" lang="en-US" altLang="ja-JP" sz="1400" dirty="0" smtClean="0">
                  <a:solidFill>
                    <a:prstClr val="white"/>
                  </a:solidFill>
                  <a:latin typeface="Times New Roman" panose="02020603050405020304" pitchFamily="18" charset="0"/>
                  <a:cs typeface="Times New Roman" panose="02020603050405020304" pitchFamily="18" charset="0"/>
                </a:rPr>
                <a:t>., </a:t>
              </a:r>
              <a:r>
                <a:rPr kumimoji="0" lang="en-US" altLang="ja-JP" sz="1400" dirty="0" smtClean="0">
                  <a:latin typeface="Times New Roman" panose="02020603050405020304" pitchFamily="18" charset="0"/>
                  <a:cs typeface="Times New Roman" panose="02020603050405020304" pitchFamily="18" charset="0"/>
                </a:rPr>
                <a:t>116</a:t>
              </a:r>
              <a:r>
                <a:rPr kumimoji="0" lang="en-US" altLang="ja-JP" sz="1400" dirty="0">
                  <a:latin typeface="Times New Roman" panose="02020603050405020304" pitchFamily="18" charset="0"/>
                  <a:cs typeface="Times New Roman" panose="02020603050405020304" pitchFamily="18" charset="0"/>
                </a:rPr>
                <a:t>, 106801 (2016</a:t>
              </a:r>
              <a:r>
                <a:rPr kumimoji="0" lang="en-US" altLang="ja-JP" sz="1400" dirty="0" smtClean="0">
                  <a:latin typeface="Times New Roman" panose="02020603050405020304" pitchFamily="18" charset="0"/>
                  <a:cs typeface="Times New Roman" panose="02020603050405020304" pitchFamily="18" charset="0"/>
                </a:rPr>
                <a:t>).</a:t>
              </a:r>
            </a:p>
            <a:p>
              <a:pPr lvl="0"/>
              <a:r>
                <a:rPr kumimoji="0" lang="en-US" altLang="ja-JP" sz="1400" dirty="0" smtClean="0">
                  <a:latin typeface="Times New Roman" panose="02020603050405020304" pitchFamily="18" charset="0"/>
                  <a:cs typeface="Times New Roman" panose="02020603050405020304" pitchFamily="18" charset="0"/>
                </a:rPr>
                <a:t>Stern</a:t>
              </a:r>
              <a:r>
                <a:rPr kumimoji="0" lang="en-US" altLang="ja-JP" sz="1400" dirty="0">
                  <a:latin typeface="Times New Roman" panose="02020603050405020304" pitchFamily="18" charset="0"/>
                  <a:cs typeface="Times New Roman" panose="02020603050405020304" pitchFamily="18" charset="0"/>
                </a:rPr>
                <a:t> </a:t>
              </a:r>
              <a:r>
                <a:rPr kumimoji="0" lang="en-US" altLang="ja-JP" sz="1400" i="1" dirty="0" smtClean="0">
                  <a:solidFill>
                    <a:prstClr val="white"/>
                  </a:solidFill>
                  <a:latin typeface="Times New Roman" panose="02020603050405020304" pitchFamily="18" charset="0"/>
                  <a:cs typeface="Times New Roman" panose="02020603050405020304" pitchFamily="18" charset="0"/>
                </a:rPr>
                <a:t>et</a:t>
              </a:r>
              <a:r>
                <a:rPr kumimoji="0" lang="en-US" altLang="ja-JP" sz="1400" i="1" dirty="0">
                  <a:solidFill>
                    <a:prstClr val="white"/>
                  </a:solidFill>
                  <a:latin typeface="Times New Roman" panose="02020603050405020304" pitchFamily="18" charset="0"/>
                  <a:cs typeface="Times New Roman" panose="02020603050405020304" pitchFamily="18" charset="0"/>
                </a:rPr>
                <a:t>. al</a:t>
              </a:r>
              <a:r>
                <a:rPr kumimoji="0" lang="en-US" altLang="ja-JP" sz="1400" dirty="0" smtClean="0">
                  <a:solidFill>
                    <a:prstClr val="white"/>
                  </a:solidFill>
                  <a:latin typeface="Times New Roman" panose="02020603050405020304" pitchFamily="18" charset="0"/>
                  <a:cs typeface="Times New Roman" panose="02020603050405020304" pitchFamily="18" charset="0"/>
                </a:rPr>
                <a:t>.,</a:t>
              </a:r>
              <a:r>
                <a:rPr kumimoji="0" lang="en-US" altLang="ja-JP" sz="1400" dirty="0" smtClean="0">
                  <a:latin typeface="Times New Roman" panose="02020603050405020304" pitchFamily="18" charset="0"/>
                  <a:cs typeface="Times New Roman" panose="02020603050405020304" pitchFamily="18" charset="0"/>
                </a:rPr>
                <a:t> </a:t>
              </a:r>
              <a:r>
                <a:rPr kumimoji="0" lang="en-US" altLang="ja-JP" sz="1400" dirty="0">
                  <a:solidFill>
                    <a:prstClr val="white"/>
                  </a:solidFill>
                  <a:latin typeface="Times New Roman" panose="02020603050405020304" pitchFamily="18" charset="0"/>
                  <a:cs typeface="Times New Roman" panose="02020603050405020304" pitchFamily="18" charset="0"/>
                </a:rPr>
                <a:t>Phys.</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ja-JP" altLang="ja-JP" sz="1400" dirty="0" smtClean="0">
                  <a:solidFill>
                    <a:prstClr val="white"/>
                  </a:solidFill>
                  <a:latin typeface="Times New Roman" panose="02020603050405020304" pitchFamily="18" charset="0"/>
                  <a:cs typeface="Times New Roman" panose="02020603050405020304" pitchFamily="18" charset="0"/>
                </a:rPr>
                <a:t> </a:t>
              </a:r>
              <a:r>
                <a:rPr kumimoji="0" lang="en-US" altLang="ja-JP" sz="1400" dirty="0">
                  <a:solidFill>
                    <a:prstClr val="white"/>
                  </a:solidFill>
                  <a:latin typeface="Times New Roman" panose="02020603050405020304" pitchFamily="18" charset="0"/>
                  <a:cs typeface="Times New Roman" panose="02020603050405020304" pitchFamily="18" charset="0"/>
                </a:rPr>
                <a:t>Rev. </a:t>
              </a:r>
              <a:r>
                <a:rPr kumimoji="0" lang="en-US" altLang="ja-JP" sz="1400" dirty="0" smtClean="0">
                  <a:latin typeface="Times New Roman" panose="02020603050405020304" pitchFamily="18" charset="0"/>
                  <a:cs typeface="Times New Roman" panose="02020603050405020304" pitchFamily="18" charset="0"/>
                </a:rPr>
                <a:t>B </a:t>
              </a:r>
              <a:r>
                <a:rPr kumimoji="0" lang="en-US" altLang="ja-JP" sz="1400" b="1" dirty="0">
                  <a:latin typeface="Times New Roman" panose="02020603050405020304" pitchFamily="18" charset="0"/>
                  <a:cs typeface="Times New Roman" panose="02020603050405020304" pitchFamily="18" charset="0"/>
                </a:rPr>
                <a:t>70</a:t>
              </a:r>
              <a:r>
                <a:rPr kumimoji="0" lang="en-US" altLang="ja-JP" sz="1400" dirty="0">
                  <a:latin typeface="Times New Roman" panose="02020603050405020304" pitchFamily="18" charset="0"/>
                  <a:cs typeface="Times New Roman" panose="02020603050405020304" pitchFamily="18" charset="0"/>
                </a:rPr>
                <a:t>, 075318 (2004).</a:t>
              </a:r>
              <a:endParaRPr kumimoji="0" lang="en-US" altLang="ja-JP" sz="1400" dirty="0" smtClean="0">
                <a:latin typeface="Times New Roman" panose="02020603050405020304" pitchFamily="18" charset="0"/>
                <a:cs typeface="Times New Roman" panose="02020603050405020304" pitchFamily="18" charset="0"/>
              </a:endParaRPr>
            </a:p>
            <a:p>
              <a:pPr lvl="0"/>
              <a:endParaRPr kumimoji="0" lang="ja-JP" altLang="ja-JP" sz="1400" dirty="0">
                <a:latin typeface="Times New Roman" panose="02020603050405020304" pitchFamily="18" charset="0"/>
                <a:cs typeface="Times New Roman" panose="02020603050405020304" pitchFamily="18" charset="0"/>
              </a:endParaRPr>
            </a:p>
            <a:p>
              <a:pPr marL="285750" indent="-285750">
                <a:buFontTx/>
                <a:buChar char="-"/>
              </a:pPr>
              <a:r>
                <a:rPr lang="en-US" altLang="ja-JP" i="1" dirty="0">
                  <a:latin typeface="Symbol" panose="05050102010706020507" pitchFamily="18" charset="2"/>
                </a:rPr>
                <a:t>n</a:t>
              </a:r>
              <a:r>
                <a:rPr lang="en-US" altLang="ja-JP" dirty="0"/>
                <a:t> = </a:t>
              </a:r>
              <a:r>
                <a:rPr lang="en-US" altLang="ja-JP" dirty="0" smtClean="0"/>
                <a:t>5/2 </a:t>
              </a:r>
              <a:r>
                <a:rPr lang="en-US" altLang="ja-JP" dirty="0"/>
                <a:t>quantum </a:t>
              </a:r>
              <a:r>
                <a:rPr lang="en-US" altLang="ja-JP" dirty="0" smtClean="0"/>
                <a:t>fluid</a:t>
              </a:r>
            </a:p>
            <a:p>
              <a:pPr lvl="0"/>
              <a:r>
                <a:rPr kumimoji="0" lang="en-US" altLang="ja-JP" sz="1400" dirty="0" err="1">
                  <a:latin typeface="Times New Roman" panose="02020603050405020304" pitchFamily="18" charset="0"/>
                  <a:cs typeface="Times New Roman" panose="02020603050405020304" pitchFamily="18" charset="0"/>
                </a:rPr>
                <a:t>Tiemann</a:t>
              </a:r>
              <a:r>
                <a:rPr kumimoji="0" lang="en-US" altLang="ja-JP" sz="1400" dirty="0">
                  <a:latin typeface="Times New Roman" panose="02020603050405020304" pitchFamily="18" charset="0"/>
                  <a:cs typeface="Times New Roman" panose="02020603050405020304" pitchFamily="18" charset="0"/>
                </a:rPr>
                <a:t> </a:t>
              </a:r>
              <a:r>
                <a:rPr kumimoji="0" lang="en-US" altLang="ja-JP" sz="1400" i="1" dirty="0">
                  <a:latin typeface="Times New Roman" panose="02020603050405020304" pitchFamily="18" charset="0"/>
                  <a:cs typeface="Times New Roman" panose="02020603050405020304" pitchFamily="18" charset="0"/>
                </a:rPr>
                <a:t>et. al</a:t>
              </a:r>
              <a:r>
                <a:rPr kumimoji="0" lang="en-US" altLang="ja-JP" sz="1400" dirty="0">
                  <a:latin typeface="Times New Roman" panose="02020603050405020304" pitchFamily="18" charset="0"/>
                  <a:cs typeface="Times New Roman" panose="02020603050405020304" pitchFamily="18" charset="0"/>
                </a:rPr>
                <a:t>., </a:t>
              </a:r>
              <a:r>
                <a:rPr kumimoji="0" lang="en-US" altLang="ja-JP" sz="1400" dirty="0" smtClean="0">
                  <a:latin typeface="Times New Roman" panose="02020603050405020304" pitchFamily="18" charset="0"/>
                  <a:cs typeface="Times New Roman" panose="02020603050405020304" pitchFamily="18" charset="0"/>
                </a:rPr>
                <a:t>Science</a:t>
              </a:r>
              <a:r>
                <a:rPr kumimoji="0" lang="ja-JP" altLang="ja-JP" sz="1400" dirty="0">
                  <a:latin typeface="Times New Roman" panose="02020603050405020304" pitchFamily="18" charset="0"/>
                  <a:cs typeface="Times New Roman" panose="02020603050405020304" pitchFamily="18" charset="0"/>
                </a:rPr>
                <a:t> </a:t>
              </a:r>
              <a:r>
                <a:rPr kumimoji="0" lang="en-US" altLang="ja-JP" sz="1400" b="1" dirty="0" smtClean="0">
                  <a:latin typeface="Times New Roman" panose="02020603050405020304" pitchFamily="18" charset="0"/>
                  <a:cs typeface="Times New Roman" panose="02020603050405020304" pitchFamily="18" charset="0"/>
                </a:rPr>
                <a:t>335</a:t>
              </a:r>
              <a:r>
                <a:rPr kumimoji="0" lang="ja-JP" altLang="ja-JP" sz="1400" dirty="0" err="1" smtClean="0">
                  <a:latin typeface="Times New Roman" panose="02020603050405020304" pitchFamily="18" charset="0"/>
                  <a:cs typeface="Times New Roman" panose="02020603050405020304" pitchFamily="18" charset="0"/>
                </a:rPr>
                <a:t>,</a:t>
              </a:r>
              <a:r>
                <a:rPr kumimoji="0" lang="ja-JP" altLang="ja-JP" sz="1400" dirty="0">
                  <a:latin typeface="Times New Roman" panose="02020603050405020304" pitchFamily="18" charset="0"/>
                  <a:cs typeface="Times New Roman" panose="02020603050405020304" pitchFamily="18" charset="0"/>
                </a:rPr>
                <a:t> </a:t>
              </a:r>
              <a:r>
                <a:rPr kumimoji="0" lang="en-US" altLang="ja-JP" sz="1400" dirty="0" smtClean="0">
                  <a:latin typeface="Times New Roman" panose="02020603050405020304" pitchFamily="18" charset="0"/>
                  <a:cs typeface="Times New Roman" panose="02020603050405020304" pitchFamily="18" charset="0"/>
                </a:rPr>
                <a:t>828</a:t>
              </a:r>
              <a:r>
                <a:rPr kumimoji="0" lang="ja-JP" altLang="ja-JP" sz="1400" dirty="0">
                  <a:latin typeface="Times New Roman" panose="02020603050405020304" pitchFamily="18" charset="0"/>
                  <a:cs typeface="Times New Roman" panose="02020603050405020304" pitchFamily="18" charset="0"/>
                </a:rPr>
                <a:t> (</a:t>
              </a:r>
              <a:r>
                <a:rPr kumimoji="0" lang="ja-JP" altLang="ja-JP" sz="1400" dirty="0" smtClean="0">
                  <a:latin typeface="Times New Roman" panose="02020603050405020304" pitchFamily="18" charset="0"/>
                  <a:cs typeface="Times New Roman" panose="02020603050405020304" pitchFamily="18" charset="0"/>
                </a:rPr>
                <a:t>201</a:t>
              </a:r>
              <a:r>
                <a:rPr kumimoji="0" lang="en-US" altLang="ja-JP" sz="1400" dirty="0" smtClean="0">
                  <a:latin typeface="Times New Roman" panose="02020603050405020304" pitchFamily="18" charset="0"/>
                  <a:cs typeface="Times New Roman" panose="02020603050405020304" pitchFamily="18" charset="0"/>
                </a:rPr>
                <a:t>2</a:t>
              </a:r>
              <a:r>
                <a:rPr kumimoji="0" lang="ja-JP" altLang="ja-JP" sz="1400" dirty="0" smtClean="0">
                  <a:latin typeface="Times New Roman" panose="02020603050405020304" pitchFamily="18" charset="0"/>
                  <a:cs typeface="Times New Roman" panose="02020603050405020304" pitchFamily="18" charset="0"/>
                </a:rPr>
                <a:t>)</a:t>
              </a:r>
              <a:r>
                <a:rPr kumimoji="0" lang="en-US" altLang="ja-JP" sz="1400" dirty="0" smtClean="0">
                  <a:latin typeface="Times New Roman" panose="02020603050405020304" pitchFamily="18" charset="0"/>
                  <a:cs typeface="Times New Roman" panose="02020603050405020304" pitchFamily="18" charset="0"/>
                </a:rPr>
                <a:t>.</a:t>
              </a:r>
            </a:p>
            <a:p>
              <a:pPr lvl="0"/>
              <a:endParaRPr kumimoji="0" lang="ja-JP" altLang="ja-JP" sz="1400" dirty="0">
                <a:latin typeface="Times New Roman" panose="02020603050405020304" pitchFamily="18" charset="0"/>
                <a:cs typeface="Times New Roman" panose="02020603050405020304" pitchFamily="18" charset="0"/>
              </a:endParaRPr>
            </a:p>
            <a:p>
              <a:pPr marL="285750" lvl="0" indent="-285750">
                <a:buFontTx/>
                <a:buChar char="-"/>
              </a:pPr>
              <a:r>
                <a:rPr lang="en-US" altLang="ja-JP" dirty="0" smtClean="0">
                  <a:solidFill>
                    <a:prstClr val="white"/>
                  </a:solidFill>
                </a:rPr>
                <a:t>Canted </a:t>
              </a:r>
              <a:r>
                <a:rPr lang="en-US" altLang="ja-JP" dirty="0" err="1">
                  <a:solidFill>
                    <a:prstClr val="white"/>
                  </a:solidFill>
                </a:rPr>
                <a:t>antiferromagnet</a:t>
              </a:r>
              <a:r>
                <a:rPr lang="en-US" altLang="ja-JP" dirty="0">
                  <a:solidFill>
                    <a:prstClr val="white"/>
                  </a:solidFill>
                </a:rPr>
                <a:t> in the bilayer </a:t>
              </a:r>
              <a:r>
                <a:rPr lang="en-US" altLang="ja-JP" i="1" dirty="0">
                  <a:solidFill>
                    <a:prstClr val="white"/>
                  </a:solidFill>
                  <a:latin typeface="Symbol" panose="05050102010706020507" pitchFamily="18" charset="2"/>
                </a:rPr>
                <a:t>n</a:t>
              </a:r>
              <a:r>
                <a:rPr lang="en-US" altLang="ja-JP" dirty="0">
                  <a:solidFill>
                    <a:prstClr val="white"/>
                  </a:solidFill>
                </a:rPr>
                <a:t> = 2 </a:t>
              </a:r>
            </a:p>
            <a:p>
              <a:pPr lvl="0"/>
              <a:r>
                <a:rPr kumimoji="0" lang="en-US" altLang="ja-JP" sz="1400" dirty="0" err="1" smtClean="0">
                  <a:solidFill>
                    <a:prstClr val="white"/>
                  </a:solidFill>
                  <a:latin typeface="Times New Roman" panose="02020603050405020304" pitchFamily="18" charset="0"/>
                  <a:cs typeface="Times New Roman" panose="02020603050405020304" pitchFamily="18" charset="0"/>
                </a:rPr>
                <a:t>Kumada</a:t>
              </a:r>
              <a:r>
                <a:rPr kumimoji="0" lang="en-US" altLang="ja-JP" sz="1400" dirty="0" smtClean="0">
                  <a:solidFill>
                    <a:prstClr val="white"/>
                  </a:solidFill>
                  <a:latin typeface="Times New Roman" panose="02020603050405020304" pitchFamily="18" charset="0"/>
                  <a:cs typeface="Times New Roman" panose="02020603050405020304" pitchFamily="18" charset="0"/>
                </a:rPr>
                <a:t> </a:t>
              </a:r>
              <a:r>
                <a:rPr kumimoji="0" lang="en-US" altLang="ja-JP" sz="1400" i="1" dirty="0">
                  <a:solidFill>
                    <a:prstClr val="white"/>
                  </a:solidFill>
                  <a:latin typeface="Times New Roman" panose="02020603050405020304" pitchFamily="18" charset="0"/>
                  <a:cs typeface="Times New Roman" panose="02020603050405020304" pitchFamily="18" charset="0"/>
                </a:rPr>
                <a:t>et. al</a:t>
              </a:r>
              <a:r>
                <a:rPr kumimoji="0" lang="en-US" altLang="ja-JP" sz="1400" dirty="0">
                  <a:solidFill>
                    <a:prstClr val="white"/>
                  </a:solidFill>
                  <a:latin typeface="Times New Roman" panose="02020603050405020304" pitchFamily="18" charset="0"/>
                  <a:cs typeface="Times New Roman" panose="02020603050405020304" pitchFamily="18" charset="0"/>
                </a:rPr>
                <a:t>., Phys.</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en-US" altLang="ja-JP" sz="1400" dirty="0">
                  <a:solidFill>
                    <a:prstClr val="white"/>
                  </a:solidFill>
                  <a:latin typeface="Times New Roman" panose="02020603050405020304" pitchFamily="18" charset="0"/>
                  <a:cs typeface="Times New Roman" panose="02020603050405020304" pitchFamily="18" charset="0"/>
                </a:rPr>
                <a:t>Rev. Lett., </a:t>
              </a:r>
              <a:r>
                <a:rPr kumimoji="0" lang="en-US" altLang="ja-JP" sz="1400" b="1" dirty="0" smtClean="0">
                  <a:solidFill>
                    <a:prstClr val="white"/>
                  </a:solidFill>
                  <a:latin typeface="Times New Roman" panose="02020603050405020304" pitchFamily="18" charset="0"/>
                  <a:cs typeface="Times New Roman" panose="02020603050405020304" pitchFamily="18" charset="0"/>
                </a:rPr>
                <a:t>99</a:t>
              </a:r>
              <a:r>
                <a:rPr kumimoji="0" lang="en-US" altLang="ja-JP" sz="1400" dirty="0">
                  <a:solidFill>
                    <a:prstClr val="white"/>
                  </a:solidFill>
                  <a:latin typeface="Times New Roman" panose="02020603050405020304" pitchFamily="18" charset="0"/>
                  <a:cs typeface="Times New Roman" panose="02020603050405020304" pitchFamily="18" charset="0"/>
                </a:rPr>
                <a:t>, 076805 (2007</a:t>
              </a:r>
              <a:r>
                <a:rPr kumimoji="0" lang="en-US" altLang="ja-JP" sz="1400" dirty="0" smtClean="0">
                  <a:solidFill>
                    <a:prstClr val="white"/>
                  </a:solidFill>
                  <a:latin typeface="Times New Roman" panose="02020603050405020304" pitchFamily="18" charset="0"/>
                  <a:cs typeface="Times New Roman" panose="02020603050405020304" pitchFamily="18" charset="0"/>
                </a:rPr>
                <a:t>).</a:t>
              </a:r>
              <a:endParaRPr lang="en-US" altLang="ja-JP" dirty="0">
                <a:solidFill>
                  <a:prstClr val="white"/>
                </a:solidFill>
              </a:endParaRPr>
            </a:p>
            <a:p>
              <a:endParaRPr kumimoji="0" lang="ja-JP" altLang="ja-JP" sz="1400"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6544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33292" t="51571"/>
          <a:stretch/>
        </p:blipFill>
        <p:spPr>
          <a:xfrm>
            <a:off x="1439652" y="1754551"/>
            <a:ext cx="5328592" cy="4114740"/>
          </a:xfrm>
          <a:prstGeom prst="rect">
            <a:avLst/>
          </a:prstGeom>
        </p:spPr>
      </p:pic>
      <p:sp>
        <p:nvSpPr>
          <p:cNvPr id="42" name="テキスト ボックス 41"/>
          <p:cNvSpPr txBox="1"/>
          <p:nvPr/>
        </p:nvSpPr>
        <p:spPr>
          <a:xfrm>
            <a:off x="1782776" y="1744359"/>
            <a:ext cx="2433840" cy="646331"/>
          </a:xfrm>
          <a:prstGeom prst="rect">
            <a:avLst/>
          </a:prstGeom>
          <a:noFill/>
        </p:spPr>
        <p:txBody>
          <a:bodyPr wrap="square" rtlCol="0">
            <a:spAutoFit/>
          </a:bodyPr>
          <a:lstStyle/>
          <a:p>
            <a:r>
              <a:rPr kumimoji="1" lang="en-US" altLang="ja-JP" dirty="0" smtClean="0">
                <a:solidFill>
                  <a:schemeClr val="bg1"/>
                </a:solidFill>
              </a:rPr>
              <a:t>NR intensity image at </a:t>
            </a:r>
            <a:r>
              <a:rPr kumimoji="1" lang="en-US" altLang="ja-JP" i="1" dirty="0" smtClean="0">
                <a:solidFill>
                  <a:schemeClr val="bg1"/>
                </a:solidFill>
                <a:latin typeface="Symbol" panose="05050102010706020507" pitchFamily="18" charset="2"/>
              </a:rPr>
              <a:t>n</a:t>
            </a:r>
            <a:r>
              <a:rPr kumimoji="1" lang="en-US" altLang="ja-JP" dirty="0" smtClean="0">
                <a:solidFill>
                  <a:schemeClr val="bg1"/>
                </a:solidFill>
              </a:rPr>
              <a:t> =1.02</a:t>
            </a:r>
            <a:endParaRPr kumimoji="1" lang="ja-JP" altLang="en-US" dirty="0">
              <a:solidFill>
                <a:schemeClr val="bg1"/>
              </a:solidFill>
            </a:endParaRPr>
          </a:p>
        </p:txBody>
      </p:sp>
      <p:sp>
        <p:nvSpPr>
          <p:cNvPr id="7" name="テキスト ボックス 6"/>
          <p:cNvSpPr txBox="1"/>
          <p:nvPr/>
        </p:nvSpPr>
        <p:spPr>
          <a:xfrm>
            <a:off x="706496" y="301646"/>
            <a:ext cx="7803016" cy="523220"/>
          </a:xfrm>
          <a:prstGeom prst="rect">
            <a:avLst/>
          </a:prstGeom>
          <a:noFill/>
        </p:spPr>
        <p:txBody>
          <a:bodyPr wrap="square" rtlCol="0">
            <a:spAutoFit/>
          </a:bodyPr>
          <a:lstStyle/>
          <a:p>
            <a:pPr algn="ctr"/>
            <a:r>
              <a:rPr lang="en-US" altLang="ja-JP" sz="2800" dirty="0" smtClean="0"/>
              <a:t>Knight shift in NR spectra </a:t>
            </a:r>
            <a:r>
              <a:rPr kumimoji="1" lang="en-US" altLang="ja-JP" sz="2800" dirty="0" smtClean="0"/>
              <a:t>at </a:t>
            </a:r>
            <a:r>
              <a:rPr kumimoji="1" lang="en-US" altLang="ja-JP" sz="2800" i="1" dirty="0" err="1" smtClean="0"/>
              <a:t>I</a:t>
            </a:r>
            <a:r>
              <a:rPr kumimoji="1" lang="en-US" altLang="ja-JP" sz="2800" baseline="-25000" dirty="0" err="1" smtClean="0"/>
              <a:t>sd</a:t>
            </a:r>
            <a:r>
              <a:rPr kumimoji="1" lang="en-US" altLang="ja-JP" sz="2800" dirty="0" smtClean="0"/>
              <a:t> = 2.6 </a:t>
            </a:r>
            <a:r>
              <a:rPr kumimoji="1" lang="en-US" altLang="ja-JP" sz="2800" dirty="0" err="1" smtClean="0"/>
              <a:t>uA</a:t>
            </a:r>
            <a:endParaRPr kumimoji="1" lang="en-US" altLang="ja-JP" sz="2800" dirty="0" smtClean="0"/>
          </a:p>
        </p:txBody>
      </p:sp>
      <p:sp>
        <p:nvSpPr>
          <p:cNvPr id="8" name="二等辺三角形 7"/>
          <p:cNvSpPr/>
          <p:nvPr/>
        </p:nvSpPr>
        <p:spPr>
          <a:xfrm flipV="1">
            <a:off x="5397566" y="2428914"/>
            <a:ext cx="147104" cy="1537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flipV="1">
            <a:off x="5553233" y="2932970"/>
            <a:ext cx="147104" cy="1537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flipV="1">
            <a:off x="5691773" y="3477330"/>
            <a:ext cx="147104" cy="1537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flipV="1">
            <a:off x="5912429" y="3950795"/>
            <a:ext cx="147104" cy="1537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flipV="1">
            <a:off x="6034411" y="4346839"/>
            <a:ext cx="147104" cy="1537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4801297" y="1385219"/>
            <a:ext cx="2879778" cy="3861720"/>
            <a:chOff x="6098046" y="1385219"/>
            <a:chExt cx="2879778" cy="3861720"/>
          </a:xfrm>
        </p:grpSpPr>
        <p:sp>
          <p:nvSpPr>
            <p:cNvPr id="6" name="テキスト ボックス 5"/>
            <p:cNvSpPr txBox="1"/>
            <p:nvPr/>
          </p:nvSpPr>
          <p:spPr>
            <a:xfrm>
              <a:off x="6098046" y="1385219"/>
              <a:ext cx="1954381" cy="369332"/>
            </a:xfrm>
            <a:prstGeom prst="rect">
              <a:avLst/>
            </a:prstGeom>
            <a:noFill/>
          </p:spPr>
          <p:txBody>
            <a:bodyPr wrap="none" rtlCol="0">
              <a:spAutoFit/>
            </a:bodyPr>
            <a:lstStyle/>
            <a:p>
              <a:r>
                <a:rPr lang="en-US" altLang="ja-JP" dirty="0" smtClean="0">
                  <a:solidFill>
                    <a:srgbClr val="FFFF00"/>
                  </a:solidFill>
                </a:rPr>
                <a:t>Local NR spectra</a:t>
              </a:r>
              <a:endParaRPr kumimoji="1" lang="ja-JP" altLang="en-US" dirty="0">
                <a:solidFill>
                  <a:srgbClr val="FFFF00"/>
                </a:solidFill>
              </a:endParaRPr>
            </a:p>
          </p:txBody>
        </p:sp>
        <p:sp>
          <p:nvSpPr>
            <p:cNvPr id="27" name="正方形/長方形 26"/>
            <p:cNvSpPr/>
            <p:nvPr/>
          </p:nvSpPr>
          <p:spPr>
            <a:xfrm>
              <a:off x="8173005" y="2588935"/>
              <a:ext cx="797440" cy="369332"/>
            </a:xfrm>
            <a:prstGeom prst="rect">
              <a:avLst/>
            </a:prstGeom>
          </p:spPr>
          <p:txBody>
            <a:bodyPr wrap="square">
              <a:spAutoFit/>
            </a:bodyPr>
            <a:lstStyle/>
            <a:p>
              <a:r>
                <a:rPr lang="en-US" altLang="ja-JP" dirty="0" smtClean="0">
                  <a:solidFill>
                    <a:srgbClr val="FFFF00"/>
                  </a:solidFill>
                </a:rPr>
                <a:t>80%</a:t>
              </a:r>
              <a:endParaRPr lang="ja-JP" altLang="en-US" dirty="0">
                <a:solidFill>
                  <a:srgbClr val="FFFF00"/>
                </a:solidFill>
              </a:endParaRPr>
            </a:p>
          </p:txBody>
        </p:sp>
        <p:sp>
          <p:nvSpPr>
            <p:cNvPr id="25" name="正方形/長方形 24"/>
            <p:cNvSpPr/>
            <p:nvPr/>
          </p:nvSpPr>
          <p:spPr>
            <a:xfrm>
              <a:off x="8173005" y="2063885"/>
              <a:ext cx="476802" cy="369332"/>
            </a:xfrm>
            <a:prstGeom prst="rect">
              <a:avLst/>
            </a:prstGeom>
          </p:spPr>
          <p:txBody>
            <a:bodyPr wrap="none">
              <a:spAutoFit/>
            </a:bodyPr>
            <a:lstStyle/>
            <a:p>
              <a:r>
                <a:rPr lang="en-US" altLang="ja-JP" i="1" dirty="0" err="1">
                  <a:solidFill>
                    <a:srgbClr val="FFFF00"/>
                  </a:solidFill>
                </a:rPr>
                <a:t>P</a:t>
              </a:r>
              <a:r>
                <a:rPr lang="en-US" altLang="ja-JP" dirty="0" err="1">
                  <a:solidFill>
                    <a:srgbClr val="FFFF00"/>
                  </a:solidFill>
                </a:rPr>
                <a:t>e</a:t>
              </a:r>
              <a:endParaRPr lang="en-US" altLang="ja-JP" dirty="0">
                <a:solidFill>
                  <a:srgbClr val="FFFF00"/>
                </a:solidFill>
              </a:endParaRPr>
            </a:p>
          </p:txBody>
        </p:sp>
        <p:cxnSp>
          <p:nvCxnSpPr>
            <p:cNvPr id="30" name="直線矢印コネクタ 29"/>
            <p:cNvCxnSpPr/>
            <p:nvPr/>
          </p:nvCxnSpPr>
          <p:spPr>
            <a:xfrm>
              <a:off x="8455582" y="3102283"/>
              <a:ext cx="1" cy="1728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8180384" y="4877607"/>
              <a:ext cx="797440" cy="369332"/>
            </a:xfrm>
            <a:prstGeom prst="rect">
              <a:avLst/>
            </a:prstGeom>
          </p:spPr>
          <p:txBody>
            <a:bodyPr wrap="square">
              <a:spAutoFit/>
            </a:bodyPr>
            <a:lstStyle/>
            <a:p>
              <a:r>
                <a:rPr lang="en-US" altLang="ja-JP" dirty="0" smtClean="0">
                  <a:solidFill>
                    <a:srgbClr val="FFFF00"/>
                  </a:solidFill>
                </a:rPr>
                <a:t>60%</a:t>
              </a:r>
              <a:endParaRPr lang="ja-JP" altLang="en-US" dirty="0">
                <a:solidFill>
                  <a:srgbClr val="FFFF00"/>
                </a:solidFill>
              </a:endParaRPr>
            </a:p>
          </p:txBody>
        </p:sp>
      </p:grpSp>
      <p:sp>
        <p:nvSpPr>
          <p:cNvPr id="29" name="正方形/長方形 28"/>
          <p:cNvSpPr/>
          <p:nvPr/>
        </p:nvSpPr>
        <p:spPr>
          <a:xfrm>
            <a:off x="1439652" y="2225440"/>
            <a:ext cx="144016" cy="35255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6516216" y="2428914"/>
            <a:ext cx="121982" cy="2448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矢印コネクタ 73"/>
          <p:cNvCxnSpPr/>
          <p:nvPr/>
        </p:nvCxnSpPr>
        <p:spPr>
          <a:xfrm>
            <a:off x="1849972" y="395079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rot="16200000">
            <a:off x="1070612" y="4201951"/>
            <a:ext cx="1242137" cy="307777"/>
          </a:xfrm>
          <a:prstGeom prst="rect">
            <a:avLst/>
          </a:prstGeom>
          <a:noFill/>
        </p:spPr>
        <p:txBody>
          <a:bodyPr wrap="square" rtlCol="0">
            <a:spAutoFit/>
          </a:bodyPr>
          <a:lstStyle/>
          <a:p>
            <a:r>
              <a:rPr kumimoji="1" lang="en-US" altLang="ja-JP" sz="1400" dirty="0" smtClean="0"/>
              <a:t>Electron drift </a:t>
            </a:r>
            <a:endParaRPr kumimoji="1" lang="ja-JP" altLang="en-US" sz="1400" dirty="0"/>
          </a:p>
        </p:txBody>
      </p:sp>
      <p:sp>
        <p:nvSpPr>
          <p:cNvPr id="9" name="正方形/長方形 8"/>
          <p:cNvSpPr/>
          <p:nvPr/>
        </p:nvSpPr>
        <p:spPr>
          <a:xfrm>
            <a:off x="1564383" y="1932152"/>
            <a:ext cx="244985" cy="349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4678804" y="2050448"/>
            <a:ext cx="244985" cy="349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948652" y="2225440"/>
            <a:ext cx="415631" cy="251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6181516" y="2221915"/>
            <a:ext cx="462300" cy="2709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31111" y="2159568"/>
            <a:ext cx="441146" cy="369332"/>
          </a:xfrm>
          <a:prstGeom prst="rect">
            <a:avLst/>
          </a:prstGeom>
          <a:noFill/>
        </p:spPr>
        <p:txBody>
          <a:bodyPr wrap="none" rtlCol="0">
            <a:spAutoFit/>
          </a:bodyPr>
          <a:lstStyle/>
          <a:p>
            <a:r>
              <a:rPr kumimoji="1" lang="en-US" altLang="ja-JP" dirty="0" smtClean="0">
                <a:solidFill>
                  <a:schemeClr val="bg1"/>
                </a:solidFill>
              </a:rPr>
              <a:t>40</a:t>
            </a:r>
            <a:endParaRPr kumimoji="1" lang="ja-JP" altLang="en-US" dirty="0">
              <a:solidFill>
                <a:schemeClr val="bg1"/>
              </a:solidFill>
            </a:endParaRPr>
          </a:p>
        </p:txBody>
      </p:sp>
      <p:sp>
        <p:nvSpPr>
          <p:cNvPr id="67" name="テキスト ボックス 66"/>
          <p:cNvSpPr txBox="1"/>
          <p:nvPr/>
        </p:nvSpPr>
        <p:spPr>
          <a:xfrm>
            <a:off x="4980833" y="2158815"/>
            <a:ext cx="441146" cy="369332"/>
          </a:xfrm>
          <a:prstGeom prst="rect">
            <a:avLst/>
          </a:prstGeom>
          <a:noFill/>
        </p:spPr>
        <p:txBody>
          <a:bodyPr wrap="none" rtlCol="0">
            <a:spAutoFit/>
          </a:bodyPr>
          <a:lstStyle/>
          <a:p>
            <a:r>
              <a:rPr kumimoji="1" lang="en-US" altLang="ja-JP" dirty="0" smtClean="0">
                <a:solidFill>
                  <a:schemeClr val="bg1"/>
                </a:solidFill>
              </a:rPr>
              <a:t>80</a:t>
            </a:r>
            <a:endParaRPr kumimoji="1" lang="ja-JP" altLang="en-US" dirty="0">
              <a:solidFill>
                <a:schemeClr val="bg1"/>
              </a:solidFill>
            </a:endParaRPr>
          </a:p>
        </p:txBody>
      </p:sp>
      <p:sp>
        <p:nvSpPr>
          <p:cNvPr id="4" name="正方形/長方形 3"/>
          <p:cNvSpPr/>
          <p:nvPr/>
        </p:nvSpPr>
        <p:spPr>
          <a:xfrm>
            <a:off x="4691370" y="1754551"/>
            <a:ext cx="2076874" cy="40872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164092" y="6526602"/>
            <a:ext cx="2978701"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KH </a:t>
            </a:r>
            <a:r>
              <a:rPr lang="en-US" altLang="ja-JP" sz="1200" i="1" dirty="0">
                <a:latin typeface="Arial" panose="020B0604020202020204" pitchFamily="34" charset="0"/>
                <a:cs typeface="Arial" panose="020B0604020202020204" pitchFamily="34" charset="0"/>
              </a:rPr>
              <a:t>et. al</a:t>
            </a:r>
            <a:r>
              <a:rPr lang="en-US" altLang="ja-JP" sz="1200" dirty="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Nat. </a:t>
            </a:r>
            <a:r>
              <a:rPr lang="en-US" altLang="ja-JP" sz="1200" dirty="0" err="1" smtClean="0">
                <a:latin typeface="Arial" panose="020B0604020202020204" pitchFamily="34" charset="0"/>
                <a:cs typeface="Arial" panose="020B0604020202020204" pitchFamily="34" charset="0"/>
              </a:rPr>
              <a:t>Commun</a:t>
            </a:r>
            <a:r>
              <a:rPr lang="en-US" altLang="ja-JP" sz="1200" dirty="0" smtClean="0">
                <a:latin typeface="Arial" panose="020B0604020202020204" pitchFamily="34" charset="0"/>
                <a:cs typeface="Arial" panose="020B0604020202020204" pitchFamily="34" charset="0"/>
              </a:rPr>
              <a:t>. </a:t>
            </a:r>
            <a:r>
              <a:rPr lang="en-US" altLang="ja-JP" sz="1200" b="1" dirty="0" smtClean="0">
                <a:latin typeface="Arial" panose="020B0604020202020204" pitchFamily="34" charset="0"/>
                <a:cs typeface="Arial" panose="020B0604020202020204" pitchFamily="34" charset="0"/>
              </a:rPr>
              <a:t>9</a:t>
            </a:r>
            <a:r>
              <a:rPr lang="en-US" altLang="ja-JP" sz="1200" dirty="0" smtClean="0">
                <a:latin typeface="Arial" panose="020B0604020202020204" pitchFamily="34" charset="0"/>
                <a:cs typeface="Arial" panose="020B0604020202020204" pitchFamily="34" charset="0"/>
              </a:rPr>
              <a:t>, 2215 </a:t>
            </a:r>
            <a:r>
              <a:rPr lang="en-US" altLang="ja-JP" sz="1200" dirty="0">
                <a:latin typeface="Arial" panose="020B0604020202020204" pitchFamily="34" charset="0"/>
                <a:cs typeface="Arial" panose="020B0604020202020204" pitchFamily="34" charset="0"/>
              </a:rPr>
              <a:t>(</a:t>
            </a:r>
            <a:r>
              <a:rPr lang="en-US" altLang="ja-JP" sz="1200" dirty="0" smtClean="0">
                <a:latin typeface="Arial" panose="020B0604020202020204" pitchFamily="34" charset="0"/>
                <a:cs typeface="Arial" panose="020B0604020202020204" pitchFamily="34" charset="0"/>
              </a:rPr>
              <a:t>2018).</a:t>
            </a:r>
            <a:endParaRPr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1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719572" y="-90264"/>
            <a:ext cx="784887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3200" dirty="0" smtClean="0">
                <a:latin typeface="Arial" pitchFamily="34" charset="0"/>
                <a:cs typeface="Arial" pitchFamily="34" charset="0"/>
              </a:rPr>
              <a:t>Topological boundary states in quantum Hall effect: edge states </a:t>
            </a:r>
            <a:endParaRPr lang="ja-JP" altLang="en-US" sz="3200" dirty="0">
              <a:latin typeface="Arial" pitchFamily="34" charset="0"/>
              <a:cs typeface="Arial" pitchFamily="34" charset="0"/>
            </a:endParaRPr>
          </a:p>
        </p:txBody>
      </p:sp>
      <p:pic>
        <p:nvPicPr>
          <p:cNvPr id="485378" name="Picture 2" descr="Figure 1. Hall resistance curve and longitudinal magneto-resistance curve measured on a twodimensional electron system. The Hall bar geometry and the respective electrical set-up are shown on the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977287"/>
            <a:ext cx="5076564" cy="318529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581850" y="4174639"/>
            <a:ext cx="5575681" cy="276999"/>
          </a:xfrm>
          <a:prstGeom prst="rect">
            <a:avLst/>
          </a:prstGeom>
        </p:spPr>
        <p:txBody>
          <a:bodyPr wrap="square">
            <a:spAutoFit/>
          </a:bodyPr>
          <a:lstStyle/>
          <a:p>
            <a:pPr marL="304800" indent="-304800"/>
            <a:r>
              <a:rPr lang="en-US" altLang="ja-JP" sz="1200" dirty="0"/>
              <a:t>Weis, J., &amp; von Klitzing, K</a:t>
            </a:r>
            <a:r>
              <a:rPr lang="en-US" altLang="ja-JP" sz="1200" dirty="0" smtClean="0"/>
              <a:t>., </a:t>
            </a:r>
            <a:r>
              <a:rPr lang="en-US" altLang="ja-JP" sz="1200" i="1" dirty="0" smtClean="0"/>
              <a:t>Phil. Trans. R. Soc. A,</a:t>
            </a:r>
            <a:r>
              <a:rPr lang="en-US" altLang="ja-JP" sz="1200" dirty="0" smtClean="0"/>
              <a:t> </a:t>
            </a:r>
            <a:r>
              <a:rPr lang="en-US" altLang="ja-JP" sz="1200" b="1" dirty="0" smtClean="0"/>
              <a:t>369</a:t>
            </a:r>
            <a:r>
              <a:rPr lang="en-US" altLang="ja-JP" sz="1200" dirty="0" smtClean="0"/>
              <a:t>, 3954 (</a:t>
            </a:r>
            <a:r>
              <a:rPr lang="en-US" altLang="ja-JP" sz="1200" dirty="0"/>
              <a:t>2011). </a:t>
            </a:r>
            <a:endParaRPr lang="en-US" altLang="ja-JP" sz="1200" dirty="0">
              <a:effectLst/>
            </a:endParaRPr>
          </a:p>
        </p:txBody>
      </p:sp>
      <p:cxnSp>
        <p:nvCxnSpPr>
          <p:cNvPr id="3" name="直線矢印コネクタ 2"/>
          <p:cNvCxnSpPr/>
          <p:nvPr/>
        </p:nvCxnSpPr>
        <p:spPr>
          <a:xfrm flipV="1">
            <a:off x="4788024" y="2276872"/>
            <a:ext cx="0" cy="612068"/>
          </a:xfrm>
          <a:prstGeom prst="straightConnector1">
            <a:avLst/>
          </a:prstGeom>
          <a:ln>
            <a:solidFill>
              <a:srgbClr val="160BF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4968044" y="2312876"/>
            <a:ext cx="0" cy="612068"/>
          </a:xfrm>
          <a:prstGeom prst="straightConnector1">
            <a:avLst/>
          </a:prstGeom>
          <a:ln>
            <a:solidFill>
              <a:srgbClr val="160BF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p:cNvSpPr txBox="1"/>
              <p:nvPr/>
            </p:nvSpPr>
            <p:spPr>
              <a:xfrm>
                <a:off x="4119562" y="2971800"/>
                <a:ext cx="577466" cy="4078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kumimoji="1" lang="ja-JP" altLang="en-US" i="1" smtClean="0">
                              <a:latin typeface="Cambria Math" panose="02040503050406030204" pitchFamily="18" charset="0"/>
                            </a:rPr>
                          </m:ctrlPr>
                        </m:fPr>
                        <m:num/>
                        <m:den/>
                      </m:f>
                    </m:oMath>
                  </m:oMathPara>
                </a14:m>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119562" y="2971800"/>
                <a:ext cx="577466" cy="407869"/>
              </a:xfrm>
              <a:prstGeom prst="rect">
                <a:avLst/>
              </a:prstGeom>
              <a:blipFill>
                <a:blip r:embed="rId5"/>
                <a:stretch>
                  <a:fillRect l="-52632" t="-140909" r="-109474" b="-216667"/>
                </a:stretch>
              </a:blipFill>
            </p:spPr>
            <p:txBody>
              <a:bodyPr/>
              <a:lstStyle/>
              <a:p>
                <a:r>
                  <a:rPr lang="ja-JP" altLang="en-US">
                    <a:noFill/>
                  </a:rPr>
                  <a:t> </a:t>
                </a:r>
              </a:p>
            </p:txBody>
          </p:sp>
        </mc:Fallback>
      </mc:AlternateContent>
      <p:grpSp>
        <p:nvGrpSpPr>
          <p:cNvPr id="14" name="グループ化 13"/>
          <p:cNvGrpSpPr/>
          <p:nvPr/>
        </p:nvGrpSpPr>
        <p:grpSpPr>
          <a:xfrm>
            <a:off x="336709" y="909056"/>
            <a:ext cx="3236433" cy="5830402"/>
            <a:chOff x="336709" y="909056"/>
            <a:chExt cx="3236433" cy="5830402"/>
          </a:xfrm>
        </p:grpSpPr>
        <p:grpSp>
          <p:nvGrpSpPr>
            <p:cNvPr id="2" name="グループ化 1"/>
            <p:cNvGrpSpPr/>
            <p:nvPr/>
          </p:nvGrpSpPr>
          <p:grpSpPr>
            <a:xfrm>
              <a:off x="336709" y="909056"/>
              <a:ext cx="3119167" cy="3715191"/>
              <a:chOff x="336709" y="909056"/>
              <a:chExt cx="3119167" cy="3715191"/>
            </a:xfrm>
          </p:grpSpPr>
          <p:sp>
            <p:nvSpPr>
              <p:cNvPr id="5" name="正方形/長方形 4"/>
              <p:cNvSpPr/>
              <p:nvPr/>
            </p:nvSpPr>
            <p:spPr>
              <a:xfrm>
                <a:off x="336709" y="4162582"/>
                <a:ext cx="3119167" cy="461665"/>
              </a:xfrm>
              <a:prstGeom prst="rect">
                <a:avLst/>
              </a:prstGeom>
            </p:spPr>
            <p:txBody>
              <a:bodyPr wrap="square">
                <a:spAutoFit/>
              </a:bodyPr>
              <a:lstStyle/>
              <a:p>
                <a:r>
                  <a:rPr lang="en-US" altLang="ja-JP" sz="1200" dirty="0">
                    <a:latin typeface="Arial" panose="020B0604020202020204" pitchFamily="34" charset="0"/>
                    <a:cs typeface="Arial" panose="020B0604020202020204" pitchFamily="34" charset="0"/>
                  </a:rPr>
                  <a:t>D. B. </a:t>
                </a:r>
                <a:r>
                  <a:rPr lang="en-US" altLang="ja-JP" sz="1200" dirty="0" err="1">
                    <a:latin typeface="Arial" panose="020B0604020202020204" pitchFamily="34" charset="0"/>
                    <a:cs typeface="Arial" panose="020B0604020202020204" pitchFamily="34" charset="0"/>
                  </a:rPr>
                  <a:t>Chklovskii</a:t>
                </a:r>
                <a:r>
                  <a:rPr lang="en-US" altLang="ja-JP" sz="1200" dirty="0">
                    <a:latin typeface="Arial" panose="020B0604020202020204" pitchFamily="34" charset="0"/>
                    <a:cs typeface="Arial" panose="020B0604020202020204" pitchFamily="34" charset="0"/>
                  </a:rPr>
                  <a:t> </a:t>
                </a:r>
                <a:r>
                  <a:rPr lang="en-US" altLang="ja-JP" sz="1200" i="1" dirty="0">
                    <a:latin typeface="Arial" panose="020B0604020202020204" pitchFamily="34" charset="0"/>
                    <a:cs typeface="Arial" panose="020B0604020202020204" pitchFamily="34" charset="0"/>
                  </a:rPr>
                  <a:t>et. al</a:t>
                </a:r>
                <a:r>
                  <a:rPr lang="en-US" altLang="ja-JP" sz="1200" dirty="0">
                    <a:latin typeface="Arial" panose="020B0604020202020204" pitchFamily="34" charset="0"/>
                    <a:cs typeface="Arial" panose="020B0604020202020204" pitchFamily="34" charset="0"/>
                  </a:rPr>
                  <a:t>., Phys. Rev. B </a:t>
                </a:r>
                <a:r>
                  <a:rPr lang="en-US" altLang="ja-JP" sz="1200" b="1" dirty="0">
                    <a:latin typeface="Arial" panose="020B0604020202020204" pitchFamily="34" charset="0"/>
                    <a:cs typeface="Arial" panose="020B0604020202020204" pitchFamily="34" charset="0"/>
                  </a:rPr>
                  <a:t>46</a:t>
                </a:r>
                <a:r>
                  <a:rPr lang="en-US" altLang="ja-JP" sz="1200" dirty="0">
                    <a:latin typeface="Arial" panose="020B0604020202020204" pitchFamily="34" charset="0"/>
                    <a:cs typeface="Arial" panose="020B0604020202020204" pitchFamily="34" charset="0"/>
                  </a:rPr>
                  <a:t>, 4026</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(1992).</a:t>
                </a:r>
                <a:endParaRPr lang="ja-JP" altLang="en-US" sz="1200" dirty="0">
                  <a:latin typeface="Arial" panose="020B0604020202020204" pitchFamily="34" charset="0"/>
                  <a:cs typeface="Arial" panose="020B0604020202020204" pitchFamily="34" charset="0"/>
                </a:endParaRPr>
              </a:p>
            </p:txBody>
          </p:sp>
          <p:pic>
            <p:nvPicPr>
              <p:cNvPr id="6" name="図 5"/>
              <p:cNvPicPr>
                <a:picLocks noChangeAspect="1"/>
              </p:cNvPicPr>
              <p:nvPr/>
            </p:nvPicPr>
            <p:blipFill rotWithShape="1">
              <a:blip r:embed="rId6"/>
              <a:srcRect l="48417" b="38112"/>
              <a:stretch/>
            </p:blipFill>
            <p:spPr>
              <a:xfrm>
                <a:off x="467544" y="909056"/>
                <a:ext cx="2844315" cy="3253526"/>
              </a:xfrm>
              <a:prstGeom prst="rect">
                <a:avLst/>
              </a:prstGeom>
            </p:spPr>
          </p:pic>
          <p:sp>
            <p:nvSpPr>
              <p:cNvPr id="30" name="テキスト ボックス 29"/>
              <p:cNvSpPr txBox="1"/>
              <p:nvPr/>
            </p:nvSpPr>
            <p:spPr>
              <a:xfrm>
                <a:off x="1960672" y="1303406"/>
                <a:ext cx="415498" cy="369332"/>
              </a:xfrm>
              <a:prstGeom prst="rect">
                <a:avLst/>
              </a:prstGeom>
              <a:noFill/>
            </p:spPr>
            <p:txBody>
              <a:bodyPr wrap="none" rtlCol="0">
                <a:spAutoFit/>
              </a:bodyPr>
              <a:lstStyle/>
              <a:p>
                <a:r>
                  <a:rPr kumimoji="1" lang="en-US" altLang="ja-JP" b="1" dirty="0" smtClean="0">
                    <a:solidFill>
                      <a:srgbClr val="FF0000"/>
                    </a:solidFill>
                  </a:rPr>
                  <a:t>IC</a:t>
                </a:r>
                <a:endParaRPr kumimoji="1" lang="ja-JP" altLang="en-US" b="1" dirty="0">
                  <a:solidFill>
                    <a:srgbClr val="FF0000"/>
                  </a:solidFill>
                </a:endParaRPr>
              </a:p>
            </p:txBody>
          </p:sp>
          <p:sp>
            <p:nvSpPr>
              <p:cNvPr id="32" name="テキスト ボックス 31"/>
              <p:cNvSpPr txBox="1"/>
              <p:nvPr/>
            </p:nvSpPr>
            <p:spPr>
              <a:xfrm>
                <a:off x="2316947" y="1329025"/>
                <a:ext cx="351378" cy="369332"/>
              </a:xfrm>
              <a:prstGeom prst="rect">
                <a:avLst/>
              </a:prstGeom>
              <a:noFill/>
            </p:spPr>
            <p:txBody>
              <a:bodyPr wrap="none" rtlCol="0">
                <a:spAutoFit/>
              </a:bodyPr>
              <a:lstStyle/>
              <a:p>
                <a:r>
                  <a:rPr kumimoji="1" lang="en-US" altLang="ja-JP" b="1" dirty="0" smtClean="0">
                    <a:solidFill>
                      <a:srgbClr val="0000FF"/>
                    </a:solidFill>
                  </a:rPr>
                  <a:t>C</a:t>
                </a:r>
                <a:endParaRPr kumimoji="1" lang="ja-JP" altLang="en-US" b="1" dirty="0">
                  <a:solidFill>
                    <a:srgbClr val="0000FF"/>
                  </a:solidFill>
                </a:endParaRPr>
              </a:p>
            </p:txBody>
          </p:sp>
          <p:sp>
            <p:nvSpPr>
              <p:cNvPr id="33" name="テキスト ボックス 32"/>
              <p:cNvSpPr txBox="1"/>
              <p:nvPr/>
            </p:nvSpPr>
            <p:spPr>
              <a:xfrm>
                <a:off x="1579828" y="1309679"/>
                <a:ext cx="351378" cy="369332"/>
              </a:xfrm>
              <a:prstGeom prst="rect">
                <a:avLst/>
              </a:prstGeom>
              <a:noFill/>
            </p:spPr>
            <p:txBody>
              <a:bodyPr wrap="none" rtlCol="0">
                <a:spAutoFit/>
              </a:bodyPr>
              <a:lstStyle/>
              <a:p>
                <a:r>
                  <a:rPr kumimoji="1" lang="en-US" altLang="ja-JP" b="1" dirty="0" smtClean="0">
                    <a:solidFill>
                      <a:srgbClr val="0000FF"/>
                    </a:solidFill>
                  </a:rPr>
                  <a:t>C</a:t>
                </a:r>
                <a:endParaRPr kumimoji="1" lang="ja-JP" altLang="en-US" b="1" dirty="0">
                  <a:solidFill>
                    <a:srgbClr val="0000FF"/>
                  </a:solidFill>
                </a:endParaRPr>
              </a:p>
            </p:txBody>
          </p:sp>
          <p:sp>
            <p:nvSpPr>
              <p:cNvPr id="34" name="テキスト ボックス 33"/>
              <p:cNvSpPr txBox="1"/>
              <p:nvPr/>
            </p:nvSpPr>
            <p:spPr>
              <a:xfrm>
                <a:off x="1170915" y="1303406"/>
                <a:ext cx="351378" cy="369332"/>
              </a:xfrm>
              <a:prstGeom prst="rect">
                <a:avLst/>
              </a:prstGeom>
              <a:noFill/>
            </p:spPr>
            <p:txBody>
              <a:bodyPr wrap="none" rtlCol="0">
                <a:spAutoFit/>
              </a:bodyPr>
              <a:lstStyle/>
              <a:p>
                <a:r>
                  <a:rPr kumimoji="1" lang="en-US" altLang="ja-JP" b="1" dirty="0" smtClean="0">
                    <a:solidFill>
                      <a:srgbClr val="0000FF"/>
                    </a:solidFill>
                  </a:rPr>
                  <a:t>C</a:t>
                </a:r>
                <a:endParaRPr kumimoji="1" lang="ja-JP" altLang="en-US" b="1" dirty="0">
                  <a:solidFill>
                    <a:srgbClr val="0000FF"/>
                  </a:solidFill>
                </a:endParaRPr>
              </a:p>
            </p:txBody>
          </p:sp>
          <p:sp>
            <p:nvSpPr>
              <p:cNvPr id="35" name="テキスト ボックス 34"/>
              <p:cNvSpPr txBox="1"/>
              <p:nvPr/>
            </p:nvSpPr>
            <p:spPr>
              <a:xfrm>
                <a:off x="998487" y="934074"/>
                <a:ext cx="415498" cy="369332"/>
              </a:xfrm>
              <a:prstGeom prst="rect">
                <a:avLst/>
              </a:prstGeom>
              <a:noFill/>
            </p:spPr>
            <p:txBody>
              <a:bodyPr wrap="none" rtlCol="0">
                <a:spAutoFit/>
              </a:bodyPr>
              <a:lstStyle/>
              <a:p>
                <a:r>
                  <a:rPr kumimoji="1" lang="en-US" altLang="ja-JP" b="1" dirty="0" smtClean="0">
                    <a:solidFill>
                      <a:srgbClr val="FF0000"/>
                    </a:solidFill>
                  </a:rPr>
                  <a:t>IC</a:t>
                </a:r>
                <a:endParaRPr kumimoji="1" lang="ja-JP" altLang="en-US" b="1" dirty="0">
                  <a:solidFill>
                    <a:srgbClr val="FF0000"/>
                  </a:solidFill>
                </a:endParaRPr>
              </a:p>
            </p:txBody>
          </p:sp>
          <p:cxnSp>
            <p:nvCxnSpPr>
              <p:cNvPr id="36" name="直線コネクタ 35"/>
              <p:cNvCxnSpPr/>
              <p:nvPr/>
            </p:nvCxnSpPr>
            <p:spPr>
              <a:xfrm flipH="1" flipV="1">
                <a:off x="1305874" y="1172217"/>
                <a:ext cx="169782" cy="2876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448308" y="4755037"/>
              <a:ext cx="3124834" cy="1984421"/>
              <a:chOff x="448308" y="4755037"/>
              <a:chExt cx="3124834" cy="1984421"/>
            </a:xfrm>
          </p:grpSpPr>
          <p:grpSp>
            <p:nvGrpSpPr>
              <p:cNvPr id="16" name="グループ化 15"/>
              <p:cNvGrpSpPr/>
              <p:nvPr/>
            </p:nvGrpSpPr>
            <p:grpSpPr>
              <a:xfrm>
                <a:off x="1812607" y="4755037"/>
                <a:ext cx="1760535" cy="599238"/>
                <a:chOff x="1346604" y="4574377"/>
                <a:chExt cx="1760535" cy="599238"/>
              </a:xfrm>
            </p:grpSpPr>
            <p:sp>
              <p:nvSpPr>
                <p:cNvPr id="15" name="正方形/長方形 14"/>
                <p:cNvSpPr/>
                <p:nvPr/>
              </p:nvSpPr>
              <p:spPr>
                <a:xfrm>
                  <a:off x="1390765" y="4574377"/>
                  <a:ext cx="1633063" cy="5992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346604" y="4574377"/>
                  <a:ext cx="1595309" cy="369332"/>
                </a:xfrm>
                <a:prstGeom prst="rect">
                  <a:avLst/>
                </a:prstGeom>
                <a:noFill/>
              </p:spPr>
              <p:txBody>
                <a:bodyPr wrap="none" rtlCol="0">
                  <a:spAutoFit/>
                </a:bodyPr>
                <a:lstStyle/>
                <a:p>
                  <a:r>
                    <a:rPr kumimoji="1" lang="en-US" altLang="ja-JP" dirty="0" smtClean="0">
                      <a:solidFill>
                        <a:srgbClr val="0000FF"/>
                      </a:solidFill>
                    </a:rPr>
                    <a:t>Compressible</a:t>
                  </a:r>
                  <a:endParaRPr kumimoji="1" lang="ja-JP" altLang="en-US" dirty="0">
                    <a:solidFill>
                      <a:srgbClr val="0000FF"/>
                    </a:solidFill>
                  </a:endParaRPr>
                </a:p>
              </p:txBody>
            </p:sp>
            <p:sp>
              <p:nvSpPr>
                <p:cNvPr id="20" name="テキスト ボックス 19"/>
                <p:cNvSpPr txBox="1"/>
                <p:nvPr/>
              </p:nvSpPr>
              <p:spPr>
                <a:xfrm>
                  <a:off x="1370766" y="4804283"/>
                  <a:ext cx="1736373" cy="369332"/>
                </a:xfrm>
                <a:prstGeom prst="rect">
                  <a:avLst/>
                </a:prstGeom>
                <a:noFill/>
              </p:spPr>
              <p:txBody>
                <a:bodyPr wrap="none" rtlCol="0">
                  <a:spAutoFit/>
                </a:bodyPr>
                <a:lstStyle/>
                <a:p>
                  <a:r>
                    <a:rPr kumimoji="1" lang="en-US" altLang="ja-JP" dirty="0" smtClean="0">
                      <a:solidFill>
                        <a:srgbClr val="FF0000"/>
                      </a:solidFill>
                    </a:rPr>
                    <a:t>Incompressible</a:t>
                  </a:r>
                  <a:endParaRPr kumimoji="1" lang="ja-JP" altLang="en-US" dirty="0">
                    <a:solidFill>
                      <a:srgbClr val="FF0000"/>
                    </a:solidFill>
                  </a:endParaRPr>
                </a:p>
              </p:txBody>
            </p:sp>
          </p:grpSp>
          <p:sp>
            <p:nvSpPr>
              <p:cNvPr id="26" name="正方形/長方形 25"/>
              <p:cNvSpPr/>
              <p:nvPr/>
            </p:nvSpPr>
            <p:spPr>
              <a:xfrm>
                <a:off x="1390765" y="5540300"/>
                <a:ext cx="2157699" cy="461665"/>
              </a:xfrm>
              <a:prstGeom prst="rect">
                <a:avLst/>
              </a:prstGeom>
            </p:spPr>
            <p:txBody>
              <a:bodyPr wrap="square">
                <a:spAutoFit/>
              </a:bodyPr>
              <a:lstStyle/>
              <a:p>
                <a:r>
                  <a:rPr lang="en-US" altLang="ja-JP" sz="1200" dirty="0" smtClean="0">
                    <a:latin typeface="Arial" panose="020B0604020202020204" pitchFamily="34" charset="0"/>
                    <a:cs typeface="Arial" panose="020B0604020202020204" pitchFamily="34" charset="0"/>
                  </a:rPr>
                  <a:t>Y. </a:t>
                </a:r>
                <a:r>
                  <a:rPr lang="en-US" altLang="ja-JP" sz="1200" dirty="0" err="1" smtClean="0">
                    <a:latin typeface="Arial" panose="020B0604020202020204" pitchFamily="34" charset="0"/>
                    <a:cs typeface="Arial" panose="020B0604020202020204" pitchFamily="34" charset="0"/>
                  </a:rPr>
                  <a:t>Hatsugai</a:t>
                </a:r>
                <a:r>
                  <a:rPr lang="en-US" altLang="ja-JP" sz="1200" dirty="0" smtClean="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Phys. Rev. </a:t>
                </a:r>
                <a:r>
                  <a:rPr lang="en-US" altLang="ja-JP" sz="1200" dirty="0" smtClean="0">
                    <a:latin typeface="Arial" panose="020B0604020202020204" pitchFamily="34" charset="0"/>
                    <a:cs typeface="Arial" panose="020B0604020202020204" pitchFamily="34" charset="0"/>
                  </a:rPr>
                  <a:t>Lett. </a:t>
                </a:r>
                <a:r>
                  <a:rPr lang="en-US" altLang="ja-JP" sz="1200" b="1" dirty="0" smtClean="0">
                    <a:latin typeface="Arial" panose="020B0604020202020204" pitchFamily="34" charset="0"/>
                    <a:cs typeface="Arial" panose="020B0604020202020204" pitchFamily="34" charset="0"/>
                  </a:rPr>
                  <a:t>71</a:t>
                </a:r>
                <a:r>
                  <a:rPr lang="en-US" altLang="ja-JP" sz="1200" dirty="0" smtClean="0">
                    <a:latin typeface="Arial" panose="020B0604020202020204" pitchFamily="34" charset="0"/>
                    <a:cs typeface="Arial" panose="020B0604020202020204" pitchFamily="34" charset="0"/>
                  </a:rPr>
                  <a:t>, 3697</a:t>
                </a:r>
                <a:r>
                  <a:rPr lang="ja-JP" altLang="en-US" sz="1200" dirty="0" smtClean="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a:t>
                </a:r>
                <a:r>
                  <a:rPr lang="en-US" altLang="ja-JP" sz="1200" dirty="0" smtClean="0">
                    <a:latin typeface="Arial" panose="020B0604020202020204" pitchFamily="34" charset="0"/>
                    <a:cs typeface="Arial" panose="020B0604020202020204" pitchFamily="34" charset="0"/>
                  </a:rPr>
                  <a:t>1993).</a:t>
                </a:r>
                <a:endParaRPr lang="ja-JP" altLang="en-US" sz="1200" dirty="0">
                  <a:latin typeface="Arial" panose="020B0604020202020204" pitchFamily="34" charset="0"/>
                  <a:cs typeface="Arial" panose="020B0604020202020204" pitchFamily="34" charset="0"/>
                </a:endParaRPr>
              </a:p>
            </p:txBody>
          </p:sp>
          <p:sp>
            <p:nvSpPr>
              <p:cNvPr id="13" name="テキスト ボックス 12"/>
              <p:cNvSpPr txBox="1"/>
              <p:nvPr/>
            </p:nvSpPr>
            <p:spPr>
              <a:xfrm>
                <a:off x="494414" y="6093127"/>
                <a:ext cx="2382801" cy="646331"/>
              </a:xfrm>
              <a:prstGeom prst="rect">
                <a:avLst/>
              </a:prstGeom>
              <a:noFill/>
            </p:spPr>
            <p:txBody>
              <a:bodyPr wrap="square" rtlCol="0">
                <a:spAutoFit/>
              </a:bodyPr>
              <a:lstStyle/>
              <a:p>
                <a:r>
                  <a:rPr kumimoji="1" lang="en-US" altLang="ja-JP" dirty="0" smtClean="0"/>
                  <a:t>Boundary state in topological phases</a:t>
                </a:r>
                <a:endParaRPr kumimoji="1" lang="ja-JP" altLang="en-US" dirty="0"/>
              </a:p>
            </p:txBody>
          </p:sp>
          <p:sp>
            <p:nvSpPr>
              <p:cNvPr id="17" name="テキスト ボックス 16"/>
              <p:cNvSpPr txBox="1"/>
              <p:nvPr/>
            </p:nvSpPr>
            <p:spPr>
              <a:xfrm>
                <a:off x="448308" y="4869990"/>
                <a:ext cx="1467068" cy="369332"/>
              </a:xfrm>
              <a:prstGeom prst="rect">
                <a:avLst/>
              </a:prstGeom>
              <a:noFill/>
            </p:spPr>
            <p:txBody>
              <a:bodyPr wrap="none" rtlCol="0">
                <a:spAutoFit/>
              </a:bodyPr>
              <a:lstStyle/>
              <a:p>
                <a:r>
                  <a:rPr kumimoji="1" lang="en-US" altLang="ja-JP" dirty="0" smtClean="0"/>
                  <a:t>Edge states:</a:t>
                </a:r>
                <a:endParaRPr kumimoji="1" lang="ja-JP" altLang="en-US" dirty="0"/>
              </a:p>
            </p:txBody>
          </p:sp>
          <p:sp>
            <p:nvSpPr>
              <p:cNvPr id="37" name="テキスト ボックス 36"/>
              <p:cNvSpPr txBox="1"/>
              <p:nvPr/>
            </p:nvSpPr>
            <p:spPr>
              <a:xfrm rot="5400000">
                <a:off x="993677" y="5413784"/>
                <a:ext cx="425116" cy="584775"/>
              </a:xfrm>
              <a:prstGeom prst="rect">
                <a:avLst/>
              </a:prstGeom>
              <a:noFill/>
            </p:spPr>
            <p:txBody>
              <a:bodyPr wrap="none" rtlCol="0">
                <a:spAutoFit/>
              </a:bodyPr>
              <a:lstStyle/>
              <a:p>
                <a:r>
                  <a:rPr kumimoji="1" lang="en-US" altLang="ja-JP" sz="3200" dirty="0" smtClean="0"/>
                  <a:t>=</a:t>
                </a:r>
                <a:endParaRPr kumimoji="1" lang="ja-JP" altLang="en-US" sz="3200" dirty="0"/>
              </a:p>
            </p:txBody>
          </p:sp>
        </p:grpSp>
      </p:grpSp>
      <p:grpSp>
        <p:nvGrpSpPr>
          <p:cNvPr id="19" name="グループ化 18"/>
          <p:cNvGrpSpPr/>
          <p:nvPr/>
        </p:nvGrpSpPr>
        <p:grpSpPr>
          <a:xfrm>
            <a:off x="4463988" y="4451283"/>
            <a:ext cx="4406519" cy="1873847"/>
            <a:chOff x="4463988" y="4451283"/>
            <a:chExt cx="4406519" cy="1873847"/>
          </a:xfrm>
        </p:grpSpPr>
        <p:sp>
          <p:nvSpPr>
            <p:cNvPr id="9" name="テキスト ボックス 8"/>
            <p:cNvSpPr txBox="1"/>
            <p:nvPr/>
          </p:nvSpPr>
          <p:spPr>
            <a:xfrm>
              <a:off x="4463988" y="5401800"/>
              <a:ext cx="4406519" cy="923330"/>
            </a:xfrm>
            <a:prstGeom prst="rect">
              <a:avLst/>
            </a:prstGeom>
            <a:noFill/>
          </p:spPr>
          <p:txBody>
            <a:bodyPr wrap="square" rtlCol="0">
              <a:spAutoFit/>
            </a:bodyPr>
            <a:lstStyle/>
            <a:p>
              <a:r>
                <a:rPr lang="en-US" altLang="ja-JP" dirty="0" smtClean="0">
                  <a:solidFill>
                    <a:srgbClr val="FFFF00"/>
                  </a:solidFill>
                </a:rPr>
                <a:t>Incompressible strip </a:t>
              </a:r>
              <a:r>
                <a:rPr lang="en-US" altLang="ja-JP" dirty="0" smtClean="0"/>
                <a:t>prevents backscattering between the chiral compressible channels </a:t>
              </a:r>
              <a:endParaRPr kumimoji="1" lang="ja-JP" altLang="en-US" dirty="0"/>
            </a:p>
          </p:txBody>
        </p:sp>
        <p:sp>
          <p:nvSpPr>
            <p:cNvPr id="25" name="正方形/長方形 24"/>
            <p:cNvSpPr/>
            <p:nvPr/>
          </p:nvSpPr>
          <p:spPr>
            <a:xfrm>
              <a:off x="4697028" y="4451283"/>
              <a:ext cx="2800767" cy="646331"/>
            </a:xfrm>
            <a:prstGeom prst="rect">
              <a:avLst/>
            </a:prstGeom>
          </p:spPr>
          <p:txBody>
            <a:bodyPr wrap="none">
              <a:spAutoFit/>
            </a:bodyPr>
            <a:lstStyle/>
            <a:p>
              <a:r>
                <a:rPr lang="en-US" altLang="ja-JP" dirty="0" smtClean="0"/>
                <a:t>Non- dissipative transport</a:t>
              </a:r>
            </a:p>
            <a:p>
              <a:r>
                <a:rPr lang="en-US" altLang="ja-JP" dirty="0" smtClean="0"/>
                <a:t>( </a:t>
              </a:r>
              <a:r>
                <a:rPr lang="en-US" altLang="ja-JP" dirty="0"/>
                <a:t>zero </a:t>
              </a:r>
              <a:r>
                <a:rPr lang="en-US" altLang="ja-JP" i="1" dirty="0" err="1"/>
                <a:t>R</a:t>
              </a:r>
              <a:r>
                <a:rPr lang="en-US" altLang="ja-JP" baseline="-25000" dirty="0" err="1"/>
                <a:t>xx</a:t>
              </a:r>
              <a:r>
                <a:rPr lang="en-US" altLang="ja-JP" baseline="-25000" dirty="0"/>
                <a:t> </a:t>
              </a:r>
              <a:r>
                <a:rPr lang="en-US" altLang="ja-JP" dirty="0" smtClean="0"/>
                <a:t>)</a:t>
              </a:r>
              <a:endParaRPr lang="en-US" altLang="ja-JP" dirty="0"/>
            </a:p>
          </p:txBody>
        </p:sp>
        <p:sp>
          <p:nvSpPr>
            <p:cNvPr id="10" name="上矢印 9"/>
            <p:cNvSpPr/>
            <p:nvPr/>
          </p:nvSpPr>
          <p:spPr>
            <a:xfrm>
              <a:off x="5847416" y="5054656"/>
              <a:ext cx="691091" cy="347144"/>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3" name="グループ化 22"/>
          <p:cNvGrpSpPr/>
          <p:nvPr/>
        </p:nvGrpSpPr>
        <p:grpSpPr>
          <a:xfrm>
            <a:off x="6719647" y="2170601"/>
            <a:ext cx="2064820" cy="646331"/>
            <a:chOff x="6719647" y="2170601"/>
            <a:chExt cx="2064820" cy="646331"/>
          </a:xfrm>
        </p:grpSpPr>
        <p:sp>
          <p:nvSpPr>
            <p:cNvPr id="21" name="円/楕円 20"/>
            <p:cNvSpPr/>
            <p:nvPr/>
          </p:nvSpPr>
          <p:spPr>
            <a:xfrm>
              <a:off x="7922240" y="2429293"/>
              <a:ext cx="862227" cy="387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719647" y="2170601"/>
              <a:ext cx="1440885" cy="646331"/>
            </a:xfrm>
            <a:prstGeom prst="rect">
              <a:avLst/>
            </a:prstGeom>
            <a:noFill/>
          </p:spPr>
          <p:txBody>
            <a:bodyPr wrap="square" rtlCol="0">
              <a:spAutoFit/>
            </a:bodyPr>
            <a:lstStyle/>
            <a:p>
              <a:r>
                <a:rPr kumimoji="1" lang="en-US" altLang="ja-JP" dirty="0" smtClean="0">
                  <a:solidFill>
                    <a:srgbClr val="FF0000"/>
                  </a:solidFill>
                </a:rPr>
                <a:t>Topological number</a:t>
              </a:r>
              <a:endParaRPr kumimoji="1" lang="ja-JP" altLang="en-US" dirty="0">
                <a:solidFill>
                  <a:srgbClr val="FF0000"/>
                </a:solidFill>
              </a:endParaRPr>
            </a:p>
          </p:txBody>
        </p:sp>
      </p:grpSp>
    </p:spTree>
    <p:extLst>
      <p:ext uri="{BB962C8B-B14F-4D97-AF65-F5344CB8AC3E}">
        <p14:creationId xmlns:p14="http://schemas.microsoft.com/office/powerpoint/2010/main" val="24655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7504" y="6669360"/>
            <a:ext cx="2358000" cy="1526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7504" y="4118694"/>
            <a:ext cx="2381250" cy="1781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23527" y="152897"/>
            <a:ext cx="8667139" cy="1143000"/>
          </a:xfrm>
        </p:spPr>
        <p:txBody>
          <a:bodyPr/>
          <a:lstStyle/>
          <a:p>
            <a:r>
              <a:rPr kumimoji="1" lang="en-US" altLang="ja-JP" dirty="0" smtClean="0"/>
              <a:t>Impact of current on spatial variation of electron polarization </a:t>
            </a:r>
            <a:endParaRPr kumimoji="1"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668639233"/>
              </p:ext>
            </p:extLst>
          </p:nvPr>
        </p:nvGraphicFramePr>
        <p:xfrm>
          <a:off x="2325107" y="1555037"/>
          <a:ext cx="6665560" cy="2433778"/>
        </p:xfrm>
        <a:graphic>
          <a:graphicData uri="http://schemas.openxmlformats.org/presentationml/2006/ole">
            <mc:AlternateContent xmlns:mc="http://schemas.openxmlformats.org/markup-compatibility/2006">
              <mc:Choice xmlns:v="urn:schemas-microsoft-com:vml" Requires="v">
                <p:oleObj spid="_x0000_s462435" name="Image" r:id="rId4" imgW="5807880" imgH="2121120" progId="Photoshop.Image.13">
                  <p:embed/>
                </p:oleObj>
              </mc:Choice>
              <mc:Fallback>
                <p:oleObj name="Image" r:id="rId4" imgW="5807880" imgH="2121120" progId="Photoshop.Image.13">
                  <p:embed/>
                  <p:pic>
                    <p:nvPicPr>
                      <p:cNvPr id="0" name=""/>
                      <p:cNvPicPr/>
                      <p:nvPr/>
                    </p:nvPicPr>
                    <p:blipFill>
                      <a:blip r:embed="rId5"/>
                      <a:stretch>
                        <a:fillRect/>
                      </a:stretch>
                    </p:blipFill>
                    <p:spPr>
                      <a:xfrm>
                        <a:off x="2325107" y="1555037"/>
                        <a:ext cx="6665560" cy="2433778"/>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052286215"/>
              </p:ext>
            </p:extLst>
          </p:nvPr>
        </p:nvGraphicFramePr>
        <p:xfrm>
          <a:off x="323528" y="1952836"/>
          <a:ext cx="1692188" cy="1821207"/>
        </p:xfrm>
        <a:graphic>
          <a:graphicData uri="http://schemas.openxmlformats.org/presentationml/2006/ole">
            <mc:AlternateContent xmlns:mc="http://schemas.openxmlformats.org/markup-compatibility/2006">
              <mc:Choice xmlns:v="urn:schemas-microsoft-com:vml" Requires="v">
                <p:oleObj spid="_x0000_s462436" name="Image" r:id="rId6" imgW="1978560" imgH="2128320" progId="Photoshop.Image.13">
                  <p:embed/>
                </p:oleObj>
              </mc:Choice>
              <mc:Fallback>
                <p:oleObj name="Image" r:id="rId6" imgW="1978560" imgH="2128320" progId="Photoshop.Image.13">
                  <p:embed/>
                  <p:pic>
                    <p:nvPicPr>
                      <p:cNvPr id="0" name=""/>
                      <p:cNvPicPr/>
                      <p:nvPr/>
                    </p:nvPicPr>
                    <p:blipFill>
                      <a:blip r:embed="rId7"/>
                      <a:stretch>
                        <a:fillRect/>
                      </a:stretch>
                    </p:blipFill>
                    <p:spPr>
                      <a:xfrm>
                        <a:off x="323528" y="1952836"/>
                        <a:ext cx="1692188" cy="1821207"/>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321168122"/>
              </p:ext>
            </p:extLst>
          </p:nvPr>
        </p:nvGraphicFramePr>
        <p:xfrm>
          <a:off x="107504" y="4309241"/>
          <a:ext cx="2381250" cy="2376487"/>
        </p:xfrm>
        <a:graphic>
          <a:graphicData uri="http://schemas.openxmlformats.org/presentationml/2006/ole">
            <mc:AlternateContent xmlns:mc="http://schemas.openxmlformats.org/markup-compatibility/2006">
              <mc:Choice xmlns:v="urn:schemas-microsoft-com:vml" Requires="v">
                <p:oleObj spid="_x0000_s462437" name="Image" r:id="rId8" imgW="2380680" imgH="2377080" progId="Photoshop.Image.13">
                  <p:embed/>
                </p:oleObj>
              </mc:Choice>
              <mc:Fallback>
                <p:oleObj name="Image" r:id="rId8" imgW="2380680" imgH="2377080" progId="Photoshop.Image.13">
                  <p:embed/>
                  <p:pic>
                    <p:nvPicPr>
                      <p:cNvPr id="0" name=""/>
                      <p:cNvPicPr/>
                      <p:nvPr/>
                    </p:nvPicPr>
                    <p:blipFill>
                      <a:blip r:embed="rId9"/>
                      <a:stretch>
                        <a:fillRect/>
                      </a:stretch>
                    </p:blipFill>
                    <p:spPr>
                      <a:xfrm>
                        <a:off x="107504" y="4309241"/>
                        <a:ext cx="2381250" cy="2376487"/>
                      </a:xfrm>
                      <a:prstGeom prst="rect">
                        <a:avLst/>
                      </a:prstGeom>
                    </p:spPr>
                  </p:pic>
                </p:oleObj>
              </mc:Fallback>
            </mc:AlternateContent>
          </a:graphicData>
        </a:graphic>
      </p:graphicFrame>
      <p:cxnSp>
        <p:nvCxnSpPr>
          <p:cNvPr id="4" name="直線矢印コネクタ 3"/>
          <p:cNvCxnSpPr/>
          <p:nvPr/>
        </p:nvCxnSpPr>
        <p:spPr>
          <a:xfrm>
            <a:off x="2637287" y="2366881"/>
            <a:ext cx="0" cy="93610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rot="16200000">
            <a:off x="1857926" y="2618038"/>
            <a:ext cx="1242139" cy="307777"/>
          </a:xfrm>
          <a:prstGeom prst="rect">
            <a:avLst/>
          </a:prstGeom>
          <a:noFill/>
        </p:spPr>
        <p:txBody>
          <a:bodyPr wrap="square" rtlCol="0">
            <a:spAutoFit/>
          </a:bodyPr>
          <a:lstStyle/>
          <a:p>
            <a:r>
              <a:rPr kumimoji="1" lang="en-US" altLang="ja-JP" sz="1400" dirty="0" smtClean="0">
                <a:solidFill>
                  <a:schemeClr val="bg1"/>
                </a:solidFill>
              </a:rPr>
              <a:t>Electron drift</a:t>
            </a:r>
            <a:endParaRPr kumimoji="1" lang="ja-JP" altLang="en-US" sz="1400" dirty="0">
              <a:solidFill>
                <a:schemeClr val="bg1"/>
              </a:solidFill>
            </a:endParaRPr>
          </a:p>
        </p:txBody>
      </p:sp>
      <p:cxnSp>
        <p:nvCxnSpPr>
          <p:cNvPr id="11" name="直線コネクタ 10"/>
          <p:cNvCxnSpPr/>
          <p:nvPr/>
        </p:nvCxnSpPr>
        <p:spPr>
          <a:xfrm>
            <a:off x="575556" y="4437112"/>
            <a:ext cx="1913198" cy="0"/>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38061" y="4041068"/>
            <a:ext cx="2757775" cy="369332"/>
          </a:xfrm>
          <a:prstGeom prst="rect">
            <a:avLst/>
          </a:prstGeom>
          <a:noFill/>
          <a:ln>
            <a:noFill/>
          </a:ln>
        </p:spPr>
        <p:txBody>
          <a:bodyPr wrap="square" rtlCol="0">
            <a:spAutoFit/>
          </a:bodyPr>
          <a:lstStyle/>
          <a:p>
            <a:r>
              <a:rPr kumimoji="1" lang="en-US" altLang="ja-JP" dirty="0" smtClean="0">
                <a:solidFill>
                  <a:srgbClr val="FF0000"/>
                </a:solidFill>
              </a:rPr>
              <a:t>Full spin polarization</a:t>
            </a:r>
            <a:endParaRPr kumimoji="1" lang="ja-JP" altLang="en-US" dirty="0">
              <a:solidFill>
                <a:srgbClr val="FF0000"/>
              </a:solidFill>
            </a:endParaRPr>
          </a:p>
        </p:txBody>
      </p:sp>
      <p:sp>
        <p:nvSpPr>
          <p:cNvPr id="14" name="テキスト ボックス 13"/>
          <p:cNvSpPr txBox="1"/>
          <p:nvPr/>
        </p:nvSpPr>
        <p:spPr>
          <a:xfrm>
            <a:off x="3563888" y="5174318"/>
            <a:ext cx="4500500" cy="646331"/>
          </a:xfrm>
          <a:prstGeom prst="rect">
            <a:avLst/>
          </a:prstGeom>
          <a:noFill/>
        </p:spPr>
        <p:txBody>
          <a:bodyPr wrap="square" rtlCol="0">
            <a:spAutoFit/>
          </a:bodyPr>
          <a:lstStyle/>
          <a:p>
            <a:r>
              <a:rPr lang="en-US" altLang="ja-JP" dirty="0" smtClean="0">
                <a:solidFill>
                  <a:srgbClr val="FFFF00"/>
                </a:solidFill>
              </a:rPr>
              <a:t>Spatial variation is suppressed near the critical current of QH breakdown</a:t>
            </a:r>
            <a:r>
              <a:rPr kumimoji="1" lang="en-US" altLang="ja-JP" dirty="0" smtClean="0">
                <a:solidFill>
                  <a:srgbClr val="FFFF00"/>
                </a:solidFill>
              </a:rPr>
              <a:t> </a:t>
            </a:r>
            <a:endParaRPr kumimoji="1" lang="ja-JP" altLang="en-US" dirty="0">
              <a:solidFill>
                <a:srgbClr val="FFFF00"/>
              </a:solidFill>
            </a:endParaRPr>
          </a:p>
        </p:txBody>
      </p:sp>
      <p:sp>
        <p:nvSpPr>
          <p:cNvPr id="9" name="テキスト ボックス 8"/>
          <p:cNvSpPr txBox="1"/>
          <p:nvPr/>
        </p:nvSpPr>
        <p:spPr>
          <a:xfrm>
            <a:off x="1159051" y="6561012"/>
            <a:ext cx="782971" cy="338554"/>
          </a:xfrm>
          <a:prstGeom prst="rect">
            <a:avLst/>
          </a:prstGeom>
          <a:noFill/>
        </p:spPr>
        <p:txBody>
          <a:bodyPr wrap="none" rtlCol="0">
            <a:spAutoFit/>
          </a:bodyPr>
          <a:lstStyle/>
          <a:p>
            <a:r>
              <a:rPr lang="en-US" altLang="ja-JP" sz="1600" i="1" dirty="0" smtClean="0">
                <a:solidFill>
                  <a:schemeClr val="bg1"/>
                </a:solidFill>
              </a:rPr>
              <a:t>x</a:t>
            </a:r>
            <a:r>
              <a:rPr lang="en-US" altLang="ja-JP" sz="1600" dirty="0" smtClean="0">
                <a:solidFill>
                  <a:schemeClr val="bg1"/>
                </a:solidFill>
              </a:rPr>
              <a:t>’ [um]</a:t>
            </a:r>
            <a:endParaRPr kumimoji="1" lang="ja-JP" altLang="en-US" sz="1600" dirty="0">
              <a:solidFill>
                <a:schemeClr val="bg1"/>
              </a:solidFill>
            </a:endParaRPr>
          </a:p>
        </p:txBody>
      </p:sp>
      <p:grpSp>
        <p:nvGrpSpPr>
          <p:cNvPr id="19" name="グループ化 18"/>
          <p:cNvGrpSpPr/>
          <p:nvPr/>
        </p:nvGrpSpPr>
        <p:grpSpPr>
          <a:xfrm>
            <a:off x="8352420" y="1700808"/>
            <a:ext cx="443500" cy="2340260"/>
            <a:chOff x="8048140" y="1700808"/>
            <a:chExt cx="443500" cy="2340260"/>
          </a:xfrm>
        </p:grpSpPr>
        <p:sp>
          <p:nvSpPr>
            <p:cNvPr id="10" name="正方形/長方形 9"/>
            <p:cNvSpPr/>
            <p:nvPr/>
          </p:nvSpPr>
          <p:spPr>
            <a:xfrm>
              <a:off x="8136396" y="1700808"/>
              <a:ext cx="252028" cy="2288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079348" y="1772816"/>
              <a:ext cx="412292" cy="338554"/>
            </a:xfrm>
            <a:prstGeom prst="rect">
              <a:avLst/>
            </a:prstGeom>
            <a:noFill/>
          </p:spPr>
          <p:txBody>
            <a:bodyPr wrap="none" rtlCol="0">
              <a:spAutoFit/>
            </a:bodyPr>
            <a:lstStyle/>
            <a:p>
              <a:r>
                <a:rPr kumimoji="1" lang="en-US" altLang="ja-JP" sz="1600" dirty="0" smtClean="0">
                  <a:solidFill>
                    <a:schemeClr val="bg1"/>
                  </a:solidFill>
                </a:rPr>
                <a:t>90</a:t>
              </a:r>
              <a:endParaRPr kumimoji="1" lang="ja-JP" altLang="en-US" sz="1600" dirty="0">
                <a:solidFill>
                  <a:schemeClr val="bg1"/>
                </a:solidFill>
              </a:endParaRPr>
            </a:p>
          </p:txBody>
        </p:sp>
        <p:sp>
          <p:nvSpPr>
            <p:cNvPr id="17" name="テキスト ボックス 16"/>
            <p:cNvSpPr txBox="1"/>
            <p:nvPr/>
          </p:nvSpPr>
          <p:spPr>
            <a:xfrm>
              <a:off x="8064388" y="2744924"/>
              <a:ext cx="412292" cy="338554"/>
            </a:xfrm>
            <a:prstGeom prst="rect">
              <a:avLst/>
            </a:prstGeom>
            <a:noFill/>
          </p:spPr>
          <p:txBody>
            <a:bodyPr wrap="none" rtlCol="0">
              <a:spAutoFit/>
            </a:bodyPr>
            <a:lstStyle/>
            <a:p>
              <a:r>
                <a:rPr kumimoji="1" lang="en-US" altLang="ja-JP" sz="1600" dirty="0" smtClean="0">
                  <a:solidFill>
                    <a:schemeClr val="bg1"/>
                  </a:solidFill>
                </a:rPr>
                <a:t>70</a:t>
              </a:r>
              <a:endParaRPr kumimoji="1" lang="ja-JP" altLang="en-US" sz="1600" dirty="0">
                <a:solidFill>
                  <a:schemeClr val="bg1"/>
                </a:solidFill>
              </a:endParaRPr>
            </a:p>
          </p:txBody>
        </p:sp>
        <p:sp>
          <p:nvSpPr>
            <p:cNvPr id="18" name="テキスト ボックス 17"/>
            <p:cNvSpPr txBox="1"/>
            <p:nvPr/>
          </p:nvSpPr>
          <p:spPr>
            <a:xfrm>
              <a:off x="8048140" y="3702514"/>
              <a:ext cx="412292" cy="338554"/>
            </a:xfrm>
            <a:prstGeom prst="rect">
              <a:avLst/>
            </a:prstGeom>
            <a:noFill/>
          </p:spPr>
          <p:txBody>
            <a:bodyPr wrap="none" rtlCol="0">
              <a:spAutoFit/>
            </a:bodyPr>
            <a:lstStyle/>
            <a:p>
              <a:r>
                <a:rPr kumimoji="1" lang="en-US" altLang="ja-JP" sz="1600" dirty="0" smtClean="0">
                  <a:solidFill>
                    <a:schemeClr val="bg1"/>
                  </a:solidFill>
                </a:rPr>
                <a:t>50</a:t>
              </a:r>
              <a:endParaRPr kumimoji="1" lang="ja-JP" altLang="en-US" sz="1600" dirty="0">
                <a:solidFill>
                  <a:schemeClr val="bg1"/>
                </a:solidFill>
              </a:endParaRPr>
            </a:p>
          </p:txBody>
        </p:sp>
      </p:grpSp>
      <p:grpSp>
        <p:nvGrpSpPr>
          <p:cNvPr id="24" name="グループ化 23"/>
          <p:cNvGrpSpPr/>
          <p:nvPr/>
        </p:nvGrpSpPr>
        <p:grpSpPr>
          <a:xfrm>
            <a:off x="191145" y="4206570"/>
            <a:ext cx="420415" cy="2415042"/>
            <a:chOff x="523304" y="4206570"/>
            <a:chExt cx="420415" cy="2415042"/>
          </a:xfrm>
        </p:grpSpPr>
        <p:sp>
          <p:nvSpPr>
            <p:cNvPr id="20" name="正方形/長方形 19"/>
            <p:cNvSpPr/>
            <p:nvPr/>
          </p:nvSpPr>
          <p:spPr>
            <a:xfrm>
              <a:off x="647563" y="4309241"/>
              <a:ext cx="180021" cy="2251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31427" y="4206570"/>
              <a:ext cx="412292" cy="338554"/>
            </a:xfrm>
            <a:prstGeom prst="rect">
              <a:avLst/>
            </a:prstGeom>
            <a:noFill/>
          </p:spPr>
          <p:txBody>
            <a:bodyPr wrap="none" rtlCol="0">
              <a:spAutoFit/>
            </a:bodyPr>
            <a:lstStyle/>
            <a:p>
              <a:r>
                <a:rPr kumimoji="1" lang="en-US" altLang="ja-JP" sz="1600" dirty="0" smtClean="0">
                  <a:solidFill>
                    <a:schemeClr val="bg1"/>
                  </a:solidFill>
                </a:rPr>
                <a:t>90</a:t>
              </a:r>
              <a:endParaRPr kumimoji="1" lang="ja-JP" altLang="en-US" sz="1600" dirty="0">
                <a:solidFill>
                  <a:schemeClr val="bg1"/>
                </a:solidFill>
              </a:endParaRPr>
            </a:p>
          </p:txBody>
        </p:sp>
        <p:sp>
          <p:nvSpPr>
            <p:cNvPr id="22" name="テキスト ボックス 21"/>
            <p:cNvSpPr txBox="1"/>
            <p:nvPr/>
          </p:nvSpPr>
          <p:spPr>
            <a:xfrm>
              <a:off x="523304" y="5250686"/>
              <a:ext cx="412292" cy="338554"/>
            </a:xfrm>
            <a:prstGeom prst="rect">
              <a:avLst/>
            </a:prstGeom>
            <a:noFill/>
          </p:spPr>
          <p:txBody>
            <a:bodyPr wrap="none" rtlCol="0">
              <a:spAutoFit/>
            </a:bodyPr>
            <a:lstStyle/>
            <a:p>
              <a:r>
                <a:rPr kumimoji="1" lang="en-US" altLang="ja-JP" sz="1600" dirty="0" smtClean="0">
                  <a:solidFill>
                    <a:schemeClr val="bg1"/>
                  </a:solidFill>
                </a:rPr>
                <a:t>70</a:t>
              </a:r>
              <a:endParaRPr kumimoji="1" lang="ja-JP" altLang="en-US" sz="1600" dirty="0">
                <a:solidFill>
                  <a:schemeClr val="bg1"/>
                </a:solidFill>
              </a:endParaRPr>
            </a:p>
          </p:txBody>
        </p:sp>
        <p:sp>
          <p:nvSpPr>
            <p:cNvPr id="23" name="テキスト ボックス 22"/>
            <p:cNvSpPr txBox="1"/>
            <p:nvPr/>
          </p:nvSpPr>
          <p:spPr>
            <a:xfrm>
              <a:off x="523304" y="6283058"/>
              <a:ext cx="412292" cy="338554"/>
            </a:xfrm>
            <a:prstGeom prst="rect">
              <a:avLst/>
            </a:prstGeom>
            <a:noFill/>
          </p:spPr>
          <p:txBody>
            <a:bodyPr wrap="none" rtlCol="0">
              <a:spAutoFit/>
            </a:bodyPr>
            <a:lstStyle/>
            <a:p>
              <a:r>
                <a:rPr kumimoji="1" lang="en-US" altLang="ja-JP" sz="1600" dirty="0" smtClean="0">
                  <a:solidFill>
                    <a:schemeClr val="bg1"/>
                  </a:solidFill>
                </a:rPr>
                <a:t>50</a:t>
              </a:r>
              <a:endParaRPr kumimoji="1" lang="ja-JP" altLang="en-US" sz="1600" dirty="0">
                <a:solidFill>
                  <a:schemeClr val="bg1"/>
                </a:solidFill>
              </a:endParaRPr>
            </a:p>
          </p:txBody>
        </p:sp>
      </p:grpSp>
      <p:sp>
        <p:nvSpPr>
          <p:cNvPr id="25" name="テキスト ボックス 24"/>
          <p:cNvSpPr txBox="1"/>
          <p:nvPr/>
        </p:nvSpPr>
        <p:spPr>
          <a:xfrm>
            <a:off x="6174326" y="6530860"/>
            <a:ext cx="2978701"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KH </a:t>
            </a:r>
            <a:r>
              <a:rPr lang="en-US" altLang="ja-JP" sz="1200" i="1" dirty="0">
                <a:latin typeface="Arial" panose="020B0604020202020204" pitchFamily="34" charset="0"/>
                <a:cs typeface="Arial" panose="020B0604020202020204" pitchFamily="34" charset="0"/>
              </a:rPr>
              <a:t>et. al</a:t>
            </a:r>
            <a:r>
              <a:rPr lang="en-US" altLang="ja-JP" sz="1200" dirty="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Nat. </a:t>
            </a:r>
            <a:r>
              <a:rPr lang="en-US" altLang="ja-JP" sz="1200" dirty="0" err="1" smtClean="0">
                <a:latin typeface="Arial" panose="020B0604020202020204" pitchFamily="34" charset="0"/>
                <a:cs typeface="Arial" panose="020B0604020202020204" pitchFamily="34" charset="0"/>
              </a:rPr>
              <a:t>Commun</a:t>
            </a:r>
            <a:r>
              <a:rPr lang="en-US" altLang="ja-JP" sz="1200" dirty="0" smtClean="0">
                <a:latin typeface="Arial" panose="020B0604020202020204" pitchFamily="34" charset="0"/>
                <a:cs typeface="Arial" panose="020B0604020202020204" pitchFamily="34" charset="0"/>
              </a:rPr>
              <a:t>. </a:t>
            </a:r>
            <a:r>
              <a:rPr lang="en-US" altLang="ja-JP" sz="1200" b="1" dirty="0" smtClean="0">
                <a:latin typeface="Arial" panose="020B0604020202020204" pitchFamily="34" charset="0"/>
                <a:cs typeface="Arial" panose="020B0604020202020204" pitchFamily="34" charset="0"/>
              </a:rPr>
              <a:t>9</a:t>
            </a:r>
            <a:r>
              <a:rPr lang="en-US" altLang="ja-JP" sz="1200" dirty="0" smtClean="0">
                <a:latin typeface="Arial" panose="020B0604020202020204" pitchFamily="34" charset="0"/>
                <a:cs typeface="Arial" panose="020B0604020202020204" pitchFamily="34" charset="0"/>
              </a:rPr>
              <a:t>, 2215 </a:t>
            </a:r>
            <a:r>
              <a:rPr lang="en-US" altLang="ja-JP" sz="1200" dirty="0">
                <a:latin typeface="Arial" panose="020B0604020202020204" pitchFamily="34" charset="0"/>
                <a:cs typeface="Arial" panose="020B0604020202020204" pitchFamily="34" charset="0"/>
              </a:rPr>
              <a:t>(</a:t>
            </a:r>
            <a:r>
              <a:rPr lang="en-US" altLang="ja-JP" sz="1200" dirty="0" smtClean="0">
                <a:latin typeface="Arial" panose="020B0604020202020204" pitchFamily="34" charset="0"/>
                <a:cs typeface="Arial" panose="020B0604020202020204" pitchFamily="34" charset="0"/>
              </a:rPr>
              <a:t>2018).</a:t>
            </a:r>
            <a:endParaRPr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3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093" y="2023483"/>
            <a:ext cx="2565833" cy="5131666"/>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7797" y="2023163"/>
            <a:ext cx="2597863" cy="5195725"/>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9225" y="2025583"/>
            <a:ext cx="2596653" cy="5193305"/>
          </a:xfrm>
          <a:prstGeom prst="rect">
            <a:avLst/>
          </a:prstGeom>
        </p:spPr>
      </p:pic>
      <p:pic>
        <p:nvPicPr>
          <p:cNvPr id="42" name="図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3273" y="2020767"/>
            <a:ext cx="2608556" cy="5217112"/>
          </a:xfrm>
          <a:prstGeom prst="rect">
            <a:avLst/>
          </a:prstGeom>
        </p:spPr>
      </p:pic>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5832" y="2046683"/>
            <a:ext cx="2571043" cy="5142085"/>
          </a:xfrm>
          <a:prstGeom prst="rect">
            <a:avLst/>
          </a:prstGeom>
        </p:spPr>
      </p:pic>
      <p:pic>
        <p:nvPicPr>
          <p:cNvPr id="7" name="図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89840" y="2038081"/>
            <a:ext cx="2580019" cy="5160038"/>
          </a:xfrm>
          <a:prstGeom prst="rect">
            <a:avLst/>
          </a:prstGeom>
        </p:spPr>
      </p:pic>
      <p:pic>
        <p:nvPicPr>
          <p:cNvPr id="13" name="図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9364" y="2025183"/>
            <a:ext cx="2581793" cy="5163586"/>
          </a:xfrm>
          <a:prstGeom prst="rect">
            <a:avLst/>
          </a:prstGeom>
        </p:spPr>
      </p:pic>
      <p:pic>
        <p:nvPicPr>
          <p:cNvPr id="6" name="図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87417" y="2025184"/>
            <a:ext cx="2586468" cy="5172936"/>
          </a:xfrm>
          <a:prstGeom prst="rect">
            <a:avLst/>
          </a:prstGeom>
        </p:spPr>
      </p:pic>
      <p:pic>
        <p:nvPicPr>
          <p:cNvPr id="2" name="図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76647" y="2025182"/>
            <a:ext cx="2589411" cy="5172936"/>
          </a:xfrm>
          <a:prstGeom prst="rect">
            <a:avLst/>
          </a:prstGeom>
        </p:spPr>
      </p:pic>
      <p:grpSp>
        <p:nvGrpSpPr>
          <p:cNvPr id="35" name="グループ化 34"/>
          <p:cNvGrpSpPr/>
          <p:nvPr/>
        </p:nvGrpSpPr>
        <p:grpSpPr>
          <a:xfrm>
            <a:off x="-1383576" y="472274"/>
            <a:ext cx="853619" cy="2367213"/>
            <a:chOff x="-107977" y="3942875"/>
            <a:chExt cx="881585" cy="2724225"/>
          </a:xfrm>
        </p:grpSpPr>
        <p:sp>
          <p:nvSpPr>
            <p:cNvPr id="36" name="正方形/長方形 35"/>
            <p:cNvSpPr/>
            <p:nvPr/>
          </p:nvSpPr>
          <p:spPr>
            <a:xfrm>
              <a:off x="-107977" y="5037472"/>
              <a:ext cx="672575" cy="2450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t>0</a:t>
              </a:r>
              <a:endParaRPr lang="ja-JP" altLang="en-US" sz="1200" dirty="0"/>
            </a:p>
          </p:txBody>
        </p:sp>
        <p:pic>
          <p:nvPicPr>
            <p:cNvPr id="37" name="図 36"/>
            <p:cNvPicPr>
              <a:picLocks noChangeAspect="1"/>
            </p:cNvPicPr>
            <p:nvPr/>
          </p:nvPicPr>
          <p:blipFill>
            <a:blip r:embed="rId13" cstate="print"/>
            <a:stretch>
              <a:fillRect/>
            </a:stretch>
          </p:blipFill>
          <p:spPr>
            <a:xfrm>
              <a:off x="317384" y="4072102"/>
              <a:ext cx="414342" cy="2175829"/>
            </a:xfrm>
            <a:prstGeom prst="rect">
              <a:avLst/>
            </a:prstGeom>
          </p:spPr>
        </p:pic>
        <p:sp>
          <p:nvSpPr>
            <p:cNvPr id="38" name="正方形/長方形 37"/>
            <p:cNvSpPr/>
            <p:nvPr/>
          </p:nvSpPr>
          <p:spPr>
            <a:xfrm>
              <a:off x="-76545" y="3942875"/>
              <a:ext cx="850153" cy="2519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t>0.1mV</a:t>
              </a:r>
              <a:endParaRPr lang="ja-JP" altLang="en-US" sz="1200" dirty="0"/>
            </a:p>
          </p:txBody>
        </p:sp>
        <p:sp>
          <p:nvSpPr>
            <p:cNvPr id="39" name="正方形/長方形 38"/>
            <p:cNvSpPr/>
            <p:nvPr/>
          </p:nvSpPr>
          <p:spPr>
            <a:xfrm>
              <a:off x="-107977" y="6165923"/>
              <a:ext cx="881585" cy="2394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t>－</a:t>
              </a:r>
              <a:r>
                <a:rPr lang="en-US" altLang="ja-JP" sz="1200" dirty="0"/>
                <a:t>0.1mV</a:t>
              </a:r>
              <a:endParaRPr lang="ja-JP" altLang="en-US" sz="1200" dirty="0"/>
            </a:p>
          </p:txBody>
        </p:sp>
        <p:sp>
          <p:nvSpPr>
            <p:cNvPr id="40" name="テキスト ボックス 39"/>
            <p:cNvSpPr txBox="1"/>
            <p:nvPr/>
          </p:nvSpPr>
          <p:spPr>
            <a:xfrm>
              <a:off x="147601" y="6348325"/>
              <a:ext cx="424145" cy="318775"/>
            </a:xfrm>
            <a:prstGeom prst="rect">
              <a:avLst/>
            </a:prstGeom>
            <a:noFill/>
          </p:spPr>
          <p:txBody>
            <a:bodyPr wrap="none" rtlCol="0">
              <a:spAutoFit/>
            </a:bodyPr>
            <a:lstStyle/>
            <a:p>
              <a:r>
                <a:rPr lang="en-US" altLang="ja-JP" sz="1200" i="1" dirty="0" err="1">
                  <a:latin typeface="Symbol" panose="05050102010706020507" pitchFamily="18" charset="2"/>
                </a:rPr>
                <a:t>D</a:t>
              </a:r>
              <a:r>
                <a:rPr lang="en-US" altLang="ja-JP" sz="1200" i="1" dirty="0" err="1"/>
                <a:t>V</a:t>
              </a:r>
              <a:r>
                <a:rPr lang="en-US" altLang="ja-JP" sz="1200" i="1" baseline="-25000" dirty="0" err="1"/>
                <a:t>x</a:t>
              </a:r>
              <a:endParaRPr lang="ja-JP" altLang="en-US" sz="1200" i="1" baseline="-25000" dirty="0"/>
            </a:p>
          </p:txBody>
        </p:sp>
      </p:grpSp>
      <p:sp>
        <p:nvSpPr>
          <p:cNvPr id="9" name="フリーフォーム 8"/>
          <p:cNvSpPr/>
          <p:nvPr/>
        </p:nvSpPr>
        <p:spPr>
          <a:xfrm>
            <a:off x="5691516" y="2335992"/>
            <a:ext cx="248696" cy="4823209"/>
          </a:xfrm>
          <a:custGeom>
            <a:avLst/>
            <a:gdLst>
              <a:gd name="connsiteX0" fmla="*/ 331595 w 331595"/>
              <a:gd name="connsiteY0" fmla="*/ 0 h 6430945"/>
              <a:gd name="connsiteX1" fmla="*/ 60290 w 331595"/>
              <a:gd name="connsiteY1" fmla="*/ 211015 h 6430945"/>
              <a:gd name="connsiteX2" fmla="*/ 0 w 331595"/>
              <a:gd name="connsiteY2" fmla="*/ 351692 h 6430945"/>
              <a:gd name="connsiteX3" fmla="*/ 110531 w 331595"/>
              <a:gd name="connsiteY3" fmla="*/ 6430945 h 6430945"/>
            </a:gdLst>
            <a:ahLst/>
            <a:cxnLst>
              <a:cxn ang="0">
                <a:pos x="connsiteX0" y="connsiteY0"/>
              </a:cxn>
              <a:cxn ang="0">
                <a:pos x="connsiteX1" y="connsiteY1"/>
              </a:cxn>
              <a:cxn ang="0">
                <a:pos x="connsiteX2" y="connsiteY2"/>
              </a:cxn>
              <a:cxn ang="0">
                <a:pos x="connsiteX3" y="connsiteY3"/>
              </a:cxn>
            </a:cxnLst>
            <a:rect l="l" t="t" r="r" b="b"/>
            <a:pathLst>
              <a:path w="331595" h="6430945">
                <a:moveTo>
                  <a:pt x="331595" y="0"/>
                </a:moveTo>
                <a:lnTo>
                  <a:pt x="60290" y="211015"/>
                </a:lnTo>
                <a:lnTo>
                  <a:pt x="0" y="351692"/>
                </a:lnTo>
                <a:lnTo>
                  <a:pt x="110531" y="6430945"/>
                </a:lnTo>
              </a:path>
            </a:pathLst>
          </a:custGeom>
          <a:noFill/>
          <a:ln w="53975">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フリーフォーム 9"/>
          <p:cNvSpPr/>
          <p:nvPr/>
        </p:nvSpPr>
        <p:spPr>
          <a:xfrm>
            <a:off x="3381806" y="2371385"/>
            <a:ext cx="324059" cy="4830746"/>
          </a:xfrm>
          <a:custGeom>
            <a:avLst/>
            <a:gdLst>
              <a:gd name="connsiteX0" fmla="*/ 0 w 432079"/>
              <a:gd name="connsiteY0" fmla="*/ 0 h 6440994"/>
              <a:gd name="connsiteX1" fmla="*/ 261257 w 432079"/>
              <a:gd name="connsiteY1" fmla="*/ 211016 h 6440994"/>
              <a:gd name="connsiteX2" fmla="*/ 381837 w 432079"/>
              <a:gd name="connsiteY2" fmla="*/ 622998 h 6440994"/>
              <a:gd name="connsiteX3" fmla="*/ 432079 w 432079"/>
              <a:gd name="connsiteY3" fmla="*/ 6440994 h 6440994"/>
            </a:gdLst>
            <a:ahLst/>
            <a:cxnLst>
              <a:cxn ang="0">
                <a:pos x="connsiteX0" y="connsiteY0"/>
              </a:cxn>
              <a:cxn ang="0">
                <a:pos x="connsiteX1" y="connsiteY1"/>
              </a:cxn>
              <a:cxn ang="0">
                <a:pos x="connsiteX2" y="connsiteY2"/>
              </a:cxn>
              <a:cxn ang="0">
                <a:pos x="connsiteX3" y="connsiteY3"/>
              </a:cxn>
            </a:cxnLst>
            <a:rect l="l" t="t" r="r" b="b"/>
            <a:pathLst>
              <a:path w="432079" h="6440994">
                <a:moveTo>
                  <a:pt x="0" y="0"/>
                </a:moveTo>
                <a:lnTo>
                  <a:pt x="261257" y="211016"/>
                </a:lnTo>
                <a:lnTo>
                  <a:pt x="381837" y="622998"/>
                </a:lnTo>
                <a:lnTo>
                  <a:pt x="432079" y="6440994"/>
                </a:lnTo>
              </a:path>
            </a:pathLst>
          </a:custGeom>
          <a:noFill/>
          <a:ln w="5080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フリーフォーム 19"/>
          <p:cNvSpPr/>
          <p:nvPr/>
        </p:nvSpPr>
        <p:spPr>
          <a:xfrm>
            <a:off x="8486189" y="2327894"/>
            <a:ext cx="248696" cy="4823209"/>
          </a:xfrm>
          <a:custGeom>
            <a:avLst/>
            <a:gdLst>
              <a:gd name="connsiteX0" fmla="*/ 331595 w 331595"/>
              <a:gd name="connsiteY0" fmla="*/ 0 h 6430945"/>
              <a:gd name="connsiteX1" fmla="*/ 60290 w 331595"/>
              <a:gd name="connsiteY1" fmla="*/ 211015 h 6430945"/>
              <a:gd name="connsiteX2" fmla="*/ 0 w 331595"/>
              <a:gd name="connsiteY2" fmla="*/ 351692 h 6430945"/>
              <a:gd name="connsiteX3" fmla="*/ 110531 w 331595"/>
              <a:gd name="connsiteY3" fmla="*/ 6430945 h 6430945"/>
            </a:gdLst>
            <a:ahLst/>
            <a:cxnLst>
              <a:cxn ang="0">
                <a:pos x="connsiteX0" y="connsiteY0"/>
              </a:cxn>
              <a:cxn ang="0">
                <a:pos x="connsiteX1" y="connsiteY1"/>
              </a:cxn>
              <a:cxn ang="0">
                <a:pos x="connsiteX2" y="connsiteY2"/>
              </a:cxn>
              <a:cxn ang="0">
                <a:pos x="connsiteX3" y="connsiteY3"/>
              </a:cxn>
            </a:cxnLst>
            <a:rect l="l" t="t" r="r" b="b"/>
            <a:pathLst>
              <a:path w="331595" h="6430945">
                <a:moveTo>
                  <a:pt x="331595" y="0"/>
                </a:moveTo>
                <a:lnTo>
                  <a:pt x="60290" y="211015"/>
                </a:lnTo>
                <a:lnTo>
                  <a:pt x="0" y="351692"/>
                </a:lnTo>
                <a:lnTo>
                  <a:pt x="110531" y="6430945"/>
                </a:lnTo>
              </a:path>
            </a:pathLst>
          </a:custGeom>
          <a:noFill/>
          <a:ln w="53975">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フリーフォーム 20"/>
          <p:cNvSpPr/>
          <p:nvPr/>
        </p:nvSpPr>
        <p:spPr>
          <a:xfrm>
            <a:off x="6180092" y="2342964"/>
            <a:ext cx="324059" cy="4830746"/>
          </a:xfrm>
          <a:custGeom>
            <a:avLst/>
            <a:gdLst>
              <a:gd name="connsiteX0" fmla="*/ 0 w 432079"/>
              <a:gd name="connsiteY0" fmla="*/ 0 h 6440994"/>
              <a:gd name="connsiteX1" fmla="*/ 261257 w 432079"/>
              <a:gd name="connsiteY1" fmla="*/ 211016 h 6440994"/>
              <a:gd name="connsiteX2" fmla="*/ 381837 w 432079"/>
              <a:gd name="connsiteY2" fmla="*/ 622998 h 6440994"/>
              <a:gd name="connsiteX3" fmla="*/ 432079 w 432079"/>
              <a:gd name="connsiteY3" fmla="*/ 6440994 h 6440994"/>
            </a:gdLst>
            <a:ahLst/>
            <a:cxnLst>
              <a:cxn ang="0">
                <a:pos x="connsiteX0" y="connsiteY0"/>
              </a:cxn>
              <a:cxn ang="0">
                <a:pos x="connsiteX1" y="connsiteY1"/>
              </a:cxn>
              <a:cxn ang="0">
                <a:pos x="connsiteX2" y="connsiteY2"/>
              </a:cxn>
              <a:cxn ang="0">
                <a:pos x="connsiteX3" y="connsiteY3"/>
              </a:cxn>
            </a:cxnLst>
            <a:rect l="l" t="t" r="r" b="b"/>
            <a:pathLst>
              <a:path w="432079" h="6440994">
                <a:moveTo>
                  <a:pt x="0" y="0"/>
                </a:moveTo>
                <a:lnTo>
                  <a:pt x="261257" y="211016"/>
                </a:lnTo>
                <a:lnTo>
                  <a:pt x="381837" y="622998"/>
                </a:lnTo>
                <a:lnTo>
                  <a:pt x="432079" y="6440994"/>
                </a:lnTo>
              </a:path>
            </a:pathLst>
          </a:custGeom>
          <a:noFill/>
          <a:ln w="5080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p:cNvSpPr/>
          <p:nvPr/>
        </p:nvSpPr>
        <p:spPr>
          <a:xfrm>
            <a:off x="0" y="6898675"/>
            <a:ext cx="9144000" cy="603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3309038" y="1358656"/>
            <a:ext cx="1614545" cy="584775"/>
          </a:xfrm>
          <a:prstGeom prst="rect">
            <a:avLst/>
          </a:prstGeom>
        </p:spPr>
        <p:txBody>
          <a:bodyPr wrap="none">
            <a:spAutoFit/>
          </a:bodyPr>
          <a:lstStyle/>
          <a:p>
            <a:r>
              <a:rPr lang="en-US" altLang="ja-JP" sz="3200" dirty="0" smtClean="0">
                <a:latin typeface="Symbol" panose="05050102010706020507" pitchFamily="18" charset="2"/>
              </a:rPr>
              <a:t>n=1.05</a:t>
            </a:r>
            <a:r>
              <a:rPr lang="ja-JP" altLang="en-US" sz="3200" dirty="0" smtClean="0">
                <a:latin typeface="Symbol" panose="05050102010706020507" pitchFamily="18" charset="2"/>
              </a:rPr>
              <a:t>　</a:t>
            </a:r>
            <a:endParaRPr lang="ja-JP" altLang="en-US" sz="3200" dirty="0"/>
          </a:p>
        </p:txBody>
      </p:sp>
      <p:sp>
        <p:nvSpPr>
          <p:cNvPr id="52" name="正方形/長方形 51"/>
          <p:cNvSpPr/>
          <p:nvPr/>
        </p:nvSpPr>
        <p:spPr>
          <a:xfrm>
            <a:off x="6057453" y="1389962"/>
            <a:ext cx="1614545" cy="584775"/>
          </a:xfrm>
          <a:prstGeom prst="rect">
            <a:avLst/>
          </a:prstGeom>
        </p:spPr>
        <p:txBody>
          <a:bodyPr wrap="none">
            <a:spAutoFit/>
          </a:bodyPr>
          <a:lstStyle/>
          <a:p>
            <a:r>
              <a:rPr lang="en-US" altLang="ja-JP" sz="3200" dirty="0" smtClean="0">
                <a:latin typeface="Symbol" panose="05050102010706020507" pitchFamily="18" charset="2"/>
              </a:rPr>
              <a:t>n=1.01</a:t>
            </a:r>
            <a:r>
              <a:rPr lang="ja-JP" altLang="en-US" sz="3200" dirty="0" smtClean="0">
                <a:latin typeface="Symbol" panose="05050102010706020507" pitchFamily="18" charset="2"/>
              </a:rPr>
              <a:t>　</a:t>
            </a:r>
            <a:endParaRPr lang="ja-JP" altLang="en-US" sz="2000" dirty="0"/>
          </a:p>
        </p:txBody>
      </p:sp>
      <mc:AlternateContent xmlns:mc="http://schemas.openxmlformats.org/markup-compatibility/2006" xmlns:a14="http://schemas.microsoft.com/office/drawing/2010/main">
        <mc:Choice Requires="a14">
          <p:sp>
            <p:nvSpPr>
              <p:cNvPr id="4" name="正方形/長方形 3"/>
              <p:cNvSpPr/>
              <p:nvPr/>
            </p:nvSpPr>
            <p:spPr>
              <a:xfrm>
                <a:off x="4935803" y="1201589"/>
                <a:ext cx="990016" cy="58535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ltLang="ja-JP" sz="2000" dirty="0">
                    <a:latin typeface="CMR12"/>
                  </a:rPr>
                  <a:t>0</a:t>
                </a:r>
                <a:r>
                  <a:rPr lang="en-US" altLang="ja-JP" sz="2000" i="1" dirty="0" smtClean="0">
                    <a:latin typeface="CMMI12"/>
                  </a:rPr>
                  <a:t>.</a:t>
                </a:r>
                <a:r>
                  <a:rPr lang="en-US" altLang="ja-JP" sz="2000" dirty="0" smtClean="0">
                    <a:latin typeface="CMR12"/>
                  </a:rPr>
                  <a:t>6</a:t>
                </a:r>
                <a:r>
                  <a:rPr lang="pt-BR" altLang="ja-JP" sz="2000" dirty="0" smtClean="0">
                    <a:latin typeface="CMR12"/>
                  </a:rPr>
                  <a:t> </a:t>
                </a:r>
                <a14:m>
                  <m:oMath xmlns:m="http://schemas.openxmlformats.org/officeDocument/2006/math">
                    <m:r>
                      <a:rPr lang="ja-JP" altLang="pt-BR" sz="2000" i="1">
                        <a:latin typeface="Cambria Math" panose="02040503050406030204" pitchFamily="18" charset="0"/>
                      </a:rPr>
                      <m:t>𝜇</m:t>
                    </m:r>
                  </m:oMath>
                </a14:m>
                <a:r>
                  <a:rPr lang="pt-BR" altLang="ja-JP" sz="2000" dirty="0">
                    <a:latin typeface="CMR12"/>
                  </a:rPr>
                  <a:t>A</a:t>
                </a:r>
                <a:endParaRPr lang="ja-JP" altLang="en-US" sz="20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4935803" y="1201589"/>
                <a:ext cx="990016" cy="585352"/>
              </a:xfrm>
              <a:prstGeom prst="rect">
                <a:avLst/>
              </a:prstGeom>
              <a:blipFill>
                <a:blip r:embed="rId14"/>
                <a:stretch>
                  <a:fillRect l="-6790" b="-4167"/>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p:cNvSpPr/>
              <p:nvPr/>
            </p:nvSpPr>
            <p:spPr>
              <a:xfrm>
                <a:off x="4940330" y="1290187"/>
                <a:ext cx="990016" cy="54538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ltLang="ja-JP" sz="2000" dirty="0">
                    <a:latin typeface="CMR12"/>
                  </a:rPr>
                  <a:t>0</a:t>
                </a:r>
                <a:r>
                  <a:rPr lang="en-US" altLang="ja-JP" sz="2000" i="1" dirty="0" smtClean="0">
                    <a:latin typeface="CMMI12"/>
                  </a:rPr>
                  <a:t>.</a:t>
                </a:r>
                <a:r>
                  <a:rPr lang="en-US" altLang="ja-JP" sz="2000" dirty="0" smtClean="0">
                    <a:latin typeface="CMR12"/>
                  </a:rPr>
                  <a:t>9</a:t>
                </a:r>
                <a:r>
                  <a:rPr lang="pt-BR" altLang="ja-JP" sz="2000" dirty="0" smtClean="0">
                    <a:latin typeface="CMR12"/>
                  </a:rPr>
                  <a:t> </a:t>
                </a:r>
                <a14:m>
                  <m:oMath xmlns:m="http://schemas.openxmlformats.org/officeDocument/2006/math">
                    <m:r>
                      <a:rPr lang="ja-JP" altLang="pt-BR" sz="2000" i="1">
                        <a:latin typeface="Cambria Math" panose="02040503050406030204" pitchFamily="18" charset="0"/>
                      </a:rPr>
                      <m:t>𝜇</m:t>
                    </m:r>
                  </m:oMath>
                </a14:m>
                <a:r>
                  <a:rPr lang="pt-BR" altLang="ja-JP" sz="2000" dirty="0">
                    <a:latin typeface="CMR12"/>
                  </a:rPr>
                  <a:t>A</a:t>
                </a:r>
                <a:endParaRPr lang="ja-JP" altLang="en-US" sz="2000" dirty="0"/>
              </a:p>
            </p:txBody>
          </p:sp>
        </mc:Choice>
        <mc:Fallback xmlns="">
          <p:sp>
            <p:nvSpPr>
              <p:cNvPr id="59" name="正方形/長方形 58"/>
              <p:cNvSpPr>
                <a:spLocks noRot="1" noChangeAspect="1" noMove="1" noResize="1" noEditPoints="1" noAdjustHandles="1" noChangeArrowheads="1" noChangeShapeType="1" noTextEdit="1"/>
              </p:cNvSpPr>
              <p:nvPr/>
            </p:nvSpPr>
            <p:spPr>
              <a:xfrm>
                <a:off x="4940330" y="1290187"/>
                <a:ext cx="990016" cy="545389"/>
              </a:xfrm>
              <a:prstGeom prst="rect">
                <a:avLst/>
              </a:prstGeom>
              <a:blipFill>
                <a:blip r:embed="rId15"/>
                <a:stretch>
                  <a:fillRect l="-6135" b="-7865"/>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正方形/長方形 59"/>
              <p:cNvSpPr/>
              <p:nvPr/>
            </p:nvSpPr>
            <p:spPr>
              <a:xfrm>
                <a:off x="4919056" y="1409870"/>
                <a:ext cx="990016" cy="4545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latin typeface="CMR12"/>
                  </a:rPr>
                  <a:t>1.2</a:t>
                </a:r>
                <a14:m>
                  <m:oMath xmlns:m="http://schemas.openxmlformats.org/officeDocument/2006/math">
                    <m:r>
                      <a:rPr lang="ja-JP" altLang="pt-BR" sz="2000" i="1">
                        <a:latin typeface="Cambria Math" panose="02040503050406030204" pitchFamily="18" charset="0"/>
                      </a:rPr>
                      <m:t>𝜇</m:t>
                    </m:r>
                  </m:oMath>
                </a14:m>
                <a:r>
                  <a:rPr lang="pt-BR" altLang="ja-JP" sz="2000" dirty="0">
                    <a:latin typeface="CMR12"/>
                  </a:rPr>
                  <a:t>A</a:t>
                </a:r>
                <a:endParaRPr lang="ja-JP" altLang="en-US" sz="2000" dirty="0"/>
              </a:p>
            </p:txBody>
          </p:sp>
        </mc:Choice>
        <mc:Fallback xmlns="">
          <p:sp>
            <p:nvSpPr>
              <p:cNvPr id="60" name="正方形/長方形 59"/>
              <p:cNvSpPr>
                <a:spLocks noRot="1" noChangeAspect="1" noMove="1" noResize="1" noEditPoints="1" noAdjustHandles="1" noChangeArrowheads="1" noChangeShapeType="1" noTextEdit="1"/>
              </p:cNvSpPr>
              <p:nvPr/>
            </p:nvSpPr>
            <p:spPr>
              <a:xfrm>
                <a:off x="4919056" y="1409870"/>
                <a:ext cx="990016" cy="454557"/>
              </a:xfrm>
              <a:prstGeom prst="rect">
                <a:avLst/>
              </a:prstGeom>
              <a:blipFill>
                <a:blip r:embed="rId16"/>
                <a:stretch>
                  <a:fillRect l="-6790" t="-4000" b="-13333"/>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正方形/長方形 60"/>
              <p:cNvSpPr/>
              <p:nvPr/>
            </p:nvSpPr>
            <p:spPr>
              <a:xfrm>
                <a:off x="4949739" y="1393533"/>
                <a:ext cx="990016" cy="56490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ltLang="ja-JP" sz="2000" dirty="0" smtClean="0">
                    <a:latin typeface="CMR12"/>
                  </a:rPr>
                  <a:t>1.5 </a:t>
                </a:r>
                <a14:m>
                  <m:oMath xmlns:m="http://schemas.openxmlformats.org/officeDocument/2006/math">
                    <m:r>
                      <a:rPr lang="ja-JP" altLang="pt-BR" sz="2000" i="1">
                        <a:latin typeface="Cambria Math" panose="02040503050406030204" pitchFamily="18" charset="0"/>
                      </a:rPr>
                      <m:t>𝜇</m:t>
                    </m:r>
                  </m:oMath>
                </a14:m>
                <a:r>
                  <a:rPr lang="pt-BR" altLang="ja-JP" sz="2000" dirty="0">
                    <a:latin typeface="CMR12"/>
                  </a:rPr>
                  <a:t>A</a:t>
                </a:r>
                <a:endParaRPr lang="ja-JP" altLang="en-US" sz="2000" dirty="0"/>
              </a:p>
            </p:txBody>
          </p:sp>
        </mc:Choice>
        <mc:Fallback xmlns="">
          <p:sp>
            <p:nvSpPr>
              <p:cNvPr id="61" name="正方形/長方形 60"/>
              <p:cNvSpPr>
                <a:spLocks noRot="1" noChangeAspect="1" noMove="1" noResize="1" noEditPoints="1" noAdjustHandles="1" noChangeArrowheads="1" noChangeShapeType="1" noTextEdit="1"/>
              </p:cNvSpPr>
              <p:nvPr/>
            </p:nvSpPr>
            <p:spPr>
              <a:xfrm>
                <a:off x="4949739" y="1393533"/>
                <a:ext cx="990016" cy="564902"/>
              </a:xfrm>
              <a:prstGeom prst="rect">
                <a:avLst/>
              </a:prstGeom>
              <a:blipFill>
                <a:blip r:embed="rId17"/>
                <a:stretch>
                  <a:fillRect l="-6790" b="-1087"/>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正方形/長方形 61"/>
              <p:cNvSpPr/>
              <p:nvPr/>
            </p:nvSpPr>
            <p:spPr>
              <a:xfrm>
                <a:off x="4938262" y="1454540"/>
                <a:ext cx="990016" cy="52098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ltLang="ja-JP" sz="2000" dirty="0" smtClean="0">
                    <a:latin typeface="CMR12"/>
                  </a:rPr>
                  <a:t>2.5 </a:t>
                </a:r>
                <a14:m>
                  <m:oMath xmlns:m="http://schemas.openxmlformats.org/officeDocument/2006/math">
                    <m:r>
                      <a:rPr lang="ja-JP" altLang="pt-BR" sz="2000" i="1">
                        <a:latin typeface="Cambria Math" panose="02040503050406030204" pitchFamily="18" charset="0"/>
                      </a:rPr>
                      <m:t>𝜇</m:t>
                    </m:r>
                  </m:oMath>
                </a14:m>
                <a:r>
                  <a:rPr lang="pt-BR" altLang="ja-JP" sz="2000" dirty="0">
                    <a:latin typeface="CMR12"/>
                  </a:rPr>
                  <a:t>A</a:t>
                </a:r>
                <a:endParaRPr lang="ja-JP" altLang="en-US" sz="2000" dirty="0"/>
              </a:p>
            </p:txBody>
          </p:sp>
        </mc:Choice>
        <mc:Fallback xmlns="">
          <p:sp>
            <p:nvSpPr>
              <p:cNvPr id="62" name="正方形/長方形 61"/>
              <p:cNvSpPr>
                <a:spLocks noRot="1" noChangeAspect="1" noMove="1" noResize="1" noEditPoints="1" noAdjustHandles="1" noChangeArrowheads="1" noChangeShapeType="1" noTextEdit="1"/>
              </p:cNvSpPr>
              <p:nvPr/>
            </p:nvSpPr>
            <p:spPr>
              <a:xfrm>
                <a:off x="4938262" y="1454540"/>
                <a:ext cx="990016" cy="520982"/>
              </a:xfrm>
              <a:prstGeom prst="rect">
                <a:avLst/>
              </a:prstGeom>
              <a:blipFill>
                <a:blip r:embed="rId18"/>
                <a:stretch>
                  <a:fillRect l="-6173" b="-5882"/>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p:cNvSpPr/>
              <p:nvPr/>
            </p:nvSpPr>
            <p:spPr>
              <a:xfrm>
                <a:off x="7493189" y="1201026"/>
                <a:ext cx="1028992" cy="5688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ltLang="ja-JP" sz="2000" dirty="0" smtClean="0">
                    <a:latin typeface="CMR12"/>
                  </a:rPr>
                  <a:t>1.0 </a:t>
                </a:r>
                <a14:m>
                  <m:oMath xmlns:m="http://schemas.openxmlformats.org/officeDocument/2006/math">
                    <m:r>
                      <a:rPr lang="ja-JP" altLang="pt-BR" sz="2000" i="1">
                        <a:latin typeface="Cambria Math" panose="02040503050406030204" pitchFamily="18" charset="0"/>
                      </a:rPr>
                      <m:t>𝜇</m:t>
                    </m:r>
                  </m:oMath>
                </a14:m>
                <a:r>
                  <a:rPr lang="pt-BR" altLang="ja-JP" sz="2000" dirty="0">
                    <a:latin typeface="CMR12"/>
                  </a:rPr>
                  <a:t>A</a:t>
                </a:r>
                <a:endParaRPr lang="ja-JP" altLang="en-US" sz="2000" dirty="0"/>
              </a:p>
            </p:txBody>
          </p:sp>
        </mc:Choice>
        <mc:Fallback xmlns="">
          <p:sp>
            <p:nvSpPr>
              <p:cNvPr id="63" name="正方形/長方形 62"/>
              <p:cNvSpPr>
                <a:spLocks noRot="1" noChangeAspect="1" noMove="1" noResize="1" noEditPoints="1" noAdjustHandles="1" noChangeArrowheads="1" noChangeShapeType="1" noTextEdit="1"/>
              </p:cNvSpPr>
              <p:nvPr/>
            </p:nvSpPr>
            <p:spPr>
              <a:xfrm>
                <a:off x="7493189" y="1201026"/>
                <a:ext cx="1028992" cy="568806"/>
              </a:xfrm>
              <a:prstGeom prst="rect">
                <a:avLst/>
              </a:prstGeom>
              <a:blipFill>
                <a:blip r:embed="rId19"/>
                <a:stretch>
                  <a:fillRect l="-5917" b="-1075"/>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正方形/長方形 63"/>
              <p:cNvSpPr/>
              <p:nvPr/>
            </p:nvSpPr>
            <p:spPr>
              <a:xfrm>
                <a:off x="7508326" y="1292209"/>
                <a:ext cx="1028992" cy="5688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ltLang="ja-JP" sz="2000" dirty="0" smtClean="0">
                    <a:latin typeface="CMR12"/>
                  </a:rPr>
                  <a:t>1.2 </a:t>
                </a:r>
                <a14:m>
                  <m:oMath xmlns:m="http://schemas.openxmlformats.org/officeDocument/2006/math">
                    <m:r>
                      <a:rPr lang="ja-JP" altLang="pt-BR" sz="2000" i="1">
                        <a:latin typeface="Cambria Math" panose="02040503050406030204" pitchFamily="18" charset="0"/>
                      </a:rPr>
                      <m:t>𝜇</m:t>
                    </m:r>
                  </m:oMath>
                </a14:m>
                <a:r>
                  <a:rPr lang="pt-BR" altLang="ja-JP" sz="2000" dirty="0">
                    <a:latin typeface="CMR12"/>
                  </a:rPr>
                  <a:t>A</a:t>
                </a:r>
                <a:endParaRPr lang="ja-JP" altLang="en-US" sz="2000" dirty="0"/>
              </a:p>
            </p:txBody>
          </p:sp>
        </mc:Choice>
        <mc:Fallback xmlns="">
          <p:sp>
            <p:nvSpPr>
              <p:cNvPr id="64" name="正方形/長方形 63"/>
              <p:cNvSpPr>
                <a:spLocks noRot="1" noChangeAspect="1" noMove="1" noResize="1" noEditPoints="1" noAdjustHandles="1" noChangeArrowheads="1" noChangeShapeType="1" noTextEdit="1"/>
              </p:cNvSpPr>
              <p:nvPr/>
            </p:nvSpPr>
            <p:spPr>
              <a:xfrm>
                <a:off x="7508326" y="1292209"/>
                <a:ext cx="1028992" cy="568806"/>
              </a:xfrm>
              <a:prstGeom prst="rect">
                <a:avLst/>
              </a:prstGeom>
              <a:blipFill>
                <a:blip r:embed="rId20"/>
                <a:stretch>
                  <a:fillRect l="-6548" b="-1075"/>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正方形/長方形 64"/>
              <p:cNvSpPr/>
              <p:nvPr/>
            </p:nvSpPr>
            <p:spPr>
              <a:xfrm>
                <a:off x="7486455" y="1374062"/>
                <a:ext cx="1028992" cy="5688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ltLang="ja-JP" sz="2000" dirty="0" smtClean="0">
                    <a:latin typeface="CMR12"/>
                  </a:rPr>
                  <a:t>1.5 </a:t>
                </a:r>
                <a14:m>
                  <m:oMath xmlns:m="http://schemas.openxmlformats.org/officeDocument/2006/math">
                    <m:r>
                      <a:rPr lang="ja-JP" altLang="pt-BR" sz="2000" i="1">
                        <a:latin typeface="Cambria Math" panose="02040503050406030204" pitchFamily="18" charset="0"/>
                      </a:rPr>
                      <m:t>𝜇</m:t>
                    </m:r>
                  </m:oMath>
                </a14:m>
                <a:r>
                  <a:rPr lang="pt-BR" altLang="ja-JP" sz="2000" dirty="0">
                    <a:latin typeface="CMR12"/>
                  </a:rPr>
                  <a:t>A</a:t>
                </a:r>
                <a:endParaRPr lang="ja-JP" altLang="en-US" sz="2000" dirty="0"/>
              </a:p>
            </p:txBody>
          </p:sp>
        </mc:Choice>
        <mc:Fallback xmlns="">
          <p:sp>
            <p:nvSpPr>
              <p:cNvPr id="65" name="正方形/長方形 64"/>
              <p:cNvSpPr>
                <a:spLocks noRot="1" noChangeAspect="1" noMove="1" noResize="1" noEditPoints="1" noAdjustHandles="1" noChangeArrowheads="1" noChangeShapeType="1" noTextEdit="1"/>
              </p:cNvSpPr>
              <p:nvPr/>
            </p:nvSpPr>
            <p:spPr>
              <a:xfrm>
                <a:off x="7486455" y="1374062"/>
                <a:ext cx="1028992" cy="568806"/>
              </a:xfrm>
              <a:prstGeom prst="rect">
                <a:avLst/>
              </a:prstGeom>
              <a:blipFill>
                <a:blip r:embed="rId21"/>
                <a:stretch>
                  <a:fillRect l="-5917" b="-1064"/>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6" name="正方形/長方形 65"/>
              <p:cNvSpPr/>
              <p:nvPr/>
            </p:nvSpPr>
            <p:spPr>
              <a:xfrm>
                <a:off x="7491579" y="1399835"/>
                <a:ext cx="1028992" cy="5688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ltLang="ja-JP" sz="2000" dirty="0" smtClean="0">
                    <a:latin typeface="CMR12"/>
                  </a:rPr>
                  <a:t>2.2 </a:t>
                </a:r>
                <a14:m>
                  <m:oMath xmlns:m="http://schemas.openxmlformats.org/officeDocument/2006/math">
                    <m:r>
                      <a:rPr lang="ja-JP" altLang="pt-BR" sz="2000" i="1">
                        <a:latin typeface="Cambria Math" panose="02040503050406030204" pitchFamily="18" charset="0"/>
                      </a:rPr>
                      <m:t>𝜇</m:t>
                    </m:r>
                  </m:oMath>
                </a14:m>
                <a:r>
                  <a:rPr lang="pt-BR" altLang="ja-JP" sz="2000" dirty="0">
                    <a:latin typeface="CMR12"/>
                  </a:rPr>
                  <a:t>A</a:t>
                </a:r>
                <a:endParaRPr lang="ja-JP" altLang="en-US" sz="2000" dirty="0"/>
              </a:p>
            </p:txBody>
          </p:sp>
        </mc:Choice>
        <mc:Fallback xmlns="">
          <p:sp>
            <p:nvSpPr>
              <p:cNvPr id="66" name="正方形/長方形 65"/>
              <p:cNvSpPr>
                <a:spLocks noRot="1" noChangeAspect="1" noMove="1" noResize="1" noEditPoints="1" noAdjustHandles="1" noChangeArrowheads="1" noChangeShapeType="1" noTextEdit="1"/>
              </p:cNvSpPr>
              <p:nvPr/>
            </p:nvSpPr>
            <p:spPr>
              <a:xfrm>
                <a:off x="7491579" y="1399835"/>
                <a:ext cx="1028992" cy="568806"/>
              </a:xfrm>
              <a:prstGeom prst="rect">
                <a:avLst/>
              </a:prstGeom>
              <a:blipFill>
                <a:blip r:embed="rId22"/>
                <a:stretch>
                  <a:fillRect l="-6509" b="-1075"/>
                </a:stretch>
              </a:blipFill>
              <a:ln>
                <a:noFill/>
              </a:ln>
            </p:spPr>
            <p:txBody>
              <a:bodyPr/>
              <a:lstStyle/>
              <a:p>
                <a:r>
                  <a:rPr lang="ja-JP" altLang="en-US">
                    <a:noFill/>
                  </a:rPr>
                  <a:t> </a:t>
                </a:r>
              </a:p>
            </p:txBody>
          </p:sp>
        </mc:Fallback>
      </mc:AlternateContent>
      <p:sp>
        <p:nvSpPr>
          <p:cNvPr id="57" name="タイトル 1"/>
          <p:cNvSpPr txBox="1">
            <a:spLocks/>
          </p:cNvSpPr>
          <p:nvPr/>
        </p:nvSpPr>
        <p:spPr>
          <a:xfrm>
            <a:off x="323164" y="-157595"/>
            <a:ext cx="8784468" cy="1143000"/>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4000" dirty="0" err="1" smtClean="0"/>
              <a:t>Defomation</a:t>
            </a:r>
            <a:r>
              <a:rPr lang="en-US" altLang="ja-JP" sz="4000" dirty="0" smtClean="0"/>
              <a:t> of incompressible pattern at large current (QHE breakdown)</a:t>
            </a:r>
            <a:endParaRPr lang="ja-JP" altLang="en-US" sz="4000" dirty="0"/>
          </a:p>
        </p:txBody>
      </p:sp>
      <p:pic>
        <p:nvPicPr>
          <p:cNvPr id="12" name="図 11"/>
          <p:cNvPicPr>
            <a:picLocks noChangeAspect="1"/>
          </p:cNvPicPr>
          <p:nvPr/>
        </p:nvPicPr>
        <p:blipFill>
          <a:blip r:embed="rId23"/>
          <a:stretch>
            <a:fillRect/>
          </a:stretch>
        </p:blipFill>
        <p:spPr>
          <a:xfrm>
            <a:off x="248948" y="1529908"/>
            <a:ext cx="2836082" cy="2763733"/>
          </a:xfrm>
          <a:prstGeom prst="rect">
            <a:avLst/>
          </a:prstGeom>
          <a:solidFill>
            <a:schemeClr val="tx1"/>
          </a:solidFill>
        </p:spPr>
      </p:pic>
      <p:sp>
        <p:nvSpPr>
          <p:cNvPr id="41" name="正方形/長方形 40"/>
          <p:cNvSpPr/>
          <p:nvPr/>
        </p:nvSpPr>
        <p:spPr>
          <a:xfrm>
            <a:off x="-53378" y="6252344"/>
            <a:ext cx="2630219" cy="646331"/>
          </a:xfrm>
          <a:prstGeom prst="rect">
            <a:avLst/>
          </a:prstGeom>
        </p:spPr>
        <p:txBody>
          <a:bodyPr wrap="square">
            <a:spAutoFit/>
          </a:bodyPr>
          <a:lstStyle/>
          <a:p>
            <a:r>
              <a:rPr lang="en-US" altLang="ja-JP" dirty="0" smtClean="0">
                <a:latin typeface="Times New Roman" panose="02020603050405020304" pitchFamily="18" charset="0"/>
                <a:ea typeface="SimSun" panose="02010600030101010101" pitchFamily="2" charset="-122"/>
              </a:rPr>
              <a:t>Measured by </a:t>
            </a:r>
            <a:r>
              <a:rPr lang="en-US" altLang="ja-JP" dirty="0" err="1" smtClean="0">
                <a:latin typeface="Times New Roman" panose="02020603050405020304" pitchFamily="18" charset="0"/>
                <a:ea typeface="SimSun" panose="02010600030101010101" pitchFamily="2" charset="-122"/>
              </a:rPr>
              <a:t>Taninaka</a:t>
            </a:r>
            <a:r>
              <a:rPr lang="en-US" altLang="ja-JP" dirty="0" smtClean="0">
                <a:latin typeface="Times New Roman" panose="02020603050405020304" pitchFamily="18" charset="0"/>
                <a:ea typeface="SimSun" panose="02010600030101010101" pitchFamily="2" charset="-122"/>
              </a:rPr>
              <a:t> </a:t>
            </a:r>
            <a:r>
              <a:rPr lang="en-US" altLang="ja-JP" dirty="0">
                <a:latin typeface="Times New Roman" panose="02020603050405020304" pitchFamily="18" charset="0"/>
                <a:ea typeface="SimSun" panose="02010600030101010101" pitchFamily="2" charset="-122"/>
              </a:rPr>
              <a:t>(Tohoku Univ</a:t>
            </a:r>
            <a:r>
              <a:rPr lang="en-US" altLang="ja-JP" dirty="0" smtClean="0">
                <a:latin typeface="Times New Roman" panose="02020603050405020304" pitchFamily="18" charset="0"/>
                <a:ea typeface="SimSun" panose="02010600030101010101" pitchFamily="2" charset="-122"/>
              </a:rPr>
              <a:t>.) </a:t>
            </a:r>
            <a:endParaRPr lang="ja-JP" altLang="en-US" dirty="0"/>
          </a:p>
        </p:txBody>
      </p:sp>
      <p:sp>
        <p:nvSpPr>
          <p:cNvPr id="5" name="テキスト ボックス 4"/>
          <p:cNvSpPr txBox="1"/>
          <p:nvPr/>
        </p:nvSpPr>
        <p:spPr>
          <a:xfrm>
            <a:off x="246696" y="5131166"/>
            <a:ext cx="2723823" cy="369332"/>
          </a:xfrm>
          <a:prstGeom prst="rect">
            <a:avLst/>
          </a:prstGeom>
          <a:noFill/>
        </p:spPr>
        <p:txBody>
          <a:bodyPr wrap="none" rtlCol="0">
            <a:spAutoFit/>
          </a:bodyPr>
          <a:lstStyle/>
          <a:p>
            <a:r>
              <a:rPr kumimoji="1" lang="en-US" altLang="ja-JP" dirty="0" smtClean="0">
                <a:solidFill>
                  <a:srgbClr val="FFFF00"/>
                </a:solidFill>
              </a:rPr>
              <a:t>Filling dependent pattern</a:t>
            </a:r>
            <a:endParaRPr kumimoji="1" lang="ja-JP" altLang="en-US" dirty="0">
              <a:solidFill>
                <a:srgbClr val="FFFF00"/>
              </a:solidFill>
            </a:endParaRPr>
          </a:p>
        </p:txBody>
      </p:sp>
      <p:grpSp>
        <p:nvGrpSpPr>
          <p:cNvPr id="23" name="グループ化 22"/>
          <p:cNvGrpSpPr/>
          <p:nvPr/>
        </p:nvGrpSpPr>
        <p:grpSpPr>
          <a:xfrm>
            <a:off x="714473" y="4758337"/>
            <a:ext cx="1589275" cy="1182312"/>
            <a:chOff x="714473" y="4758337"/>
            <a:chExt cx="1589275" cy="1182312"/>
          </a:xfrm>
        </p:grpSpPr>
        <p:cxnSp>
          <p:nvCxnSpPr>
            <p:cNvPr id="14" name="直線コネクタ 13"/>
            <p:cNvCxnSpPr/>
            <p:nvPr/>
          </p:nvCxnSpPr>
          <p:spPr>
            <a:xfrm>
              <a:off x="719572" y="4786758"/>
              <a:ext cx="1584176" cy="109051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714473" y="4758337"/>
              <a:ext cx="1337247" cy="118231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01967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4" grpId="0" animBg="1"/>
      <p:bldP spid="65" grpId="0" animBg="1"/>
      <p:bldP spid="6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43508" y="12655"/>
            <a:ext cx="8784468" cy="1143000"/>
          </a:xfrm>
        </p:spPr>
        <p:txBody>
          <a:bodyPr/>
          <a:lstStyle/>
          <a:p>
            <a:r>
              <a:rPr lang="en-US" altLang="ja-JP" sz="4000" dirty="0" smtClean="0"/>
              <a:t>Incompressible pattern in deep breakdown regime</a:t>
            </a:r>
            <a:endParaRPr lang="ja-JP" altLang="en-US" sz="4000" dirty="0"/>
          </a:p>
        </p:txBody>
      </p:sp>
      <p:grpSp>
        <p:nvGrpSpPr>
          <p:cNvPr id="7" name="グループ化 6"/>
          <p:cNvGrpSpPr/>
          <p:nvPr/>
        </p:nvGrpSpPr>
        <p:grpSpPr>
          <a:xfrm>
            <a:off x="1693713" y="1630752"/>
            <a:ext cx="2049921" cy="3482808"/>
            <a:chOff x="2378468" y="1492890"/>
            <a:chExt cx="1334288" cy="2266950"/>
          </a:xfrm>
        </p:grpSpPr>
        <p:pic>
          <p:nvPicPr>
            <p:cNvPr id="43" name="図 42"/>
            <p:cNvPicPr>
              <a:picLocks noChangeAspect="1"/>
            </p:cNvPicPr>
            <p:nvPr/>
          </p:nvPicPr>
          <p:blipFill rotWithShape="1">
            <a:blip r:embed="rId2"/>
            <a:srcRect t="6270" b="8686"/>
            <a:stretch/>
          </p:blipFill>
          <p:spPr>
            <a:xfrm>
              <a:off x="2378468" y="1492890"/>
              <a:ext cx="1334288" cy="2266950"/>
            </a:xfrm>
            <a:prstGeom prst="rect">
              <a:avLst/>
            </a:prstGeom>
          </p:spPr>
        </p:pic>
        <p:grpSp>
          <p:nvGrpSpPr>
            <p:cNvPr id="84" name="グループ化 83"/>
            <p:cNvGrpSpPr>
              <a:grpSpLocks noChangeAspect="1"/>
            </p:cNvGrpSpPr>
            <p:nvPr/>
          </p:nvGrpSpPr>
          <p:grpSpPr>
            <a:xfrm>
              <a:off x="2876588" y="2493031"/>
              <a:ext cx="60782" cy="60782"/>
              <a:chOff x="6016190" y="5415050"/>
              <a:chExt cx="86832" cy="86832"/>
            </a:xfrm>
          </p:grpSpPr>
          <p:cxnSp>
            <p:nvCxnSpPr>
              <p:cNvPr id="85" name="直線コネクタ 84"/>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グループ化 86"/>
            <p:cNvGrpSpPr>
              <a:grpSpLocks noChangeAspect="1"/>
            </p:cNvGrpSpPr>
            <p:nvPr/>
          </p:nvGrpSpPr>
          <p:grpSpPr>
            <a:xfrm>
              <a:off x="2879275" y="2857320"/>
              <a:ext cx="60782" cy="60782"/>
              <a:chOff x="6016190" y="5415050"/>
              <a:chExt cx="86832" cy="86832"/>
            </a:xfrm>
          </p:grpSpPr>
          <p:cxnSp>
            <p:nvCxnSpPr>
              <p:cNvPr id="88" name="直線コネクタ 87"/>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グループ化 89"/>
            <p:cNvGrpSpPr>
              <a:grpSpLocks noChangeAspect="1"/>
            </p:cNvGrpSpPr>
            <p:nvPr/>
          </p:nvGrpSpPr>
          <p:grpSpPr>
            <a:xfrm>
              <a:off x="3070456" y="2999269"/>
              <a:ext cx="60782" cy="60782"/>
              <a:chOff x="6016190" y="5415050"/>
              <a:chExt cx="86832" cy="86832"/>
            </a:xfrm>
          </p:grpSpPr>
          <p:cxnSp>
            <p:nvCxnSpPr>
              <p:cNvPr id="91" name="直線コネクタ 90"/>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グループ化 92"/>
            <p:cNvGrpSpPr>
              <a:grpSpLocks noChangeAspect="1"/>
            </p:cNvGrpSpPr>
            <p:nvPr/>
          </p:nvGrpSpPr>
          <p:grpSpPr>
            <a:xfrm>
              <a:off x="2952958" y="2080224"/>
              <a:ext cx="60782" cy="60782"/>
              <a:chOff x="6016190" y="5415050"/>
              <a:chExt cx="86832" cy="86832"/>
            </a:xfrm>
          </p:grpSpPr>
          <p:cxnSp>
            <p:nvCxnSpPr>
              <p:cNvPr id="94" name="直線コネクタ 93"/>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グループ化 98"/>
            <p:cNvGrpSpPr/>
            <p:nvPr/>
          </p:nvGrpSpPr>
          <p:grpSpPr>
            <a:xfrm>
              <a:off x="2378965" y="1496869"/>
              <a:ext cx="1319043" cy="2260680"/>
              <a:chOff x="2373637" y="1287796"/>
              <a:chExt cx="1319043" cy="2260680"/>
            </a:xfrm>
          </p:grpSpPr>
          <p:sp>
            <p:nvSpPr>
              <p:cNvPr id="100" name="フリーフォーム 99"/>
              <p:cNvSpPr/>
              <p:nvPr/>
            </p:nvSpPr>
            <p:spPr>
              <a:xfrm>
                <a:off x="3564278" y="1287796"/>
                <a:ext cx="128402" cy="2254617"/>
              </a:xfrm>
              <a:custGeom>
                <a:avLst/>
                <a:gdLst>
                  <a:gd name="connsiteX0" fmla="*/ 331595 w 331595"/>
                  <a:gd name="connsiteY0" fmla="*/ 0 h 6430945"/>
                  <a:gd name="connsiteX1" fmla="*/ 60290 w 331595"/>
                  <a:gd name="connsiteY1" fmla="*/ 211015 h 6430945"/>
                  <a:gd name="connsiteX2" fmla="*/ 0 w 331595"/>
                  <a:gd name="connsiteY2" fmla="*/ 351692 h 6430945"/>
                  <a:gd name="connsiteX3" fmla="*/ 110531 w 331595"/>
                  <a:gd name="connsiteY3" fmla="*/ 6430945 h 6430945"/>
                  <a:gd name="connsiteX0" fmla="*/ 331595 w 331595"/>
                  <a:gd name="connsiteY0" fmla="*/ 0 h 5822484"/>
                  <a:gd name="connsiteX1" fmla="*/ 60290 w 331595"/>
                  <a:gd name="connsiteY1" fmla="*/ 211015 h 5822484"/>
                  <a:gd name="connsiteX2" fmla="*/ 0 w 331595"/>
                  <a:gd name="connsiteY2" fmla="*/ 351692 h 5822484"/>
                  <a:gd name="connsiteX3" fmla="*/ 96042 w 331595"/>
                  <a:gd name="connsiteY3" fmla="*/ 5822484 h 5822484"/>
                </a:gdLst>
                <a:ahLst/>
                <a:cxnLst>
                  <a:cxn ang="0">
                    <a:pos x="connsiteX0" y="connsiteY0"/>
                  </a:cxn>
                  <a:cxn ang="0">
                    <a:pos x="connsiteX1" y="connsiteY1"/>
                  </a:cxn>
                  <a:cxn ang="0">
                    <a:pos x="connsiteX2" y="connsiteY2"/>
                  </a:cxn>
                  <a:cxn ang="0">
                    <a:pos x="connsiteX3" y="connsiteY3"/>
                  </a:cxn>
                </a:cxnLst>
                <a:rect l="l" t="t" r="r" b="b"/>
                <a:pathLst>
                  <a:path w="331595" h="5822484">
                    <a:moveTo>
                      <a:pt x="331595" y="0"/>
                    </a:moveTo>
                    <a:lnTo>
                      <a:pt x="60290" y="211015"/>
                    </a:lnTo>
                    <a:lnTo>
                      <a:pt x="0" y="351692"/>
                    </a:lnTo>
                    <a:cubicBezTo>
                      <a:pt x="36844" y="2378110"/>
                      <a:pt x="59198" y="3796066"/>
                      <a:pt x="96042" y="5822484"/>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1" name="フリーフォーム 100"/>
              <p:cNvSpPr/>
              <p:nvPr/>
            </p:nvSpPr>
            <p:spPr>
              <a:xfrm>
                <a:off x="2373637" y="1295577"/>
                <a:ext cx="167312" cy="2252899"/>
              </a:xfrm>
              <a:custGeom>
                <a:avLst/>
                <a:gdLst>
                  <a:gd name="connsiteX0" fmla="*/ 0 w 432079"/>
                  <a:gd name="connsiteY0" fmla="*/ 0 h 6440994"/>
                  <a:gd name="connsiteX1" fmla="*/ 261257 w 432079"/>
                  <a:gd name="connsiteY1" fmla="*/ 211016 h 6440994"/>
                  <a:gd name="connsiteX2" fmla="*/ 381837 w 432079"/>
                  <a:gd name="connsiteY2" fmla="*/ 622998 h 6440994"/>
                  <a:gd name="connsiteX3" fmla="*/ 432079 w 432079"/>
                  <a:gd name="connsiteY3" fmla="*/ 6440994 h 6440994"/>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Lst>
                <a:ahLst/>
                <a:cxnLst>
                  <a:cxn ang="0">
                    <a:pos x="connsiteX0" y="connsiteY0"/>
                  </a:cxn>
                  <a:cxn ang="0">
                    <a:pos x="connsiteX1" y="connsiteY1"/>
                  </a:cxn>
                  <a:cxn ang="0">
                    <a:pos x="connsiteX2" y="connsiteY2"/>
                  </a:cxn>
                  <a:cxn ang="0">
                    <a:pos x="connsiteX3" y="connsiteY3"/>
                  </a:cxn>
                </a:cxnLst>
                <a:rect l="l" t="t" r="r" b="b"/>
                <a:pathLst>
                  <a:path w="432079" h="5818045">
                    <a:moveTo>
                      <a:pt x="0" y="0"/>
                    </a:moveTo>
                    <a:lnTo>
                      <a:pt x="261257" y="211016"/>
                    </a:lnTo>
                    <a:lnTo>
                      <a:pt x="381837" y="622998"/>
                    </a:lnTo>
                    <a:cubicBezTo>
                      <a:pt x="398584" y="2562330"/>
                      <a:pt x="415332" y="3878713"/>
                      <a:pt x="432079" y="5818045"/>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sp>
        <p:nvSpPr>
          <p:cNvPr id="38" name="正方形/長方形 37"/>
          <p:cNvSpPr/>
          <p:nvPr/>
        </p:nvSpPr>
        <p:spPr>
          <a:xfrm>
            <a:off x="1563004" y="1190495"/>
            <a:ext cx="989373" cy="369332"/>
          </a:xfrm>
          <a:prstGeom prst="rect">
            <a:avLst/>
          </a:prstGeom>
        </p:spPr>
        <p:txBody>
          <a:bodyPr wrap="none">
            <a:spAutoFit/>
          </a:bodyPr>
          <a:lstStyle/>
          <a:p>
            <a:r>
              <a:rPr lang="en-US" altLang="ja-JP" dirty="0" smtClean="0">
                <a:latin typeface="Symbol" panose="05050102010706020507" pitchFamily="18" charset="2"/>
              </a:rPr>
              <a:t>n=1.01</a:t>
            </a:r>
            <a:r>
              <a:rPr lang="ja-JP" altLang="en-US" dirty="0" smtClean="0">
                <a:latin typeface="Symbol" panose="05050102010706020507" pitchFamily="18" charset="2"/>
              </a:rPr>
              <a:t>　</a:t>
            </a:r>
            <a:endParaRPr lang="ja-JP" altLang="en-US" dirty="0"/>
          </a:p>
        </p:txBody>
      </p:sp>
      <mc:AlternateContent xmlns:mc="http://schemas.openxmlformats.org/markup-compatibility/2006" xmlns:a14="http://schemas.microsoft.com/office/drawing/2010/main">
        <mc:Choice Requires="a14">
          <p:sp>
            <p:nvSpPr>
              <p:cNvPr id="39" name="正方形/長方形 38"/>
              <p:cNvSpPr/>
              <p:nvPr/>
            </p:nvSpPr>
            <p:spPr>
              <a:xfrm>
                <a:off x="2725762" y="1071303"/>
                <a:ext cx="1028992" cy="5688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ltLang="ja-JP" dirty="0" smtClean="0">
                    <a:latin typeface="CMR12"/>
                  </a:rPr>
                  <a:t>2.2 </a:t>
                </a:r>
                <a14:m>
                  <m:oMath xmlns:m="http://schemas.openxmlformats.org/officeDocument/2006/math">
                    <m:r>
                      <a:rPr lang="ja-JP" altLang="pt-BR" i="1">
                        <a:latin typeface="Cambria Math" panose="02040503050406030204" pitchFamily="18" charset="0"/>
                      </a:rPr>
                      <m:t>𝜇</m:t>
                    </m:r>
                  </m:oMath>
                </a14:m>
                <a:r>
                  <a:rPr lang="pt-BR" altLang="ja-JP" dirty="0">
                    <a:latin typeface="CMR12"/>
                  </a:rPr>
                  <a:t>A</a:t>
                </a:r>
                <a:endParaRPr lang="ja-JP" altLang="en-US" dirty="0"/>
              </a:p>
            </p:txBody>
          </p:sp>
        </mc:Choice>
        <mc:Fallback xmlns="">
          <p:sp>
            <p:nvSpPr>
              <p:cNvPr id="39" name="正方形/長方形 38"/>
              <p:cNvSpPr>
                <a:spLocks noRot="1" noChangeAspect="1" noMove="1" noResize="1" noEditPoints="1" noAdjustHandles="1" noChangeArrowheads="1" noChangeShapeType="1" noTextEdit="1"/>
              </p:cNvSpPr>
              <p:nvPr/>
            </p:nvSpPr>
            <p:spPr>
              <a:xfrm>
                <a:off x="2725762" y="1071303"/>
                <a:ext cx="1028992" cy="568806"/>
              </a:xfrm>
              <a:prstGeom prst="rect">
                <a:avLst/>
              </a:prstGeom>
              <a:blipFill rotWithShape="0">
                <a:blip r:embed="rId3"/>
                <a:stretch>
                  <a:fillRect l="-4734"/>
                </a:stretch>
              </a:blipFill>
              <a:ln>
                <a:noFill/>
              </a:ln>
            </p:spPr>
            <p:txBody>
              <a:bodyPr/>
              <a:lstStyle/>
              <a:p>
                <a:r>
                  <a:rPr lang="ja-JP" altLang="en-US">
                    <a:noFill/>
                  </a:rPr>
                  <a:t> </a:t>
                </a:r>
              </a:p>
            </p:txBody>
          </p:sp>
        </mc:Fallback>
      </mc:AlternateContent>
      <p:sp>
        <p:nvSpPr>
          <p:cNvPr id="2" name="テキスト ボックス 1"/>
          <p:cNvSpPr txBox="1"/>
          <p:nvPr/>
        </p:nvSpPr>
        <p:spPr>
          <a:xfrm>
            <a:off x="1089293" y="5395184"/>
            <a:ext cx="6506909" cy="369332"/>
          </a:xfrm>
          <a:prstGeom prst="rect">
            <a:avLst/>
          </a:prstGeom>
          <a:noFill/>
        </p:spPr>
        <p:txBody>
          <a:bodyPr wrap="none" rtlCol="0">
            <a:spAutoFit/>
          </a:bodyPr>
          <a:lstStyle/>
          <a:p>
            <a:r>
              <a:rPr kumimoji="1" lang="en-US" altLang="ja-JP" dirty="0" smtClean="0"/>
              <a:t>Filling dependency of the incompressible pattern is destroyed.</a:t>
            </a:r>
            <a:endParaRPr kumimoji="1" lang="ja-JP" altLang="en-US" dirty="0"/>
          </a:p>
        </p:txBody>
      </p:sp>
      <p:grpSp>
        <p:nvGrpSpPr>
          <p:cNvPr id="5" name="グループ化 4"/>
          <p:cNvGrpSpPr/>
          <p:nvPr/>
        </p:nvGrpSpPr>
        <p:grpSpPr>
          <a:xfrm>
            <a:off x="1089293" y="1190397"/>
            <a:ext cx="6269556" cy="5487557"/>
            <a:chOff x="1089293" y="1190397"/>
            <a:chExt cx="6269556" cy="5487557"/>
          </a:xfrm>
        </p:grpSpPr>
        <p:grpSp>
          <p:nvGrpSpPr>
            <p:cNvPr id="3" name="グループ化 2"/>
            <p:cNvGrpSpPr/>
            <p:nvPr/>
          </p:nvGrpSpPr>
          <p:grpSpPr>
            <a:xfrm>
              <a:off x="4283968" y="1190397"/>
              <a:ext cx="3074881" cy="3944699"/>
              <a:chOff x="4283968" y="1190397"/>
              <a:chExt cx="3074881" cy="3944699"/>
            </a:xfrm>
          </p:grpSpPr>
          <p:sp>
            <p:nvSpPr>
              <p:cNvPr id="11" name="正方形/長方形 10"/>
              <p:cNvSpPr/>
              <p:nvPr/>
            </p:nvSpPr>
            <p:spPr>
              <a:xfrm>
                <a:off x="4283968" y="1190397"/>
                <a:ext cx="3074881" cy="369332"/>
              </a:xfrm>
              <a:prstGeom prst="rect">
                <a:avLst/>
              </a:prstGeom>
            </p:spPr>
            <p:txBody>
              <a:bodyPr wrap="none">
                <a:spAutoFit/>
              </a:bodyPr>
              <a:lstStyle/>
              <a:p>
                <a:r>
                  <a:rPr lang="en-US" altLang="ja-JP" i="1" dirty="0">
                    <a:latin typeface="Symbol" panose="05050102010706020507" pitchFamily="18" charset="2"/>
                    <a:cs typeface="Arial" panose="020B0604020202020204" pitchFamily="34" charset="0"/>
                  </a:rPr>
                  <a:t>n </a:t>
                </a:r>
                <a:r>
                  <a:rPr lang="en-US" altLang="ja-JP" dirty="0" smtClean="0">
                    <a:latin typeface="Arial" panose="020B0604020202020204" pitchFamily="34" charset="0"/>
                    <a:cs typeface="Arial" panose="020B0604020202020204" pitchFamily="34" charset="0"/>
                  </a:rPr>
                  <a:t>=1.00 bulk localized state</a:t>
                </a:r>
                <a:endParaRPr lang="ja-JP" altLang="en-US" dirty="0"/>
              </a:p>
            </p:txBody>
          </p:sp>
          <p:grpSp>
            <p:nvGrpSpPr>
              <p:cNvPr id="102" name="グループ化 101"/>
              <p:cNvGrpSpPr/>
              <p:nvPr/>
            </p:nvGrpSpPr>
            <p:grpSpPr>
              <a:xfrm>
                <a:off x="4530722" y="1640109"/>
                <a:ext cx="2063638" cy="3494987"/>
                <a:chOff x="7337080" y="1314649"/>
                <a:chExt cx="1341516" cy="2271998"/>
              </a:xfrm>
            </p:grpSpPr>
            <p:pic>
              <p:nvPicPr>
                <p:cNvPr id="103" name="図 102"/>
                <p:cNvPicPr>
                  <a:picLocks noChangeAspect="1"/>
                </p:cNvPicPr>
                <p:nvPr/>
              </p:nvPicPr>
              <p:blipFill rotWithShape="1">
                <a:blip r:embed="rId4"/>
                <a:srcRect t="6080" b="8685"/>
                <a:stretch/>
              </p:blipFill>
              <p:spPr>
                <a:xfrm>
                  <a:off x="7344308" y="1314649"/>
                  <a:ext cx="1334288" cy="2271998"/>
                </a:xfrm>
                <a:prstGeom prst="rect">
                  <a:avLst/>
                </a:prstGeom>
              </p:spPr>
            </p:pic>
            <p:grpSp>
              <p:nvGrpSpPr>
                <p:cNvPr id="105" name="グループ化 104"/>
                <p:cNvGrpSpPr>
                  <a:grpSpLocks noChangeAspect="1"/>
                </p:cNvGrpSpPr>
                <p:nvPr/>
              </p:nvGrpSpPr>
              <p:grpSpPr>
                <a:xfrm>
                  <a:off x="7845058" y="2307325"/>
                  <a:ext cx="60782" cy="60782"/>
                  <a:chOff x="6016190" y="5415050"/>
                  <a:chExt cx="86832" cy="86832"/>
                </a:xfrm>
              </p:grpSpPr>
              <p:cxnSp>
                <p:nvCxnSpPr>
                  <p:cNvPr id="118" name="直線コネクタ 117"/>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グループ化 105"/>
                <p:cNvGrpSpPr>
                  <a:grpSpLocks noChangeAspect="1"/>
                </p:cNvGrpSpPr>
                <p:nvPr/>
              </p:nvGrpSpPr>
              <p:grpSpPr>
                <a:xfrm>
                  <a:off x="7847745" y="2671614"/>
                  <a:ext cx="60782" cy="60782"/>
                  <a:chOff x="6016190" y="5415050"/>
                  <a:chExt cx="86832" cy="86832"/>
                </a:xfrm>
              </p:grpSpPr>
              <p:cxnSp>
                <p:nvCxnSpPr>
                  <p:cNvPr id="116" name="直線コネクタ 115"/>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グループ化 106"/>
                <p:cNvGrpSpPr>
                  <a:grpSpLocks noChangeAspect="1"/>
                </p:cNvGrpSpPr>
                <p:nvPr/>
              </p:nvGrpSpPr>
              <p:grpSpPr>
                <a:xfrm>
                  <a:off x="8038926" y="2813563"/>
                  <a:ext cx="60782" cy="60782"/>
                  <a:chOff x="6016190" y="5415050"/>
                  <a:chExt cx="86832" cy="86832"/>
                </a:xfrm>
              </p:grpSpPr>
              <p:cxnSp>
                <p:nvCxnSpPr>
                  <p:cNvPr id="114" name="直線コネクタ 113"/>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グループ化 107"/>
                <p:cNvGrpSpPr>
                  <a:grpSpLocks noChangeAspect="1"/>
                </p:cNvGrpSpPr>
                <p:nvPr/>
              </p:nvGrpSpPr>
              <p:grpSpPr>
                <a:xfrm>
                  <a:off x="7921428" y="1894518"/>
                  <a:ext cx="60782" cy="60782"/>
                  <a:chOff x="6016190" y="5415050"/>
                  <a:chExt cx="86832" cy="86832"/>
                </a:xfrm>
              </p:grpSpPr>
              <p:cxnSp>
                <p:nvCxnSpPr>
                  <p:cNvPr id="112" name="直線コネクタ 111"/>
                  <p:cNvCxnSpPr/>
                  <p:nvPr/>
                </p:nvCxnSpPr>
                <p:spPr>
                  <a:xfrm>
                    <a:off x="6059606" y="541505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5400000">
                    <a:off x="6059606" y="5411240"/>
                    <a:ext cx="0" cy="8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a:off x="7337080" y="1318030"/>
                  <a:ext cx="1319043" cy="2260680"/>
                  <a:chOff x="2373637" y="1287796"/>
                  <a:chExt cx="1319043" cy="2260680"/>
                </a:xfrm>
              </p:grpSpPr>
              <p:sp>
                <p:nvSpPr>
                  <p:cNvPr id="110" name="フリーフォーム 109"/>
                  <p:cNvSpPr/>
                  <p:nvPr/>
                </p:nvSpPr>
                <p:spPr>
                  <a:xfrm>
                    <a:off x="3564278" y="1287796"/>
                    <a:ext cx="128402" cy="2254617"/>
                  </a:xfrm>
                  <a:custGeom>
                    <a:avLst/>
                    <a:gdLst>
                      <a:gd name="connsiteX0" fmla="*/ 331595 w 331595"/>
                      <a:gd name="connsiteY0" fmla="*/ 0 h 6430945"/>
                      <a:gd name="connsiteX1" fmla="*/ 60290 w 331595"/>
                      <a:gd name="connsiteY1" fmla="*/ 211015 h 6430945"/>
                      <a:gd name="connsiteX2" fmla="*/ 0 w 331595"/>
                      <a:gd name="connsiteY2" fmla="*/ 351692 h 6430945"/>
                      <a:gd name="connsiteX3" fmla="*/ 110531 w 331595"/>
                      <a:gd name="connsiteY3" fmla="*/ 6430945 h 6430945"/>
                      <a:gd name="connsiteX0" fmla="*/ 331595 w 331595"/>
                      <a:gd name="connsiteY0" fmla="*/ 0 h 5822484"/>
                      <a:gd name="connsiteX1" fmla="*/ 60290 w 331595"/>
                      <a:gd name="connsiteY1" fmla="*/ 211015 h 5822484"/>
                      <a:gd name="connsiteX2" fmla="*/ 0 w 331595"/>
                      <a:gd name="connsiteY2" fmla="*/ 351692 h 5822484"/>
                      <a:gd name="connsiteX3" fmla="*/ 96042 w 331595"/>
                      <a:gd name="connsiteY3" fmla="*/ 5822484 h 5822484"/>
                    </a:gdLst>
                    <a:ahLst/>
                    <a:cxnLst>
                      <a:cxn ang="0">
                        <a:pos x="connsiteX0" y="connsiteY0"/>
                      </a:cxn>
                      <a:cxn ang="0">
                        <a:pos x="connsiteX1" y="connsiteY1"/>
                      </a:cxn>
                      <a:cxn ang="0">
                        <a:pos x="connsiteX2" y="connsiteY2"/>
                      </a:cxn>
                      <a:cxn ang="0">
                        <a:pos x="connsiteX3" y="connsiteY3"/>
                      </a:cxn>
                    </a:cxnLst>
                    <a:rect l="l" t="t" r="r" b="b"/>
                    <a:pathLst>
                      <a:path w="331595" h="5822484">
                        <a:moveTo>
                          <a:pt x="331595" y="0"/>
                        </a:moveTo>
                        <a:lnTo>
                          <a:pt x="60290" y="211015"/>
                        </a:lnTo>
                        <a:lnTo>
                          <a:pt x="0" y="351692"/>
                        </a:lnTo>
                        <a:cubicBezTo>
                          <a:pt x="36844" y="2378110"/>
                          <a:pt x="59198" y="3796066"/>
                          <a:pt x="96042" y="5822484"/>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1" name="フリーフォーム 110"/>
                  <p:cNvSpPr/>
                  <p:nvPr/>
                </p:nvSpPr>
                <p:spPr>
                  <a:xfrm>
                    <a:off x="2373637" y="1295577"/>
                    <a:ext cx="167312" cy="2252899"/>
                  </a:xfrm>
                  <a:custGeom>
                    <a:avLst/>
                    <a:gdLst>
                      <a:gd name="connsiteX0" fmla="*/ 0 w 432079"/>
                      <a:gd name="connsiteY0" fmla="*/ 0 h 6440994"/>
                      <a:gd name="connsiteX1" fmla="*/ 261257 w 432079"/>
                      <a:gd name="connsiteY1" fmla="*/ 211016 h 6440994"/>
                      <a:gd name="connsiteX2" fmla="*/ 381837 w 432079"/>
                      <a:gd name="connsiteY2" fmla="*/ 622998 h 6440994"/>
                      <a:gd name="connsiteX3" fmla="*/ 432079 w 432079"/>
                      <a:gd name="connsiteY3" fmla="*/ 6440994 h 6440994"/>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 name="connsiteX0" fmla="*/ 0 w 432079"/>
                      <a:gd name="connsiteY0" fmla="*/ 0 h 5818045"/>
                      <a:gd name="connsiteX1" fmla="*/ 261257 w 432079"/>
                      <a:gd name="connsiteY1" fmla="*/ 211016 h 5818045"/>
                      <a:gd name="connsiteX2" fmla="*/ 381837 w 432079"/>
                      <a:gd name="connsiteY2" fmla="*/ 622998 h 5818045"/>
                      <a:gd name="connsiteX3" fmla="*/ 432079 w 432079"/>
                      <a:gd name="connsiteY3" fmla="*/ 5818045 h 5818045"/>
                    </a:gdLst>
                    <a:ahLst/>
                    <a:cxnLst>
                      <a:cxn ang="0">
                        <a:pos x="connsiteX0" y="connsiteY0"/>
                      </a:cxn>
                      <a:cxn ang="0">
                        <a:pos x="connsiteX1" y="connsiteY1"/>
                      </a:cxn>
                      <a:cxn ang="0">
                        <a:pos x="connsiteX2" y="connsiteY2"/>
                      </a:cxn>
                      <a:cxn ang="0">
                        <a:pos x="connsiteX3" y="connsiteY3"/>
                      </a:cxn>
                    </a:cxnLst>
                    <a:rect l="l" t="t" r="r" b="b"/>
                    <a:pathLst>
                      <a:path w="432079" h="5818045">
                        <a:moveTo>
                          <a:pt x="0" y="0"/>
                        </a:moveTo>
                        <a:lnTo>
                          <a:pt x="261257" y="211016"/>
                        </a:lnTo>
                        <a:lnTo>
                          <a:pt x="381837" y="622998"/>
                        </a:lnTo>
                        <a:cubicBezTo>
                          <a:pt x="398584" y="2562330"/>
                          <a:pt x="415332" y="3878713"/>
                          <a:pt x="432079" y="5818045"/>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grpSp>
        <p:sp>
          <p:nvSpPr>
            <p:cNvPr id="41" name="テキスト ボックス 40"/>
            <p:cNvSpPr txBox="1"/>
            <p:nvPr/>
          </p:nvSpPr>
          <p:spPr>
            <a:xfrm>
              <a:off x="1089293" y="6308622"/>
              <a:ext cx="5505067" cy="369332"/>
            </a:xfrm>
            <a:prstGeom prst="rect">
              <a:avLst/>
            </a:prstGeom>
            <a:noFill/>
          </p:spPr>
          <p:txBody>
            <a:bodyPr wrap="square" rtlCol="0">
              <a:spAutoFit/>
            </a:bodyPr>
            <a:lstStyle/>
            <a:p>
              <a:r>
                <a:rPr lang="en-US" altLang="ja-JP" dirty="0" smtClean="0">
                  <a:solidFill>
                    <a:srgbClr val="FFFF00"/>
                  </a:solidFill>
                </a:rPr>
                <a:t>and they are influenced by the potential disorder.</a:t>
              </a:r>
              <a:endParaRPr kumimoji="1" lang="ja-JP" altLang="en-US" dirty="0">
                <a:solidFill>
                  <a:srgbClr val="FFFF00"/>
                </a:solidFill>
              </a:endParaRPr>
            </a:p>
          </p:txBody>
        </p:sp>
      </p:grpSp>
      <p:sp>
        <p:nvSpPr>
          <p:cNvPr id="6" name="正方形/長方形 5"/>
          <p:cNvSpPr/>
          <p:nvPr/>
        </p:nvSpPr>
        <p:spPr>
          <a:xfrm>
            <a:off x="1101271" y="5889866"/>
            <a:ext cx="5869613" cy="369332"/>
          </a:xfrm>
          <a:prstGeom prst="rect">
            <a:avLst/>
          </a:prstGeom>
        </p:spPr>
        <p:txBody>
          <a:bodyPr wrap="square">
            <a:spAutoFit/>
          </a:bodyPr>
          <a:lstStyle/>
          <a:p>
            <a:r>
              <a:rPr lang="en-US" altLang="ja-JP" dirty="0">
                <a:solidFill>
                  <a:srgbClr val="FFFF00"/>
                </a:solidFill>
              </a:rPr>
              <a:t>Incompressible/compressible regions coexist </a:t>
            </a:r>
            <a:endParaRPr lang="ja-JP" altLang="en-US" dirty="0"/>
          </a:p>
        </p:txBody>
      </p:sp>
    </p:spTree>
    <p:extLst>
      <p:ext uri="{BB962C8B-B14F-4D97-AF65-F5344CB8AC3E}">
        <p14:creationId xmlns:p14="http://schemas.microsoft.com/office/powerpoint/2010/main" val="79585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ashi\Desktop\希釈冷凍機.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65428" y="1340768"/>
            <a:ext cx="897988" cy="489160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78814" y="4766790"/>
            <a:ext cx="871215" cy="11824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1263416" y="1934836"/>
            <a:ext cx="1782907" cy="28270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3" descr="C:\Users\hashi\Desktop\SGMt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3129" y="1923847"/>
            <a:ext cx="1901227" cy="31931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hashi\Desktop\he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6323" y="1896907"/>
            <a:ext cx="2603309" cy="398247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525173" y="4531095"/>
            <a:ext cx="1223939" cy="461665"/>
          </a:xfrm>
          <a:prstGeom prst="rect">
            <a:avLst/>
          </a:prstGeom>
          <a:noFill/>
        </p:spPr>
        <p:txBody>
          <a:bodyPr wrap="square" rtlCol="0">
            <a:spAutoFit/>
          </a:bodyPr>
          <a:lstStyle/>
          <a:p>
            <a:r>
              <a:rPr kumimoji="1" lang="en-US" altLang="ja-JP" sz="2400" dirty="0" smtClean="0"/>
              <a:t>1mm</a:t>
            </a:r>
            <a:endParaRPr kumimoji="1" lang="ja-JP" altLang="en-US" sz="2400" dirty="0"/>
          </a:p>
        </p:txBody>
      </p:sp>
      <p:cxnSp>
        <p:nvCxnSpPr>
          <p:cNvPr id="14" name="直線コネクタ 13"/>
          <p:cNvCxnSpPr/>
          <p:nvPr/>
        </p:nvCxnSpPr>
        <p:spPr>
          <a:xfrm>
            <a:off x="6712768" y="4991632"/>
            <a:ext cx="467649" cy="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4103786" y="3154745"/>
            <a:ext cx="468214" cy="5678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2391" y="6213502"/>
            <a:ext cx="3176730" cy="707886"/>
          </a:xfrm>
          <a:prstGeom prst="rect">
            <a:avLst/>
          </a:prstGeom>
          <a:noFill/>
        </p:spPr>
        <p:txBody>
          <a:bodyPr wrap="square" rtlCol="0">
            <a:spAutoFit/>
          </a:bodyPr>
          <a:lstStyle/>
          <a:p>
            <a:pPr algn="l"/>
            <a:r>
              <a:rPr kumimoji="1" lang="en-US" altLang="ja-JP" sz="2000" dirty="0" smtClean="0"/>
              <a:t>Atomic force microscope (</a:t>
            </a:r>
            <a:r>
              <a:rPr kumimoji="1" lang="en-US" altLang="ja-JP" sz="2000" dirty="0" err="1" smtClean="0"/>
              <a:t>Attocube</a:t>
            </a:r>
            <a:r>
              <a:rPr kumimoji="1" lang="en-US" altLang="ja-JP" sz="2000" dirty="0" smtClean="0"/>
              <a:t> AFMIII)</a:t>
            </a:r>
            <a:endParaRPr kumimoji="1" lang="ja-JP" altLang="en-US" sz="2000" dirty="0"/>
          </a:p>
        </p:txBody>
      </p:sp>
      <p:sp>
        <p:nvSpPr>
          <p:cNvPr id="26" name="テキスト ボックス 25"/>
          <p:cNvSpPr txBox="1"/>
          <p:nvPr/>
        </p:nvSpPr>
        <p:spPr>
          <a:xfrm>
            <a:off x="0" y="704890"/>
            <a:ext cx="2555776" cy="707886"/>
          </a:xfrm>
          <a:prstGeom prst="rect">
            <a:avLst/>
          </a:prstGeom>
          <a:noFill/>
        </p:spPr>
        <p:txBody>
          <a:bodyPr wrap="square" rtlCol="0">
            <a:spAutoFit/>
          </a:bodyPr>
          <a:lstStyle/>
          <a:p>
            <a:pPr algn="l"/>
            <a:r>
              <a:rPr kumimoji="1" lang="en-US" altLang="ja-JP" sz="2000" dirty="0" smtClean="0"/>
              <a:t>Dilution refrigerator unit (Oxford MX100)</a:t>
            </a:r>
            <a:endParaRPr kumimoji="1" lang="ja-JP" altLang="en-US" sz="2000" dirty="0"/>
          </a:p>
        </p:txBody>
      </p:sp>
      <p:cxnSp>
        <p:nvCxnSpPr>
          <p:cNvPr id="29" name="直線コネクタ 28"/>
          <p:cNvCxnSpPr/>
          <p:nvPr/>
        </p:nvCxnSpPr>
        <p:spPr>
          <a:xfrm>
            <a:off x="4552352" y="3729195"/>
            <a:ext cx="1972821" cy="13288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4572000" y="1934836"/>
            <a:ext cx="1953173" cy="12199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649632" y="5537006"/>
            <a:ext cx="3761709" cy="646331"/>
          </a:xfrm>
          <a:prstGeom prst="rect">
            <a:avLst/>
          </a:prstGeom>
          <a:noFill/>
        </p:spPr>
        <p:txBody>
          <a:bodyPr wrap="square" rtlCol="0">
            <a:spAutoFit/>
          </a:bodyPr>
          <a:lstStyle/>
          <a:p>
            <a:pPr algn="l"/>
            <a:r>
              <a:rPr kumimoji="1" lang="en-US" altLang="ja-JP" dirty="0" smtClean="0">
                <a:latin typeface="Arial" pitchFamily="34" charset="0"/>
                <a:cs typeface="Arial" pitchFamily="34" charset="0"/>
              </a:rPr>
              <a:t>AFM tip:  local gate to apply DC/AC electric field to 2DEG </a:t>
            </a:r>
            <a:endParaRPr kumimoji="1" lang="ja-JP" altLang="en-US" dirty="0">
              <a:latin typeface="Arial" pitchFamily="34" charset="0"/>
              <a:cs typeface="Arial" pitchFamily="34" charset="0"/>
            </a:endParaRPr>
          </a:p>
        </p:txBody>
      </p:sp>
      <p:cxnSp>
        <p:nvCxnSpPr>
          <p:cNvPr id="37" name="直線矢印コネクタ 36"/>
          <p:cNvCxnSpPr/>
          <p:nvPr/>
        </p:nvCxnSpPr>
        <p:spPr>
          <a:xfrm flipV="1">
            <a:off x="4600441" y="4354473"/>
            <a:ext cx="70459" cy="23252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68358" y="11636059"/>
            <a:ext cx="11730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タイトル 1"/>
          <p:cNvSpPr>
            <a:spLocks noGrp="1"/>
          </p:cNvSpPr>
          <p:nvPr>
            <p:ph type="title"/>
          </p:nvPr>
        </p:nvSpPr>
        <p:spPr>
          <a:xfrm>
            <a:off x="457200" y="-63388"/>
            <a:ext cx="8229600" cy="1143000"/>
          </a:xfrm>
        </p:spPr>
        <p:txBody>
          <a:bodyPr/>
          <a:lstStyle/>
          <a:p>
            <a:r>
              <a:rPr lang="en-US" altLang="ja-JP" dirty="0" smtClean="0"/>
              <a:t>Dilution refrigerator AFM system </a:t>
            </a:r>
            <a:endParaRPr kumimoji="1" lang="ja-JP" altLang="en-US" dirty="0"/>
          </a:p>
        </p:txBody>
      </p:sp>
      <p:cxnSp>
        <p:nvCxnSpPr>
          <p:cNvPr id="6" name="直線コネクタ 5"/>
          <p:cNvCxnSpPr/>
          <p:nvPr/>
        </p:nvCxnSpPr>
        <p:spPr>
          <a:xfrm flipV="1">
            <a:off x="1250029" y="5879384"/>
            <a:ext cx="1894309" cy="698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630857" y="923029"/>
            <a:ext cx="2236510" cy="646331"/>
          </a:xfrm>
          <a:prstGeom prst="rect">
            <a:avLst/>
          </a:prstGeom>
          <a:noFill/>
        </p:spPr>
        <p:txBody>
          <a:bodyPr wrap="none" rtlCol="0">
            <a:spAutoFit/>
          </a:bodyPr>
          <a:lstStyle/>
          <a:p>
            <a:r>
              <a:rPr lang="en-US" altLang="ja-JP" i="1" dirty="0" smtClean="0"/>
              <a:t>B</a:t>
            </a:r>
            <a:r>
              <a:rPr lang="en-US" altLang="ja-JP" dirty="0" smtClean="0"/>
              <a:t>: up to 8 T</a:t>
            </a:r>
          </a:p>
          <a:p>
            <a:r>
              <a:rPr lang="en-US" altLang="ja-JP" i="1" dirty="0" smtClean="0"/>
              <a:t>T</a:t>
            </a:r>
            <a:r>
              <a:rPr lang="en-US" altLang="ja-JP" dirty="0" smtClean="0"/>
              <a:t>: less than 250 </a:t>
            </a:r>
            <a:r>
              <a:rPr lang="en-US" altLang="ja-JP" dirty="0" err="1" smtClean="0"/>
              <a:t>mK</a:t>
            </a:r>
            <a:endParaRPr kumimoji="1" lang="ja-JP" altLang="en-US" dirty="0"/>
          </a:p>
        </p:txBody>
      </p:sp>
    </p:spTree>
    <p:extLst>
      <p:ext uri="{BB962C8B-B14F-4D97-AF65-F5344CB8AC3E}">
        <p14:creationId xmlns:p14="http://schemas.microsoft.com/office/powerpoint/2010/main" val="510120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タイトル 1"/>
          <p:cNvSpPr txBox="1">
            <a:spLocks/>
          </p:cNvSpPr>
          <p:nvPr/>
        </p:nvSpPr>
        <p:spPr>
          <a:xfrm>
            <a:off x="-195762" y="240741"/>
            <a:ext cx="9829092" cy="872716"/>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3200" dirty="0" smtClean="0"/>
              <a:t>DNP locally induced in incompressible region</a:t>
            </a:r>
            <a:endParaRPr lang="ja-JP" altLang="en-US" sz="3200" dirty="0"/>
          </a:p>
        </p:txBody>
      </p:sp>
      <p:grpSp>
        <p:nvGrpSpPr>
          <p:cNvPr id="30" name="グループ化 29"/>
          <p:cNvGrpSpPr/>
          <p:nvPr/>
        </p:nvGrpSpPr>
        <p:grpSpPr>
          <a:xfrm>
            <a:off x="3167844" y="3753036"/>
            <a:ext cx="4017612" cy="2557295"/>
            <a:chOff x="1343915" y="4425350"/>
            <a:chExt cx="3069233" cy="1953632"/>
          </a:xfrm>
        </p:grpSpPr>
        <p:grpSp>
          <p:nvGrpSpPr>
            <p:cNvPr id="44" name="グループ化 43"/>
            <p:cNvGrpSpPr/>
            <p:nvPr/>
          </p:nvGrpSpPr>
          <p:grpSpPr>
            <a:xfrm>
              <a:off x="2684857" y="4495233"/>
              <a:ext cx="1345590" cy="1010416"/>
              <a:chOff x="5064521" y="4415679"/>
              <a:chExt cx="2368766" cy="1627849"/>
            </a:xfrm>
          </p:grpSpPr>
          <p:cxnSp>
            <p:nvCxnSpPr>
              <p:cNvPr id="45" name="直線矢印コネクタ 44"/>
              <p:cNvCxnSpPr/>
              <p:nvPr/>
            </p:nvCxnSpPr>
            <p:spPr>
              <a:xfrm flipV="1">
                <a:off x="6175365" y="4876714"/>
                <a:ext cx="0" cy="30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064521" y="4749597"/>
                <a:ext cx="1211165" cy="644604"/>
              </a:xfrm>
              <a:prstGeom prst="rect">
                <a:avLst/>
              </a:prstGeom>
              <a:noFill/>
            </p:spPr>
            <p:txBody>
              <a:bodyPr wrap="none" rtlCol="0">
                <a:spAutoFit/>
              </a:bodyPr>
              <a:lstStyle/>
              <a:p>
                <a:r>
                  <a:rPr kumimoji="1" lang="en-US" altLang="ja-JP" sz="1000" dirty="0" smtClean="0"/>
                  <a:t>Electron </a:t>
                </a:r>
              </a:p>
              <a:p>
                <a:r>
                  <a:rPr kumimoji="1" lang="en-US" altLang="ja-JP" sz="1000" dirty="0" smtClean="0"/>
                  <a:t>spin</a:t>
                </a:r>
                <a:endParaRPr kumimoji="1" lang="ja-JP" altLang="en-US" sz="1000" dirty="0"/>
              </a:p>
            </p:txBody>
          </p:sp>
          <p:cxnSp>
            <p:nvCxnSpPr>
              <p:cNvPr id="55" name="直線矢印コネクタ 54"/>
              <p:cNvCxnSpPr/>
              <p:nvPr/>
            </p:nvCxnSpPr>
            <p:spPr>
              <a:xfrm>
                <a:off x="7219481" y="4932345"/>
                <a:ext cx="0" cy="30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5082491" y="5291001"/>
                <a:ext cx="1163193" cy="644604"/>
              </a:xfrm>
              <a:prstGeom prst="rect">
                <a:avLst/>
              </a:prstGeom>
              <a:noFill/>
            </p:spPr>
            <p:txBody>
              <a:bodyPr wrap="none" rtlCol="0">
                <a:spAutoFit/>
              </a:bodyPr>
              <a:lstStyle/>
              <a:p>
                <a:r>
                  <a:rPr lang="en-US" altLang="ja-JP" sz="1000" dirty="0" smtClean="0">
                    <a:solidFill>
                      <a:srgbClr val="FF0000"/>
                    </a:solidFill>
                  </a:rPr>
                  <a:t>Nuclear</a:t>
                </a:r>
                <a:r>
                  <a:rPr kumimoji="1" lang="en-US" altLang="ja-JP" sz="1000" dirty="0" smtClean="0">
                    <a:solidFill>
                      <a:srgbClr val="FF0000"/>
                    </a:solidFill>
                  </a:rPr>
                  <a:t> </a:t>
                </a:r>
              </a:p>
              <a:p>
                <a:r>
                  <a:rPr kumimoji="1" lang="en-US" altLang="ja-JP" sz="1000" dirty="0" smtClean="0">
                    <a:solidFill>
                      <a:srgbClr val="FF0000"/>
                    </a:solidFill>
                  </a:rPr>
                  <a:t>spin</a:t>
                </a:r>
                <a:endParaRPr kumimoji="1" lang="ja-JP" altLang="en-US" sz="1000" dirty="0">
                  <a:solidFill>
                    <a:srgbClr val="FF0000"/>
                  </a:solidFill>
                </a:endParaRPr>
              </a:p>
            </p:txBody>
          </p:sp>
          <p:cxnSp>
            <p:nvCxnSpPr>
              <p:cNvPr id="57" name="直線矢印コネクタ 56"/>
              <p:cNvCxnSpPr/>
              <p:nvPr/>
            </p:nvCxnSpPr>
            <p:spPr>
              <a:xfrm>
                <a:off x="6160718" y="5564121"/>
                <a:ext cx="0" cy="3072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7204834" y="5619752"/>
                <a:ext cx="0" cy="3072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9" name="フリーフォーム 58"/>
              <p:cNvSpPr/>
              <p:nvPr/>
            </p:nvSpPr>
            <p:spPr>
              <a:xfrm rot="21289219">
                <a:off x="6291153" y="5031116"/>
                <a:ext cx="809625" cy="343705"/>
              </a:xfrm>
              <a:custGeom>
                <a:avLst/>
                <a:gdLst>
                  <a:gd name="connsiteX0" fmla="*/ 0 w 809625"/>
                  <a:gd name="connsiteY0" fmla="*/ 0 h 343705"/>
                  <a:gd name="connsiteX1" fmla="*/ 381000 w 809625"/>
                  <a:gd name="connsiteY1" fmla="*/ 342900 h 343705"/>
                  <a:gd name="connsiteX2" fmla="*/ 809625 w 809625"/>
                  <a:gd name="connsiteY2" fmla="*/ 76200 h 343705"/>
                </a:gdLst>
                <a:ahLst/>
                <a:cxnLst>
                  <a:cxn ang="0">
                    <a:pos x="connsiteX0" y="connsiteY0"/>
                  </a:cxn>
                  <a:cxn ang="0">
                    <a:pos x="connsiteX1" y="connsiteY1"/>
                  </a:cxn>
                  <a:cxn ang="0">
                    <a:pos x="connsiteX2" y="connsiteY2"/>
                  </a:cxn>
                </a:cxnLst>
                <a:rect l="l" t="t" r="r" b="b"/>
                <a:pathLst>
                  <a:path w="809625" h="343705">
                    <a:moveTo>
                      <a:pt x="0" y="0"/>
                    </a:moveTo>
                    <a:cubicBezTo>
                      <a:pt x="123031" y="165100"/>
                      <a:pt x="246063" y="330200"/>
                      <a:pt x="381000" y="342900"/>
                    </a:cubicBezTo>
                    <a:cubicBezTo>
                      <a:pt x="515938" y="355600"/>
                      <a:pt x="662781" y="215900"/>
                      <a:pt x="809625" y="76200"/>
                    </a:cubicBezTo>
                  </a:path>
                </a:pathLst>
              </a:cu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rot="432540" flipV="1">
                <a:off x="6291152" y="5530202"/>
                <a:ext cx="809625" cy="343705"/>
              </a:xfrm>
              <a:custGeom>
                <a:avLst/>
                <a:gdLst>
                  <a:gd name="connsiteX0" fmla="*/ 0 w 809625"/>
                  <a:gd name="connsiteY0" fmla="*/ 0 h 343705"/>
                  <a:gd name="connsiteX1" fmla="*/ 381000 w 809625"/>
                  <a:gd name="connsiteY1" fmla="*/ 342900 h 343705"/>
                  <a:gd name="connsiteX2" fmla="*/ 809625 w 809625"/>
                  <a:gd name="connsiteY2" fmla="*/ 76200 h 343705"/>
                </a:gdLst>
                <a:ahLst/>
                <a:cxnLst>
                  <a:cxn ang="0">
                    <a:pos x="connsiteX0" y="connsiteY0"/>
                  </a:cxn>
                  <a:cxn ang="0">
                    <a:pos x="connsiteX1" y="connsiteY1"/>
                  </a:cxn>
                  <a:cxn ang="0">
                    <a:pos x="connsiteX2" y="connsiteY2"/>
                  </a:cxn>
                </a:cxnLst>
                <a:rect l="l" t="t" r="r" b="b"/>
                <a:pathLst>
                  <a:path w="809625" h="343705">
                    <a:moveTo>
                      <a:pt x="0" y="0"/>
                    </a:moveTo>
                    <a:cubicBezTo>
                      <a:pt x="123031" y="165100"/>
                      <a:pt x="246063" y="330200"/>
                      <a:pt x="381000" y="342900"/>
                    </a:cubicBezTo>
                    <a:cubicBezTo>
                      <a:pt x="515938" y="355600"/>
                      <a:pt x="662781" y="215900"/>
                      <a:pt x="809625" y="76200"/>
                    </a:cubicBezTo>
                  </a:path>
                </a:pathLst>
              </a:cu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爆発 1 60"/>
              <p:cNvSpPr/>
              <p:nvPr/>
            </p:nvSpPr>
            <p:spPr>
              <a:xfrm>
                <a:off x="6471806" y="5251052"/>
                <a:ext cx="432048" cy="39039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5127656" y="4459430"/>
                <a:ext cx="2305631" cy="15840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5326864" y="4415679"/>
                <a:ext cx="1975904" cy="396679"/>
              </a:xfrm>
              <a:prstGeom prst="rect">
                <a:avLst/>
              </a:prstGeom>
              <a:noFill/>
            </p:spPr>
            <p:txBody>
              <a:bodyPr wrap="none" rtlCol="0">
                <a:spAutoFit/>
              </a:bodyPr>
              <a:lstStyle/>
              <a:p>
                <a:r>
                  <a:rPr kumimoji="1" lang="en-US" altLang="ja-JP" sz="1000" dirty="0" smtClean="0">
                    <a:solidFill>
                      <a:srgbClr val="FFFF00"/>
                    </a:solidFill>
                  </a:rPr>
                  <a:t>Flip-flop process</a:t>
                </a:r>
                <a:endParaRPr kumimoji="1" lang="ja-JP" altLang="en-US" sz="1000" dirty="0">
                  <a:solidFill>
                    <a:srgbClr val="FFFF00"/>
                  </a:solidFill>
                </a:endParaRPr>
              </a:p>
            </p:txBody>
          </p:sp>
        </p:grpSp>
        <p:pic>
          <p:nvPicPr>
            <p:cNvPr id="98" name="Picture 6" descr="C:\Users\hashi\Desktop\名称未設定-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86266" y="4441146"/>
              <a:ext cx="2791783" cy="16456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9" name="角丸四角形 98"/>
            <p:cNvSpPr/>
            <p:nvPr/>
          </p:nvSpPr>
          <p:spPr>
            <a:xfrm>
              <a:off x="2123728" y="4570243"/>
              <a:ext cx="453254" cy="1752644"/>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2" name="グループ化 101"/>
            <p:cNvGrpSpPr/>
            <p:nvPr/>
          </p:nvGrpSpPr>
          <p:grpSpPr>
            <a:xfrm>
              <a:off x="1723322" y="6009989"/>
              <a:ext cx="2062067" cy="222501"/>
              <a:chOff x="-372686" y="5676858"/>
              <a:chExt cx="2852384" cy="307777"/>
            </a:xfrm>
          </p:grpSpPr>
          <p:sp>
            <p:nvSpPr>
              <p:cNvPr id="104" name="角丸四角形 103"/>
              <p:cNvSpPr/>
              <p:nvPr/>
            </p:nvSpPr>
            <p:spPr>
              <a:xfrm>
                <a:off x="778818" y="5676859"/>
                <a:ext cx="1700880" cy="295947"/>
              </a:xfrm>
              <a:prstGeom prst="roundRect">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105" name="角丸四角形 104"/>
              <p:cNvSpPr/>
              <p:nvPr/>
            </p:nvSpPr>
            <p:spPr>
              <a:xfrm>
                <a:off x="-372686" y="5676858"/>
                <a:ext cx="553867" cy="307777"/>
              </a:xfrm>
              <a:prstGeom prst="roundRect">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grpSp>
        <p:sp>
          <p:nvSpPr>
            <p:cNvPr id="103" name="角丸四角形 102"/>
            <p:cNvSpPr/>
            <p:nvPr/>
          </p:nvSpPr>
          <p:spPr>
            <a:xfrm>
              <a:off x="2123728" y="6009988"/>
              <a:ext cx="436527" cy="213950"/>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IC</a:t>
              </a:r>
              <a:endParaRPr kumimoji="1" lang="ja-JP" altLang="en-US" dirty="0"/>
            </a:p>
          </p:txBody>
        </p:sp>
        <p:sp>
          <p:nvSpPr>
            <p:cNvPr id="101" name="正方形/長方形 100"/>
            <p:cNvSpPr/>
            <p:nvPr/>
          </p:nvSpPr>
          <p:spPr>
            <a:xfrm>
              <a:off x="1343915" y="4425350"/>
              <a:ext cx="2988735" cy="1953632"/>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95367" y="5926449"/>
              <a:ext cx="291746" cy="157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959932" y="5883079"/>
              <a:ext cx="429072" cy="246221"/>
            </a:xfrm>
            <a:prstGeom prst="rect">
              <a:avLst/>
            </a:prstGeom>
            <a:noFill/>
          </p:spPr>
          <p:txBody>
            <a:bodyPr wrap="square" rtlCol="0">
              <a:spAutoFit/>
            </a:bodyPr>
            <a:lstStyle/>
            <a:p>
              <a:r>
                <a:rPr kumimoji="1" lang="en-US" altLang="ja-JP" sz="1000" dirty="0" smtClean="0">
                  <a:solidFill>
                    <a:schemeClr val="bg1"/>
                  </a:solidFill>
                </a:rPr>
                <a:t>LL0</a:t>
              </a:r>
              <a:endParaRPr kumimoji="1" lang="ja-JP" altLang="en-US" sz="1000" dirty="0">
                <a:solidFill>
                  <a:schemeClr val="bg1"/>
                </a:solidFill>
              </a:endParaRPr>
            </a:p>
          </p:txBody>
        </p:sp>
        <p:sp>
          <p:nvSpPr>
            <p:cNvPr id="115" name="正方形/長方形 114"/>
            <p:cNvSpPr/>
            <p:nvPr/>
          </p:nvSpPr>
          <p:spPr>
            <a:xfrm>
              <a:off x="3998343" y="5577923"/>
              <a:ext cx="291746" cy="157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p:cNvSpPr txBox="1"/>
            <p:nvPr/>
          </p:nvSpPr>
          <p:spPr>
            <a:xfrm>
              <a:off x="3962908" y="5556947"/>
              <a:ext cx="429072" cy="246221"/>
            </a:xfrm>
            <a:prstGeom prst="rect">
              <a:avLst/>
            </a:prstGeom>
            <a:noFill/>
          </p:spPr>
          <p:txBody>
            <a:bodyPr wrap="square" rtlCol="0">
              <a:spAutoFit/>
            </a:bodyPr>
            <a:lstStyle/>
            <a:p>
              <a:r>
                <a:rPr kumimoji="1" lang="en-US" altLang="ja-JP" sz="1000" dirty="0" smtClean="0">
                  <a:solidFill>
                    <a:schemeClr val="bg1"/>
                  </a:solidFill>
                </a:rPr>
                <a:t>LL0</a:t>
              </a:r>
              <a:endParaRPr kumimoji="1" lang="ja-JP" altLang="en-US" sz="1000" dirty="0">
                <a:solidFill>
                  <a:schemeClr val="bg1"/>
                </a:solidFill>
              </a:endParaRPr>
            </a:p>
          </p:txBody>
        </p:sp>
        <p:grpSp>
          <p:nvGrpSpPr>
            <p:cNvPr id="6" name="グループ化 5"/>
            <p:cNvGrpSpPr/>
            <p:nvPr/>
          </p:nvGrpSpPr>
          <p:grpSpPr>
            <a:xfrm>
              <a:off x="4046612" y="5658070"/>
              <a:ext cx="366536" cy="276999"/>
              <a:chOff x="5297439" y="5532597"/>
              <a:chExt cx="366536" cy="276999"/>
            </a:xfrm>
          </p:grpSpPr>
          <p:sp>
            <p:nvSpPr>
              <p:cNvPr id="119" name="正方形/長方形 118"/>
              <p:cNvSpPr/>
              <p:nvPr/>
            </p:nvSpPr>
            <p:spPr>
              <a:xfrm>
                <a:off x="5353518" y="5621292"/>
                <a:ext cx="209450" cy="15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5297439" y="5532597"/>
                <a:ext cx="366536" cy="276999"/>
              </a:xfrm>
              <a:prstGeom prst="rect">
                <a:avLst/>
              </a:prstGeom>
              <a:noFill/>
            </p:spPr>
            <p:txBody>
              <a:bodyPr wrap="square" rtlCol="0">
                <a:spAutoFit/>
              </a:bodyPr>
              <a:lstStyle/>
              <a:p>
                <a:r>
                  <a:rPr kumimoji="1" lang="en-US" altLang="ja-JP" sz="1200" i="1" dirty="0" smtClean="0">
                    <a:solidFill>
                      <a:srgbClr val="FF0000"/>
                    </a:solidFill>
                    <a:latin typeface="Symbol" panose="05050102010706020507" pitchFamily="18" charset="2"/>
                  </a:rPr>
                  <a:t>m</a:t>
                </a:r>
                <a:r>
                  <a:rPr kumimoji="1" lang="en-US" altLang="ja-JP" sz="1200" baseline="-25000" dirty="0" smtClean="0">
                    <a:solidFill>
                      <a:srgbClr val="FF0000"/>
                    </a:solidFill>
                  </a:rPr>
                  <a:t>e</a:t>
                </a:r>
                <a:endParaRPr kumimoji="1" lang="ja-JP" altLang="en-US" sz="1200" baseline="-25000" dirty="0">
                  <a:solidFill>
                    <a:srgbClr val="FF0000"/>
                  </a:solidFill>
                </a:endParaRPr>
              </a:p>
            </p:txBody>
          </p:sp>
        </p:grpSp>
      </p:grpSp>
      <p:cxnSp>
        <p:nvCxnSpPr>
          <p:cNvPr id="23" name="直線コネクタ 22"/>
          <p:cNvCxnSpPr/>
          <p:nvPr/>
        </p:nvCxnSpPr>
        <p:spPr>
          <a:xfrm>
            <a:off x="3285051" y="2533458"/>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68" name="図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24" y="968665"/>
            <a:ext cx="1546742" cy="3193677"/>
          </a:xfrm>
          <a:prstGeom prst="rect">
            <a:avLst/>
          </a:prstGeom>
        </p:spPr>
      </p:pic>
      <p:cxnSp>
        <p:nvCxnSpPr>
          <p:cNvPr id="8" name="直線コネクタ 7"/>
          <p:cNvCxnSpPr/>
          <p:nvPr/>
        </p:nvCxnSpPr>
        <p:spPr>
          <a:xfrm>
            <a:off x="899592" y="1988840"/>
            <a:ext cx="936104" cy="0"/>
          </a:xfrm>
          <a:prstGeom prst="line">
            <a:avLst/>
          </a:prstGeom>
          <a:ln w="28575">
            <a:solidFill>
              <a:srgbClr val="160BFB"/>
            </a:solidFill>
            <a:prstDash val="solid"/>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99592" y="1988840"/>
            <a:ext cx="2268252" cy="1764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835696" y="1988840"/>
            <a:ext cx="5244388" cy="1764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152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正方形/長方形 84"/>
          <p:cNvSpPr/>
          <p:nvPr/>
        </p:nvSpPr>
        <p:spPr>
          <a:xfrm>
            <a:off x="3465527" y="2312876"/>
            <a:ext cx="5066913" cy="33843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0" name="グループ化 69"/>
          <p:cNvGrpSpPr/>
          <p:nvPr/>
        </p:nvGrpSpPr>
        <p:grpSpPr>
          <a:xfrm>
            <a:off x="3609955" y="2504981"/>
            <a:ext cx="4419081" cy="3035434"/>
            <a:chOff x="1240239" y="748600"/>
            <a:chExt cx="6857276" cy="4710213"/>
          </a:xfrm>
        </p:grpSpPr>
        <p:grpSp>
          <p:nvGrpSpPr>
            <p:cNvPr id="71" name="グループ化 70"/>
            <p:cNvGrpSpPr/>
            <p:nvPr/>
          </p:nvGrpSpPr>
          <p:grpSpPr>
            <a:xfrm>
              <a:off x="2214880" y="2399970"/>
              <a:ext cx="5598160" cy="1253539"/>
              <a:chOff x="2214880" y="2399970"/>
              <a:chExt cx="1076960" cy="1253539"/>
            </a:xfrm>
          </p:grpSpPr>
          <p:cxnSp>
            <p:nvCxnSpPr>
              <p:cNvPr id="81" name="直線コネクタ 80"/>
              <p:cNvCxnSpPr/>
              <p:nvPr/>
            </p:nvCxnSpPr>
            <p:spPr>
              <a:xfrm>
                <a:off x="2214880" y="2399970"/>
                <a:ext cx="1076960" cy="0"/>
              </a:xfrm>
              <a:prstGeom prst="line">
                <a:avLst/>
              </a:prstGeom>
              <a:ln w="19050">
                <a:solidFill>
                  <a:srgbClr val="990000"/>
                </a:solidFill>
                <a:prstDash val="sys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214880" y="3202610"/>
                <a:ext cx="1076960" cy="0"/>
              </a:xfrm>
              <a:prstGeom prst="line">
                <a:avLst/>
              </a:prstGeom>
              <a:ln w="19050">
                <a:solidFill>
                  <a:srgbClr val="FF66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214880" y="3653509"/>
                <a:ext cx="107696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2" name="正方形/長方形 11"/>
            <p:cNvSpPr/>
            <p:nvPr/>
          </p:nvSpPr>
          <p:spPr>
            <a:xfrm>
              <a:off x="4428439" y="5234368"/>
              <a:ext cx="1635827" cy="224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kumimoji="1" lang="en-US" altLang="ja-JP" sz="2000" i="1" dirty="0" err="1" smtClean="0">
                  <a:solidFill>
                    <a:schemeClr val="bg1"/>
                  </a:solidFill>
                  <a:latin typeface="Arial" pitchFamily="34" charset="0"/>
                  <a:cs typeface="Arial" pitchFamily="34" charset="0"/>
                </a:rPr>
                <a:t>I</a:t>
              </a:r>
              <a:r>
                <a:rPr kumimoji="1" lang="en-US" altLang="ja-JP" sz="2000" baseline="-25000" dirty="0" err="1" smtClean="0">
                  <a:solidFill>
                    <a:schemeClr val="bg1"/>
                  </a:solidFill>
                  <a:latin typeface="Arial" pitchFamily="34" charset="0"/>
                  <a:cs typeface="Arial" pitchFamily="34" charset="0"/>
                </a:rPr>
                <a:t>sd</a:t>
              </a:r>
              <a:r>
                <a:rPr kumimoji="1" lang="en-US" altLang="ja-JP" sz="2000" dirty="0" smtClean="0">
                  <a:solidFill>
                    <a:schemeClr val="bg1"/>
                  </a:solidFill>
                  <a:latin typeface="Arial" pitchFamily="34" charset="0"/>
                  <a:cs typeface="Arial" pitchFamily="34" charset="0"/>
                </a:rPr>
                <a:t> (</a:t>
              </a:r>
              <a:r>
                <a:rPr kumimoji="1" lang="en-US" altLang="ja-JP" sz="2000" dirty="0" smtClean="0">
                  <a:solidFill>
                    <a:schemeClr val="bg1"/>
                  </a:solidFill>
                  <a:latin typeface="Symbol" panose="05050102010706020507" pitchFamily="18" charset="2"/>
                  <a:cs typeface="Arial" pitchFamily="34" charset="0"/>
                </a:rPr>
                <a:t>m</a:t>
              </a:r>
              <a:r>
                <a:rPr kumimoji="1" lang="en-US" altLang="ja-JP" sz="2000" dirty="0" smtClean="0">
                  <a:solidFill>
                    <a:schemeClr val="bg1"/>
                  </a:solidFill>
                  <a:latin typeface="Arial" pitchFamily="34" charset="0"/>
                  <a:cs typeface="Arial" pitchFamily="34" charset="0"/>
                </a:rPr>
                <a:t>A)</a:t>
              </a:r>
              <a:endParaRPr kumimoji="1" lang="ja-JP" altLang="en-US" sz="2000" dirty="0">
                <a:solidFill>
                  <a:schemeClr val="bg1"/>
                </a:solidFill>
                <a:latin typeface="Arial" pitchFamily="34" charset="0"/>
                <a:cs typeface="Arial" pitchFamily="34" charset="0"/>
              </a:endParaRPr>
            </a:p>
          </p:txBody>
        </p:sp>
        <p:sp>
          <p:nvSpPr>
            <p:cNvPr id="73" name="正方形/長方形 11"/>
            <p:cNvSpPr/>
            <p:nvPr/>
          </p:nvSpPr>
          <p:spPr>
            <a:xfrm rot="16200000">
              <a:off x="415852" y="2401706"/>
              <a:ext cx="2008827" cy="360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en-US" altLang="ja-JP" sz="2000" i="1" dirty="0" smtClean="0">
                  <a:solidFill>
                    <a:schemeClr val="bg1"/>
                  </a:solidFill>
                  <a:latin typeface="Arial" pitchFamily="34" charset="0"/>
                  <a:cs typeface="Arial" pitchFamily="34" charset="0"/>
                </a:rPr>
                <a:t>y</a:t>
              </a:r>
              <a:r>
                <a:rPr lang="en-US" altLang="ja-JP" sz="2000" dirty="0" smtClean="0">
                  <a:solidFill>
                    <a:schemeClr val="bg1"/>
                  </a:solidFill>
                  <a:latin typeface="Arial" pitchFamily="34" charset="0"/>
                  <a:cs typeface="Arial" pitchFamily="34" charset="0"/>
                </a:rPr>
                <a:t> (</a:t>
              </a:r>
              <a:r>
                <a:rPr lang="en-US" altLang="ja-JP" sz="2000" dirty="0" smtClean="0">
                  <a:solidFill>
                    <a:schemeClr val="bg1"/>
                  </a:solidFill>
                  <a:latin typeface="Symbol" pitchFamily="18" charset="2"/>
                  <a:cs typeface="Arial" pitchFamily="34" charset="0"/>
                </a:rPr>
                <a:t>m</a:t>
              </a:r>
              <a:r>
                <a:rPr lang="en-US" altLang="ja-JP" sz="2000" dirty="0" smtClean="0">
                  <a:solidFill>
                    <a:schemeClr val="bg1"/>
                  </a:solidFill>
                  <a:latin typeface="Arial" pitchFamily="34" charset="0"/>
                  <a:cs typeface="Arial" pitchFamily="34" charset="0"/>
                </a:rPr>
                <a:t>m)</a:t>
              </a:r>
              <a:endParaRPr kumimoji="1" lang="ja-JP" altLang="en-US" sz="2000" dirty="0">
                <a:solidFill>
                  <a:schemeClr val="bg1"/>
                </a:solidFill>
                <a:latin typeface="Arial" pitchFamily="34" charset="0"/>
                <a:cs typeface="Arial" pitchFamily="34" charset="0"/>
              </a:endParaRPr>
            </a:p>
          </p:txBody>
        </p:sp>
        <p:graphicFrame>
          <p:nvGraphicFramePr>
            <p:cNvPr id="74" name="オブジェクト 73"/>
            <p:cNvGraphicFramePr>
              <a:graphicFrameLocks noChangeAspect="1"/>
            </p:cNvGraphicFramePr>
            <p:nvPr>
              <p:extLst>
                <p:ext uri="{D42A27DB-BD31-4B8C-83A1-F6EECF244321}">
                  <p14:modId xmlns:p14="http://schemas.microsoft.com/office/powerpoint/2010/main" val="2428476724"/>
                </p:ext>
              </p:extLst>
            </p:nvPr>
          </p:nvGraphicFramePr>
          <p:xfrm>
            <a:off x="1807032" y="748600"/>
            <a:ext cx="6230620" cy="4433774"/>
          </p:xfrm>
          <a:graphic>
            <a:graphicData uri="http://schemas.openxmlformats.org/presentationml/2006/ole">
              <mc:AlternateContent xmlns:mc="http://schemas.openxmlformats.org/markup-compatibility/2006">
                <mc:Choice xmlns:v="urn:schemas-microsoft-com:vml" Requires="v">
                  <p:oleObj spid="_x0000_s473173" name="KGPlot" r:id="rId4" imgW="6781680" imgH="4826160" progId="KGraph_Plot">
                    <p:embed/>
                  </p:oleObj>
                </mc:Choice>
                <mc:Fallback>
                  <p:oleObj name="KGPlot" r:id="rId4" imgW="6781680" imgH="4826160" progId="KGraph_Plot">
                    <p:embed/>
                    <p:pic>
                      <p:nvPicPr>
                        <p:cNvPr id="75" name="オブジェクト 74"/>
                        <p:cNvPicPr/>
                        <p:nvPr/>
                      </p:nvPicPr>
                      <p:blipFill>
                        <a:blip r:embed="rId5"/>
                        <a:stretch>
                          <a:fillRect/>
                        </a:stretch>
                      </p:blipFill>
                      <p:spPr>
                        <a:xfrm>
                          <a:off x="1807032" y="748600"/>
                          <a:ext cx="6230620" cy="4433774"/>
                        </a:xfrm>
                        <a:prstGeom prst="rect">
                          <a:avLst/>
                        </a:prstGeom>
                      </p:spPr>
                    </p:pic>
                  </p:oleObj>
                </mc:Fallback>
              </mc:AlternateContent>
            </a:graphicData>
          </a:graphic>
        </p:graphicFrame>
        <p:sp>
          <p:nvSpPr>
            <p:cNvPr id="75" name="正方形/長方形 11"/>
            <p:cNvSpPr/>
            <p:nvPr/>
          </p:nvSpPr>
          <p:spPr>
            <a:xfrm>
              <a:off x="6375735" y="1944851"/>
              <a:ext cx="1721780" cy="191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i="1" dirty="0" smtClean="0">
                  <a:solidFill>
                    <a:srgbClr val="990000"/>
                  </a:solidFill>
                  <a:latin typeface="Symbol" pitchFamily="18" charset="2"/>
                  <a:cs typeface="Arial" pitchFamily="34" charset="0"/>
                </a:rPr>
                <a:t>n</a:t>
              </a:r>
              <a:r>
                <a:rPr kumimoji="1" lang="en-US" altLang="ja-JP" b="1" dirty="0" smtClean="0">
                  <a:solidFill>
                    <a:srgbClr val="990000"/>
                  </a:solidFill>
                  <a:latin typeface="Arial" pitchFamily="34" charset="0"/>
                  <a:cs typeface="Arial" pitchFamily="34" charset="0"/>
                </a:rPr>
                <a:t> =2.18 </a:t>
              </a:r>
              <a:endParaRPr kumimoji="1" lang="ja-JP" altLang="en-US" b="1" dirty="0">
                <a:solidFill>
                  <a:srgbClr val="990000"/>
                </a:solidFill>
                <a:latin typeface="Arial" pitchFamily="34" charset="0"/>
                <a:cs typeface="Arial" pitchFamily="34" charset="0"/>
              </a:endParaRPr>
            </a:p>
          </p:txBody>
        </p:sp>
        <p:sp>
          <p:nvSpPr>
            <p:cNvPr id="76" name="正方形/長方形 11"/>
            <p:cNvSpPr/>
            <p:nvPr/>
          </p:nvSpPr>
          <p:spPr>
            <a:xfrm>
              <a:off x="5563784" y="4149342"/>
              <a:ext cx="1836708" cy="222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i="1" dirty="0" smtClean="0">
                  <a:solidFill>
                    <a:schemeClr val="bg1">
                      <a:lumMod val="50000"/>
                    </a:schemeClr>
                  </a:solidFill>
                  <a:latin typeface="Symbol" pitchFamily="18" charset="2"/>
                  <a:cs typeface="Arial" pitchFamily="34" charset="0"/>
                </a:rPr>
                <a:t>n</a:t>
              </a:r>
              <a:r>
                <a:rPr kumimoji="1" lang="en-US" altLang="ja-JP" b="1" dirty="0" smtClean="0">
                  <a:solidFill>
                    <a:schemeClr val="bg1">
                      <a:lumMod val="50000"/>
                    </a:schemeClr>
                  </a:solidFill>
                  <a:latin typeface="Arial" pitchFamily="34" charset="0"/>
                  <a:cs typeface="Arial" pitchFamily="34" charset="0"/>
                </a:rPr>
                <a:t> =2.53</a:t>
              </a:r>
              <a:endParaRPr kumimoji="1" lang="ja-JP" altLang="en-US" b="1" dirty="0">
                <a:solidFill>
                  <a:schemeClr val="bg1">
                    <a:lumMod val="50000"/>
                  </a:schemeClr>
                </a:solidFill>
                <a:latin typeface="Arial" pitchFamily="34" charset="0"/>
                <a:cs typeface="Arial" pitchFamily="34" charset="0"/>
              </a:endParaRPr>
            </a:p>
          </p:txBody>
        </p:sp>
        <p:cxnSp>
          <p:nvCxnSpPr>
            <p:cNvPr id="77" name="直線矢印コネクタ 76"/>
            <p:cNvCxnSpPr/>
            <p:nvPr/>
          </p:nvCxnSpPr>
          <p:spPr>
            <a:xfrm flipH="1" flipV="1">
              <a:off x="5515837" y="3840116"/>
              <a:ext cx="159469" cy="248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正方形/長方形 11"/>
            <p:cNvSpPr/>
            <p:nvPr/>
          </p:nvSpPr>
          <p:spPr>
            <a:xfrm>
              <a:off x="6064266" y="2648898"/>
              <a:ext cx="1748774" cy="26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i="1" dirty="0" smtClean="0">
                  <a:solidFill>
                    <a:srgbClr val="FF6600"/>
                  </a:solidFill>
                  <a:latin typeface="Symbol" pitchFamily="18" charset="2"/>
                  <a:cs typeface="Arial" pitchFamily="34" charset="0"/>
                </a:rPr>
                <a:t>n</a:t>
              </a:r>
              <a:r>
                <a:rPr kumimoji="1" lang="en-US" altLang="ja-JP" b="1" dirty="0" smtClean="0">
                  <a:solidFill>
                    <a:srgbClr val="FF6600"/>
                  </a:solidFill>
                  <a:latin typeface="Arial" pitchFamily="34" charset="0"/>
                  <a:cs typeface="Arial" pitchFamily="34" charset="0"/>
                </a:rPr>
                <a:t> =2.32</a:t>
              </a:r>
              <a:endParaRPr kumimoji="1" lang="ja-JP" altLang="en-US" b="1" dirty="0">
                <a:solidFill>
                  <a:srgbClr val="FF6600"/>
                </a:solidFill>
                <a:latin typeface="Arial" pitchFamily="34" charset="0"/>
                <a:cs typeface="Arial" pitchFamily="34" charset="0"/>
              </a:endParaRPr>
            </a:p>
          </p:txBody>
        </p:sp>
        <p:cxnSp>
          <p:nvCxnSpPr>
            <p:cNvPr id="79" name="直線矢印コネクタ 78"/>
            <p:cNvCxnSpPr/>
            <p:nvPr/>
          </p:nvCxnSpPr>
          <p:spPr>
            <a:xfrm flipH="1">
              <a:off x="5983332" y="2917452"/>
              <a:ext cx="161865" cy="174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5099962" y="1708287"/>
              <a:ext cx="172860" cy="335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タイトル 1"/>
          <p:cNvSpPr>
            <a:spLocks noGrp="1"/>
          </p:cNvSpPr>
          <p:nvPr>
            <p:ph type="title"/>
          </p:nvPr>
        </p:nvSpPr>
        <p:spPr>
          <a:xfrm>
            <a:off x="143508" y="65810"/>
            <a:ext cx="8784468" cy="1143000"/>
          </a:xfrm>
        </p:spPr>
        <p:txBody>
          <a:bodyPr/>
          <a:lstStyle/>
          <a:p>
            <a:r>
              <a:rPr lang="en-US" altLang="ja-JP" sz="4000" dirty="0" smtClean="0"/>
              <a:t>Current dependence of incompressible strip position</a:t>
            </a:r>
            <a:endParaRPr lang="ja-JP" altLang="en-US" sz="4000" dirty="0"/>
          </a:p>
        </p:txBody>
      </p:sp>
      <p:grpSp>
        <p:nvGrpSpPr>
          <p:cNvPr id="3" name="グループ化 2"/>
          <p:cNvGrpSpPr/>
          <p:nvPr/>
        </p:nvGrpSpPr>
        <p:grpSpPr>
          <a:xfrm>
            <a:off x="3121877" y="2636912"/>
            <a:ext cx="5085341" cy="3786501"/>
            <a:chOff x="3121877" y="2636912"/>
            <a:chExt cx="5085341" cy="3786501"/>
          </a:xfrm>
        </p:grpSpPr>
        <p:sp>
          <p:nvSpPr>
            <p:cNvPr id="6" name="正方形/長方形 5"/>
            <p:cNvSpPr/>
            <p:nvPr/>
          </p:nvSpPr>
          <p:spPr>
            <a:xfrm>
              <a:off x="5241905" y="2636912"/>
              <a:ext cx="1386096" cy="2497798"/>
            </a:xfrm>
            <a:prstGeom prst="rect">
              <a:avLst/>
            </a:prstGeom>
            <a:solidFill>
              <a:srgbClr val="FF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
          <p:nvSpPr>
            <p:cNvPr id="2" name="テキスト ボックス 1"/>
            <p:cNvSpPr txBox="1"/>
            <p:nvPr/>
          </p:nvSpPr>
          <p:spPr>
            <a:xfrm>
              <a:off x="3121877" y="5777082"/>
              <a:ext cx="5085341" cy="646331"/>
            </a:xfrm>
            <a:prstGeom prst="rect">
              <a:avLst/>
            </a:prstGeom>
            <a:noFill/>
          </p:spPr>
          <p:txBody>
            <a:bodyPr wrap="square" rtlCol="0">
              <a:spAutoFit/>
            </a:bodyPr>
            <a:lstStyle/>
            <a:p>
              <a:r>
                <a:rPr kumimoji="1" lang="en-US" altLang="ja-JP" dirty="0" smtClean="0"/>
                <a:t>To minimize current influence on the incompressible strip, </a:t>
              </a:r>
              <a:r>
                <a:rPr kumimoji="1" lang="en-US" altLang="ja-JP" i="1" dirty="0" err="1" smtClean="0"/>
                <a:t>I</a:t>
              </a:r>
              <a:r>
                <a:rPr kumimoji="1" lang="en-US" altLang="ja-JP" baseline="-25000" dirty="0" err="1" smtClean="0"/>
                <a:t>sd</a:t>
              </a:r>
              <a:r>
                <a:rPr kumimoji="1" lang="en-US" altLang="ja-JP" dirty="0" smtClean="0"/>
                <a:t>  is limited below 4 </a:t>
              </a:r>
              <a:r>
                <a:rPr kumimoji="1" lang="en-US" altLang="ja-JP" dirty="0" smtClean="0">
                  <a:latin typeface="Symbol" panose="05050102010706020507" pitchFamily="18" charset="2"/>
                </a:rPr>
                <a:t>m</a:t>
              </a:r>
              <a:r>
                <a:rPr kumimoji="1" lang="en-US" altLang="ja-JP" dirty="0" smtClean="0"/>
                <a:t>A .</a:t>
              </a:r>
              <a:endParaRPr kumimoji="1" lang="ja-JP" altLang="en-US" dirty="0"/>
            </a:p>
          </p:txBody>
        </p:sp>
      </p:grpSp>
      <p:grpSp>
        <p:nvGrpSpPr>
          <p:cNvPr id="30" name="グループ化 29"/>
          <p:cNvGrpSpPr/>
          <p:nvPr/>
        </p:nvGrpSpPr>
        <p:grpSpPr>
          <a:xfrm>
            <a:off x="0" y="1880828"/>
            <a:ext cx="2997672" cy="2952328"/>
            <a:chOff x="0" y="1880828"/>
            <a:chExt cx="2997672" cy="2952328"/>
          </a:xfrm>
        </p:grpSpPr>
        <p:sp>
          <p:nvSpPr>
            <p:cNvPr id="31" name="正方形/長方形 30"/>
            <p:cNvSpPr/>
            <p:nvPr/>
          </p:nvSpPr>
          <p:spPr>
            <a:xfrm>
              <a:off x="0" y="1880828"/>
              <a:ext cx="2997672" cy="2952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rotWithShape="1">
            <a:blip r:embed="rId6">
              <a:extLst>
                <a:ext uri="{28A0092B-C50C-407E-A947-70E740481C1C}">
                  <a14:useLocalDpi xmlns:a14="http://schemas.microsoft.com/office/drawing/2010/main" val="0"/>
                </a:ext>
              </a:extLst>
            </a:blip>
            <a:srcRect t="33013" b="33499"/>
            <a:stretch/>
          </p:blipFill>
          <p:spPr>
            <a:xfrm>
              <a:off x="481475" y="1976888"/>
              <a:ext cx="2159448" cy="1446328"/>
            </a:xfrm>
            <a:prstGeom prst="rect">
              <a:avLst/>
            </a:prstGeom>
          </p:spPr>
        </p:pic>
        <p:sp>
          <p:nvSpPr>
            <p:cNvPr id="33" name="正方形/長方形 11"/>
            <p:cNvSpPr/>
            <p:nvPr/>
          </p:nvSpPr>
          <p:spPr>
            <a:xfrm>
              <a:off x="1601435" y="2964041"/>
              <a:ext cx="827190" cy="39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Arial" pitchFamily="34" charset="0"/>
                  <a:cs typeface="Arial" pitchFamily="34" charset="0"/>
                </a:rPr>
                <a:t>2.10 </a:t>
              </a:r>
              <a:endParaRPr lang="ja-JP" altLang="en-US" sz="1400" dirty="0">
                <a:solidFill>
                  <a:schemeClr val="tx1"/>
                </a:solidFill>
                <a:latin typeface="Arial" pitchFamily="34" charset="0"/>
                <a:cs typeface="Arial" pitchFamily="34" charset="0"/>
              </a:endParaRPr>
            </a:p>
          </p:txBody>
        </p:sp>
        <p:cxnSp>
          <p:nvCxnSpPr>
            <p:cNvPr id="34" name="直線コネクタ 33"/>
            <p:cNvCxnSpPr/>
            <p:nvPr/>
          </p:nvCxnSpPr>
          <p:spPr>
            <a:xfrm>
              <a:off x="722800" y="1990172"/>
              <a:ext cx="0" cy="14156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366979" y="1994789"/>
              <a:ext cx="10682" cy="14109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図 35"/>
            <p:cNvPicPr>
              <a:picLocks noChangeAspect="1"/>
            </p:cNvPicPr>
            <p:nvPr/>
          </p:nvPicPr>
          <p:blipFill>
            <a:blip r:embed="rId7"/>
            <a:stretch>
              <a:fillRect/>
            </a:stretch>
          </p:blipFill>
          <p:spPr>
            <a:xfrm>
              <a:off x="26503" y="2233250"/>
              <a:ext cx="2794413" cy="2496953"/>
            </a:xfrm>
            <a:prstGeom prst="rect">
              <a:avLst/>
            </a:prstGeom>
          </p:spPr>
        </p:pic>
        <p:cxnSp>
          <p:nvCxnSpPr>
            <p:cNvPr id="37" name="直線矢印コネクタ 36"/>
            <p:cNvCxnSpPr/>
            <p:nvPr/>
          </p:nvCxnSpPr>
          <p:spPr>
            <a:xfrm>
              <a:off x="722800" y="4079665"/>
              <a:ext cx="24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1373911" y="4079665"/>
              <a:ext cx="24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38094" y="3791470"/>
              <a:ext cx="742511" cy="307777"/>
            </a:xfrm>
            <a:prstGeom prst="rect">
              <a:avLst/>
            </a:prstGeom>
            <a:noFill/>
          </p:spPr>
          <p:txBody>
            <a:bodyPr wrap="none" rtlCol="0">
              <a:spAutoFit/>
            </a:bodyPr>
            <a:lstStyle/>
            <a:p>
              <a:r>
                <a:rPr kumimoji="1" lang="en-US" altLang="ja-JP" sz="1400" dirty="0" smtClean="0">
                  <a:solidFill>
                    <a:schemeClr val="bg1"/>
                  </a:solidFill>
                </a:rPr>
                <a:t>FWHM</a:t>
              </a:r>
              <a:endParaRPr kumimoji="1" lang="ja-JP" altLang="en-US" sz="1400" dirty="0">
                <a:solidFill>
                  <a:schemeClr val="bg1"/>
                </a:solidFill>
              </a:endParaRPr>
            </a:p>
          </p:txBody>
        </p:sp>
      </p:grpSp>
      <p:sp>
        <p:nvSpPr>
          <p:cNvPr id="40" name="テキスト ボックス 39"/>
          <p:cNvSpPr txBox="1"/>
          <p:nvPr/>
        </p:nvSpPr>
        <p:spPr>
          <a:xfrm>
            <a:off x="475911" y="4607711"/>
            <a:ext cx="1952714" cy="307777"/>
          </a:xfrm>
          <a:prstGeom prst="rect">
            <a:avLst/>
          </a:prstGeom>
          <a:solidFill>
            <a:schemeClr val="tx1"/>
          </a:solidFill>
        </p:spPr>
        <p:txBody>
          <a:bodyPr wrap="none" rtlCol="0">
            <a:spAutoFit/>
          </a:bodyPr>
          <a:lstStyle/>
          <a:p>
            <a:r>
              <a:rPr kumimoji="1" lang="en-US" altLang="ja-JP" sz="1400" i="1" dirty="0" smtClean="0">
                <a:solidFill>
                  <a:schemeClr val="bg1"/>
                </a:solidFill>
              </a:rPr>
              <a:t>Distance form edge: Y</a:t>
            </a:r>
            <a:endParaRPr kumimoji="1" lang="ja-JP" altLang="en-US" sz="1400" dirty="0">
              <a:solidFill>
                <a:schemeClr val="bg1"/>
              </a:solidFill>
            </a:endParaRPr>
          </a:p>
        </p:txBody>
      </p:sp>
    </p:spTree>
    <p:extLst>
      <p:ext uri="{BB962C8B-B14F-4D97-AF65-F5344CB8AC3E}">
        <p14:creationId xmlns:p14="http://schemas.microsoft.com/office/powerpoint/2010/main" val="1924418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958900" y="1526647"/>
            <a:ext cx="1118845" cy="942098"/>
            <a:chOff x="6757895" y="376736"/>
            <a:chExt cx="1118845" cy="942098"/>
          </a:xfrm>
        </p:grpSpPr>
        <p:grpSp>
          <p:nvGrpSpPr>
            <p:cNvPr id="3" name="グループ化 2"/>
            <p:cNvGrpSpPr/>
            <p:nvPr/>
          </p:nvGrpSpPr>
          <p:grpSpPr>
            <a:xfrm>
              <a:off x="6757895" y="376736"/>
              <a:ext cx="278710" cy="942098"/>
              <a:chOff x="9038914" y="3545970"/>
              <a:chExt cx="278710" cy="942098"/>
            </a:xfrm>
          </p:grpSpPr>
          <p:sp>
            <p:nvSpPr>
              <p:cNvPr id="10" name="円弧 9"/>
              <p:cNvSpPr>
                <a:spLocks noChangeAspect="1"/>
              </p:cNvSpPr>
              <p:nvPr/>
            </p:nvSpPr>
            <p:spPr>
              <a:xfrm flipV="1">
                <a:off x="9038914" y="3545970"/>
                <a:ext cx="278710" cy="942098"/>
              </a:xfrm>
              <a:prstGeom prst="arc">
                <a:avLst>
                  <a:gd name="adj1" fmla="val 10800062"/>
                  <a:gd name="adj2" fmla="val 0"/>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コネクタ 10"/>
              <p:cNvCxnSpPr/>
              <p:nvPr/>
            </p:nvCxnSpPr>
            <p:spPr>
              <a:xfrm>
                <a:off x="9188795" y="3744230"/>
                <a:ext cx="0" cy="3963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7591726" y="592743"/>
              <a:ext cx="285014" cy="409263"/>
              <a:chOff x="1294579" y="1407030"/>
              <a:chExt cx="371734" cy="533788"/>
            </a:xfrm>
          </p:grpSpPr>
          <p:cxnSp>
            <p:nvCxnSpPr>
              <p:cNvPr id="6" name="直線コネクタ 5"/>
              <p:cNvCxnSpPr/>
              <p:nvPr/>
            </p:nvCxnSpPr>
            <p:spPr>
              <a:xfrm>
                <a:off x="1472664" y="1407030"/>
                <a:ext cx="0" cy="386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294579" y="1790566"/>
                <a:ext cx="37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369705" y="1865692"/>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419073" y="1940818"/>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 name="直線コネクタ 4"/>
            <p:cNvCxnSpPr/>
            <p:nvPr/>
          </p:nvCxnSpPr>
          <p:spPr>
            <a:xfrm>
              <a:off x="6897420" y="597386"/>
              <a:ext cx="8345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フリーフォーム 11"/>
          <p:cNvSpPr/>
          <p:nvPr/>
        </p:nvSpPr>
        <p:spPr>
          <a:xfrm>
            <a:off x="1006498" y="2345713"/>
            <a:ext cx="3210001" cy="1799061"/>
          </a:xfrm>
          <a:custGeom>
            <a:avLst/>
            <a:gdLst>
              <a:gd name="connsiteX0" fmla="*/ 0 w 1390650"/>
              <a:gd name="connsiteY0" fmla="*/ 0 h 457200"/>
              <a:gd name="connsiteX1" fmla="*/ 190500 w 1390650"/>
              <a:gd name="connsiteY1" fmla="*/ 9525 h 457200"/>
              <a:gd name="connsiteX2" fmla="*/ 466725 w 1390650"/>
              <a:gd name="connsiteY2" fmla="*/ 457200 h 457200"/>
              <a:gd name="connsiteX3" fmla="*/ 1152525 w 1390650"/>
              <a:gd name="connsiteY3" fmla="*/ 457200 h 457200"/>
              <a:gd name="connsiteX4" fmla="*/ 1228725 w 1390650"/>
              <a:gd name="connsiteY4" fmla="*/ 409575 h 457200"/>
              <a:gd name="connsiteX5" fmla="*/ 1390650 w 1390650"/>
              <a:gd name="connsiteY5" fmla="*/ 409575 h 457200"/>
              <a:gd name="connsiteX0" fmla="*/ 0 w 1390650"/>
              <a:gd name="connsiteY0" fmla="*/ 28575 h 447675"/>
              <a:gd name="connsiteX1" fmla="*/ 190500 w 1390650"/>
              <a:gd name="connsiteY1" fmla="*/ 0 h 447675"/>
              <a:gd name="connsiteX2" fmla="*/ 466725 w 1390650"/>
              <a:gd name="connsiteY2" fmla="*/ 447675 h 447675"/>
              <a:gd name="connsiteX3" fmla="*/ 1152525 w 1390650"/>
              <a:gd name="connsiteY3" fmla="*/ 447675 h 447675"/>
              <a:gd name="connsiteX4" fmla="*/ 1228725 w 1390650"/>
              <a:gd name="connsiteY4" fmla="*/ 400050 h 447675"/>
              <a:gd name="connsiteX5" fmla="*/ 1390650 w 1390650"/>
              <a:gd name="connsiteY5" fmla="*/ 400050 h 447675"/>
              <a:gd name="connsiteX0" fmla="*/ 0 w 1382235"/>
              <a:gd name="connsiteY0" fmla="*/ 3331 h 447675"/>
              <a:gd name="connsiteX1" fmla="*/ 182085 w 1382235"/>
              <a:gd name="connsiteY1" fmla="*/ 0 h 447675"/>
              <a:gd name="connsiteX2" fmla="*/ 458310 w 1382235"/>
              <a:gd name="connsiteY2" fmla="*/ 447675 h 447675"/>
              <a:gd name="connsiteX3" fmla="*/ 1144110 w 1382235"/>
              <a:gd name="connsiteY3" fmla="*/ 447675 h 447675"/>
              <a:gd name="connsiteX4" fmla="*/ 1220310 w 1382235"/>
              <a:gd name="connsiteY4" fmla="*/ 400050 h 447675"/>
              <a:gd name="connsiteX5" fmla="*/ 1382235 w 1382235"/>
              <a:gd name="connsiteY5" fmla="*/ 400050 h 447675"/>
              <a:gd name="connsiteX0" fmla="*/ 0 w 1220310"/>
              <a:gd name="connsiteY0" fmla="*/ 3331 h 447675"/>
              <a:gd name="connsiteX1" fmla="*/ 182085 w 1220310"/>
              <a:gd name="connsiteY1" fmla="*/ 0 h 447675"/>
              <a:gd name="connsiteX2" fmla="*/ 458310 w 1220310"/>
              <a:gd name="connsiteY2" fmla="*/ 447675 h 447675"/>
              <a:gd name="connsiteX3" fmla="*/ 1144110 w 1220310"/>
              <a:gd name="connsiteY3" fmla="*/ 447675 h 447675"/>
              <a:gd name="connsiteX4" fmla="*/ 1220310 w 1220310"/>
              <a:gd name="connsiteY4" fmla="*/ 400050 h 447675"/>
              <a:gd name="connsiteX0" fmla="*/ 0 w 1144110"/>
              <a:gd name="connsiteY0" fmla="*/ 3331 h 447675"/>
              <a:gd name="connsiteX1" fmla="*/ 182085 w 1144110"/>
              <a:gd name="connsiteY1" fmla="*/ 0 h 447675"/>
              <a:gd name="connsiteX2" fmla="*/ 458310 w 1144110"/>
              <a:gd name="connsiteY2" fmla="*/ 447675 h 447675"/>
              <a:gd name="connsiteX3" fmla="*/ 1144110 w 1144110"/>
              <a:gd name="connsiteY3" fmla="*/ 447675 h 447675"/>
              <a:gd name="connsiteX0" fmla="*/ 0 w 875679"/>
              <a:gd name="connsiteY0" fmla="*/ 3331 h 449764"/>
              <a:gd name="connsiteX1" fmla="*/ 182085 w 875679"/>
              <a:gd name="connsiteY1" fmla="*/ 0 h 449764"/>
              <a:gd name="connsiteX2" fmla="*/ 458310 w 875679"/>
              <a:gd name="connsiteY2" fmla="*/ 447675 h 449764"/>
              <a:gd name="connsiteX3" fmla="*/ 875679 w 875679"/>
              <a:gd name="connsiteY3" fmla="*/ 449764 h 449764"/>
              <a:gd name="connsiteX0" fmla="*/ 0 w 878285"/>
              <a:gd name="connsiteY0" fmla="*/ 3331 h 447675"/>
              <a:gd name="connsiteX1" fmla="*/ 182085 w 878285"/>
              <a:gd name="connsiteY1" fmla="*/ 0 h 447675"/>
              <a:gd name="connsiteX2" fmla="*/ 458310 w 878285"/>
              <a:gd name="connsiteY2" fmla="*/ 447675 h 447675"/>
              <a:gd name="connsiteX3" fmla="*/ 878285 w 878285"/>
              <a:gd name="connsiteY3" fmla="*/ 445586 h 447675"/>
              <a:gd name="connsiteX0" fmla="*/ 0 w 878285"/>
              <a:gd name="connsiteY0" fmla="*/ 3331 h 449764"/>
              <a:gd name="connsiteX1" fmla="*/ 182085 w 878285"/>
              <a:gd name="connsiteY1" fmla="*/ 0 h 449764"/>
              <a:gd name="connsiteX2" fmla="*/ 458310 w 878285"/>
              <a:gd name="connsiteY2" fmla="*/ 447675 h 449764"/>
              <a:gd name="connsiteX3" fmla="*/ 878285 w 878285"/>
              <a:gd name="connsiteY3" fmla="*/ 449764 h 449764"/>
            </a:gdLst>
            <a:ahLst/>
            <a:cxnLst>
              <a:cxn ang="0">
                <a:pos x="connsiteX0" y="connsiteY0"/>
              </a:cxn>
              <a:cxn ang="0">
                <a:pos x="connsiteX1" y="connsiteY1"/>
              </a:cxn>
              <a:cxn ang="0">
                <a:pos x="connsiteX2" y="connsiteY2"/>
              </a:cxn>
              <a:cxn ang="0">
                <a:pos x="connsiteX3" y="connsiteY3"/>
              </a:cxn>
            </a:cxnLst>
            <a:rect l="l" t="t" r="r" b="b"/>
            <a:pathLst>
              <a:path w="878285" h="449764">
                <a:moveTo>
                  <a:pt x="0" y="3331"/>
                </a:moveTo>
                <a:lnTo>
                  <a:pt x="182085" y="0"/>
                </a:lnTo>
                <a:lnTo>
                  <a:pt x="458310" y="447675"/>
                </a:lnTo>
                <a:lnTo>
                  <a:pt x="878285" y="44976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1006498" y="3206467"/>
            <a:ext cx="3210001" cy="1799061"/>
          </a:xfrm>
          <a:custGeom>
            <a:avLst/>
            <a:gdLst>
              <a:gd name="connsiteX0" fmla="*/ 0 w 1390650"/>
              <a:gd name="connsiteY0" fmla="*/ 0 h 457200"/>
              <a:gd name="connsiteX1" fmla="*/ 190500 w 1390650"/>
              <a:gd name="connsiteY1" fmla="*/ 9525 h 457200"/>
              <a:gd name="connsiteX2" fmla="*/ 466725 w 1390650"/>
              <a:gd name="connsiteY2" fmla="*/ 457200 h 457200"/>
              <a:gd name="connsiteX3" fmla="*/ 1152525 w 1390650"/>
              <a:gd name="connsiteY3" fmla="*/ 457200 h 457200"/>
              <a:gd name="connsiteX4" fmla="*/ 1228725 w 1390650"/>
              <a:gd name="connsiteY4" fmla="*/ 409575 h 457200"/>
              <a:gd name="connsiteX5" fmla="*/ 1390650 w 1390650"/>
              <a:gd name="connsiteY5" fmla="*/ 409575 h 457200"/>
              <a:gd name="connsiteX0" fmla="*/ 0 w 1390650"/>
              <a:gd name="connsiteY0" fmla="*/ 28575 h 447675"/>
              <a:gd name="connsiteX1" fmla="*/ 190500 w 1390650"/>
              <a:gd name="connsiteY1" fmla="*/ 0 h 447675"/>
              <a:gd name="connsiteX2" fmla="*/ 466725 w 1390650"/>
              <a:gd name="connsiteY2" fmla="*/ 447675 h 447675"/>
              <a:gd name="connsiteX3" fmla="*/ 1152525 w 1390650"/>
              <a:gd name="connsiteY3" fmla="*/ 447675 h 447675"/>
              <a:gd name="connsiteX4" fmla="*/ 1228725 w 1390650"/>
              <a:gd name="connsiteY4" fmla="*/ 400050 h 447675"/>
              <a:gd name="connsiteX5" fmla="*/ 1390650 w 1390650"/>
              <a:gd name="connsiteY5" fmla="*/ 400050 h 447675"/>
              <a:gd name="connsiteX0" fmla="*/ 0 w 1382235"/>
              <a:gd name="connsiteY0" fmla="*/ 3331 h 447675"/>
              <a:gd name="connsiteX1" fmla="*/ 182085 w 1382235"/>
              <a:gd name="connsiteY1" fmla="*/ 0 h 447675"/>
              <a:gd name="connsiteX2" fmla="*/ 458310 w 1382235"/>
              <a:gd name="connsiteY2" fmla="*/ 447675 h 447675"/>
              <a:gd name="connsiteX3" fmla="*/ 1144110 w 1382235"/>
              <a:gd name="connsiteY3" fmla="*/ 447675 h 447675"/>
              <a:gd name="connsiteX4" fmla="*/ 1220310 w 1382235"/>
              <a:gd name="connsiteY4" fmla="*/ 400050 h 447675"/>
              <a:gd name="connsiteX5" fmla="*/ 1382235 w 1382235"/>
              <a:gd name="connsiteY5" fmla="*/ 400050 h 447675"/>
              <a:gd name="connsiteX0" fmla="*/ 0 w 1220310"/>
              <a:gd name="connsiteY0" fmla="*/ 3331 h 447675"/>
              <a:gd name="connsiteX1" fmla="*/ 182085 w 1220310"/>
              <a:gd name="connsiteY1" fmla="*/ 0 h 447675"/>
              <a:gd name="connsiteX2" fmla="*/ 458310 w 1220310"/>
              <a:gd name="connsiteY2" fmla="*/ 447675 h 447675"/>
              <a:gd name="connsiteX3" fmla="*/ 1144110 w 1220310"/>
              <a:gd name="connsiteY3" fmla="*/ 447675 h 447675"/>
              <a:gd name="connsiteX4" fmla="*/ 1220310 w 1220310"/>
              <a:gd name="connsiteY4" fmla="*/ 400050 h 447675"/>
              <a:gd name="connsiteX0" fmla="*/ 0 w 1144110"/>
              <a:gd name="connsiteY0" fmla="*/ 3331 h 447675"/>
              <a:gd name="connsiteX1" fmla="*/ 182085 w 1144110"/>
              <a:gd name="connsiteY1" fmla="*/ 0 h 447675"/>
              <a:gd name="connsiteX2" fmla="*/ 458310 w 1144110"/>
              <a:gd name="connsiteY2" fmla="*/ 447675 h 447675"/>
              <a:gd name="connsiteX3" fmla="*/ 1144110 w 1144110"/>
              <a:gd name="connsiteY3" fmla="*/ 447675 h 447675"/>
              <a:gd name="connsiteX0" fmla="*/ 0 w 875679"/>
              <a:gd name="connsiteY0" fmla="*/ 3331 h 449764"/>
              <a:gd name="connsiteX1" fmla="*/ 182085 w 875679"/>
              <a:gd name="connsiteY1" fmla="*/ 0 h 449764"/>
              <a:gd name="connsiteX2" fmla="*/ 458310 w 875679"/>
              <a:gd name="connsiteY2" fmla="*/ 447675 h 449764"/>
              <a:gd name="connsiteX3" fmla="*/ 875679 w 875679"/>
              <a:gd name="connsiteY3" fmla="*/ 449764 h 449764"/>
              <a:gd name="connsiteX0" fmla="*/ 0 w 878285"/>
              <a:gd name="connsiteY0" fmla="*/ 3331 h 447675"/>
              <a:gd name="connsiteX1" fmla="*/ 182085 w 878285"/>
              <a:gd name="connsiteY1" fmla="*/ 0 h 447675"/>
              <a:gd name="connsiteX2" fmla="*/ 458310 w 878285"/>
              <a:gd name="connsiteY2" fmla="*/ 447675 h 447675"/>
              <a:gd name="connsiteX3" fmla="*/ 878285 w 878285"/>
              <a:gd name="connsiteY3" fmla="*/ 445586 h 447675"/>
              <a:gd name="connsiteX0" fmla="*/ 0 w 878285"/>
              <a:gd name="connsiteY0" fmla="*/ 3331 h 449764"/>
              <a:gd name="connsiteX1" fmla="*/ 182085 w 878285"/>
              <a:gd name="connsiteY1" fmla="*/ 0 h 449764"/>
              <a:gd name="connsiteX2" fmla="*/ 458310 w 878285"/>
              <a:gd name="connsiteY2" fmla="*/ 447675 h 449764"/>
              <a:gd name="connsiteX3" fmla="*/ 878285 w 878285"/>
              <a:gd name="connsiteY3" fmla="*/ 449764 h 449764"/>
            </a:gdLst>
            <a:ahLst/>
            <a:cxnLst>
              <a:cxn ang="0">
                <a:pos x="connsiteX0" y="connsiteY0"/>
              </a:cxn>
              <a:cxn ang="0">
                <a:pos x="connsiteX1" y="connsiteY1"/>
              </a:cxn>
              <a:cxn ang="0">
                <a:pos x="connsiteX2" y="connsiteY2"/>
              </a:cxn>
              <a:cxn ang="0">
                <a:pos x="connsiteX3" y="connsiteY3"/>
              </a:cxn>
            </a:cxnLst>
            <a:rect l="l" t="t" r="r" b="b"/>
            <a:pathLst>
              <a:path w="878285" h="449764">
                <a:moveTo>
                  <a:pt x="0" y="3331"/>
                </a:moveTo>
                <a:lnTo>
                  <a:pt x="182085" y="0"/>
                </a:lnTo>
                <a:lnTo>
                  <a:pt x="458310" y="447675"/>
                </a:lnTo>
                <a:lnTo>
                  <a:pt x="878285" y="44976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a:off x="1674912" y="3206467"/>
            <a:ext cx="234000" cy="0"/>
          </a:xfrm>
          <a:prstGeom prst="straightConnector1">
            <a:avLst/>
          </a:prstGeom>
          <a:ln w="76200">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467976" y="4130352"/>
            <a:ext cx="249382" cy="0"/>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67779" y="4992828"/>
            <a:ext cx="249382" cy="0"/>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3334955" y="3982872"/>
            <a:ext cx="924101" cy="118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a:off x="1747200" y="3389735"/>
            <a:ext cx="234000" cy="0"/>
          </a:xfrm>
          <a:prstGeom prst="straightConnector1">
            <a:avLst/>
          </a:prstGeom>
          <a:ln w="76200">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1651818" y="2328291"/>
            <a:ext cx="1072535" cy="1864111"/>
            <a:chOff x="1335506" y="5293895"/>
            <a:chExt cx="1072535" cy="1864111"/>
          </a:xfrm>
        </p:grpSpPr>
        <p:sp>
          <p:nvSpPr>
            <p:cNvPr id="20" name="フリーフォーム 19"/>
            <p:cNvSpPr/>
            <p:nvPr/>
          </p:nvSpPr>
          <p:spPr>
            <a:xfrm flipH="1" flipV="1">
              <a:off x="1592695" y="6039221"/>
              <a:ext cx="815346" cy="1118785"/>
            </a:xfrm>
            <a:custGeom>
              <a:avLst/>
              <a:gdLst>
                <a:gd name="connsiteX0" fmla="*/ 0 w 1023582"/>
                <a:gd name="connsiteY0" fmla="*/ 0 h 1801505"/>
                <a:gd name="connsiteX1" fmla="*/ 341194 w 1023582"/>
                <a:gd name="connsiteY1" fmla="*/ 620973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798394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1194 w 1023582"/>
                <a:gd name="connsiteY1" fmla="*/ 620973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798394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1194 w 1023582"/>
                <a:gd name="connsiteY1" fmla="*/ 620973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798394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54842 w 1023582"/>
                <a:gd name="connsiteY1" fmla="*/ 709684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798394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54842 w 1023582"/>
                <a:gd name="connsiteY1" fmla="*/ 709684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25438 w 1023582"/>
                <a:gd name="connsiteY2" fmla="*/ 1146412 h 1801505"/>
                <a:gd name="connsiteX3" fmla="*/ 627797 w 1023582"/>
                <a:gd name="connsiteY3" fmla="*/ 1235123 h 1801505"/>
                <a:gd name="connsiteX4" fmla="*/ 709683 w 1023582"/>
                <a:gd name="connsiteY4" fmla="*/ 118735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25438 w 1023582"/>
                <a:gd name="connsiteY2" fmla="*/ 1146412 h 1801505"/>
                <a:gd name="connsiteX3" fmla="*/ 627797 w 1023582"/>
                <a:gd name="connsiteY3" fmla="*/ 1235123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27797 w 1023582"/>
                <a:gd name="connsiteY3" fmla="*/ 1235123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23331 w 1023582"/>
                <a:gd name="connsiteY4" fmla="*/ 1119117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23331 w 1023582"/>
                <a:gd name="connsiteY4" fmla="*/ 1119117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23331 w 1023582"/>
                <a:gd name="connsiteY4" fmla="*/ 1119117 h 1801505"/>
                <a:gd name="connsiteX5" fmla="*/ 818865 w 1023582"/>
                <a:gd name="connsiteY5" fmla="*/ 989463 h 1801505"/>
                <a:gd name="connsiteX6" fmla="*/ 941695 w 1023582"/>
                <a:gd name="connsiteY6" fmla="*/ 1323833 h 1801505"/>
                <a:gd name="connsiteX7" fmla="*/ 1023582 w 1023582"/>
                <a:gd name="connsiteY7" fmla="*/ 1801505 h 18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3582" h="1801505">
                  <a:moveTo>
                    <a:pt x="0" y="0"/>
                  </a:moveTo>
                  <a:cubicBezTo>
                    <a:pt x="126810" y="214952"/>
                    <a:pt x="262720" y="528851"/>
                    <a:pt x="348018" y="709684"/>
                  </a:cubicBezTo>
                  <a:cubicBezTo>
                    <a:pt x="433316" y="890517"/>
                    <a:pt x="468573" y="1001973"/>
                    <a:pt x="511791" y="1084997"/>
                  </a:cubicBezTo>
                  <a:cubicBezTo>
                    <a:pt x="555009" y="1168021"/>
                    <a:pt x="572068" y="1202140"/>
                    <a:pt x="607325" y="1207827"/>
                  </a:cubicBezTo>
                  <a:cubicBezTo>
                    <a:pt x="642582" y="1213514"/>
                    <a:pt x="688074" y="1155511"/>
                    <a:pt x="723331" y="1119117"/>
                  </a:cubicBezTo>
                  <a:cubicBezTo>
                    <a:pt x="758588" y="1082723"/>
                    <a:pt x="755174" y="989463"/>
                    <a:pt x="818865" y="989463"/>
                  </a:cubicBezTo>
                  <a:cubicBezTo>
                    <a:pt x="882556" y="989463"/>
                    <a:pt x="907576" y="1188493"/>
                    <a:pt x="941695" y="1323833"/>
                  </a:cubicBezTo>
                  <a:cubicBezTo>
                    <a:pt x="975815" y="1459173"/>
                    <a:pt x="1001404" y="1630339"/>
                    <a:pt x="1023582" y="1801505"/>
                  </a:cubicBezTo>
                </a:path>
              </a:pathLst>
            </a:cu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1335506" y="5293895"/>
              <a:ext cx="254936" cy="783132"/>
            </a:xfrm>
            <a:custGeom>
              <a:avLst/>
              <a:gdLst>
                <a:gd name="connsiteX0" fmla="*/ 252663 w 254936"/>
                <a:gd name="connsiteY0" fmla="*/ 782052 h 783132"/>
                <a:gd name="connsiteX1" fmla="*/ 240631 w 254936"/>
                <a:gd name="connsiteY1" fmla="*/ 697831 h 783132"/>
                <a:gd name="connsiteX2" fmla="*/ 144379 w 254936"/>
                <a:gd name="connsiteY2" fmla="*/ 240631 h 783132"/>
                <a:gd name="connsiteX3" fmla="*/ 0 w 254936"/>
                <a:gd name="connsiteY3" fmla="*/ 0 h 783132"/>
              </a:gdLst>
              <a:ahLst/>
              <a:cxnLst>
                <a:cxn ang="0">
                  <a:pos x="connsiteX0" y="connsiteY0"/>
                </a:cxn>
                <a:cxn ang="0">
                  <a:pos x="connsiteX1" y="connsiteY1"/>
                </a:cxn>
                <a:cxn ang="0">
                  <a:pos x="connsiteX2" y="connsiteY2"/>
                </a:cxn>
                <a:cxn ang="0">
                  <a:pos x="connsiteX3" y="connsiteY3"/>
                </a:cxn>
              </a:cxnLst>
              <a:rect l="l" t="t" r="r" b="b"/>
              <a:pathLst>
                <a:path w="254936" h="783132">
                  <a:moveTo>
                    <a:pt x="252663" y="782052"/>
                  </a:moveTo>
                  <a:cubicBezTo>
                    <a:pt x="255670" y="785060"/>
                    <a:pt x="258678" y="788068"/>
                    <a:pt x="240631" y="697831"/>
                  </a:cubicBezTo>
                  <a:cubicBezTo>
                    <a:pt x="222584" y="607594"/>
                    <a:pt x="184484" y="356936"/>
                    <a:pt x="144379" y="240631"/>
                  </a:cubicBezTo>
                  <a:cubicBezTo>
                    <a:pt x="104274" y="124326"/>
                    <a:pt x="52137" y="62163"/>
                    <a:pt x="0" y="0"/>
                  </a:cubicBezTo>
                </a:path>
              </a:pathLst>
            </a:cu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2" name="グループ化 21"/>
          <p:cNvGrpSpPr/>
          <p:nvPr/>
        </p:nvGrpSpPr>
        <p:grpSpPr>
          <a:xfrm>
            <a:off x="1683898" y="3214622"/>
            <a:ext cx="1072535" cy="1864111"/>
            <a:chOff x="1335506" y="5293895"/>
            <a:chExt cx="1072535" cy="1864111"/>
          </a:xfrm>
        </p:grpSpPr>
        <p:sp>
          <p:nvSpPr>
            <p:cNvPr id="23" name="フリーフォーム 22"/>
            <p:cNvSpPr/>
            <p:nvPr/>
          </p:nvSpPr>
          <p:spPr>
            <a:xfrm flipH="1" flipV="1">
              <a:off x="1592695" y="6039221"/>
              <a:ext cx="815346" cy="1118785"/>
            </a:xfrm>
            <a:custGeom>
              <a:avLst/>
              <a:gdLst>
                <a:gd name="connsiteX0" fmla="*/ 0 w 1023582"/>
                <a:gd name="connsiteY0" fmla="*/ 0 h 1801505"/>
                <a:gd name="connsiteX1" fmla="*/ 341194 w 1023582"/>
                <a:gd name="connsiteY1" fmla="*/ 620973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798394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1194 w 1023582"/>
                <a:gd name="connsiteY1" fmla="*/ 620973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798394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1194 w 1023582"/>
                <a:gd name="connsiteY1" fmla="*/ 620973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798394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54842 w 1023582"/>
                <a:gd name="connsiteY1" fmla="*/ 709684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798394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54842 w 1023582"/>
                <a:gd name="connsiteY1" fmla="*/ 709684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25438 w 1023582"/>
                <a:gd name="connsiteY2" fmla="*/ 1146412 h 1801505"/>
                <a:gd name="connsiteX3" fmla="*/ 627797 w 1023582"/>
                <a:gd name="connsiteY3" fmla="*/ 1248770 h 1801505"/>
                <a:gd name="connsiteX4" fmla="*/ 709683 w 1023582"/>
                <a:gd name="connsiteY4" fmla="*/ 118735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25438 w 1023582"/>
                <a:gd name="connsiteY2" fmla="*/ 1146412 h 1801505"/>
                <a:gd name="connsiteX3" fmla="*/ 627797 w 1023582"/>
                <a:gd name="connsiteY3" fmla="*/ 1235123 h 1801505"/>
                <a:gd name="connsiteX4" fmla="*/ 709683 w 1023582"/>
                <a:gd name="connsiteY4" fmla="*/ 118735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25438 w 1023582"/>
                <a:gd name="connsiteY2" fmla="*/ 1146412 h 1801505"/>
                <a:gd name="connsiteX3" fmla="*/ 627797 w 1023582"/>
                <a:gd name="connsiteY3" fmla="*/ 1235123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27797 w 1023582"/>
                <a:gd name="connsiteY3" fmla="*/ 1235123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09683 w 1023582"/>
                <a:gd name="connsiteY4" fmla="*/ 1153236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23331 w 1023582"/>
                <a:gd name="connsiteY4" fmla="*/ 1119117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23331 w 1023582"/>
                <a:gd name="connsiteY4" fmla="*/ 1119117 h 1801505"/>
                <a:gd name="connsiteX5" fmla="*/ 818865 w 1023582"/>
                <a:gd name="connsiteY5" fmla="*/ 989463 h 1801505"/>
                <a:gd name="connsiteX6" fmla="*/ 941695 w 1023582"/>
                <a:gd name="connsiteY6" fmla="*/ 1323833 h 1801505"/>
                <a:gd name="connsiteX7" fmla="*/ 1023582 w 1023582"/>
                <a:gd name="connsiteY7" fmla="*/ 1801505 h 1801505"/>
                <a:gd name="connsiteX0" fmla="*/ 0 w 1023582"/>
                <a:gd name="connsiteY0" fmla="*/ 0 h 1801505"/>
                <a:gd name="connsiteX1" fmla="*/ 348018 w 1023582"/>
                <a:gd name="connsiteY1" fmla="*/ 709684 h 1801505"/>
                <a:gd name="connsiteX2" fmla="*/ 511791 w 1023582"/>
                <a:gd name="connsiteY2" fmla="*/ 1084997 h 1801505"/>
                <a:gd name="connsiteX3" fmla="*/ 607325 w 1023582"/>
                <a:gd name="connsiteY3" fmla="*/ 1207827 h 1801505"/>
                <a:gd name="connsiteX4" fmla="*/ 723331 w 1023582"/>
                <a:gd name="connsiteY4" fmla="*/ 1119117 h 1801505"/>
                <a:gd name="connsiteX5" fmla="*/ 818865 w 1023582"/>
                <a:gd name="connsiteY5" fmla="*/ 989463 h 1801505"/>
                <a:gd name="connsiteX6" fmla="*/ 941695 w 1023582"/>
                <a:gd name="connsiteY6" fmla="*/ 1323833 h 1801505"/>
                <a:gd name="connsiteX7" fmla="*/ 1023582 w 1023582"/>
                <a:gd name="connsiteY7" fmla="*/ 1801505 h 18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3582" h="1801505">
                  <a:moveTo>
                    <a:pt x="0" y="0"/>
                  </a:moveTo>
                  <a:cubicBezTo>
                    <a:pt x="126810" y="214952"/>
                    <a:pt x="262720" y="528851"/>
                    <a:pt x="348018" y="709684"/>
                  </a:cubicBezTo>
                  <a:cubicBezTo>
                    <a:pt x="433316" y="890517"/>
                    <a:pt x="468573" y="1001973"/>
                    <a:pt x="511791" y="1084997"/>
                  </a:cubicBezTo>
                  <a:cubicBezTo>
                    <a:pt x="555009" y="1168021"/>
                    <a:pt x="572068" y="1202140"/>
                    <a:pt x="607325" y="1207827"/>
                  </a:cubicBezTo>
                  <a:cubicBezTo>
                    <a:pt x="642582" y="1213514"/>
                    <a:pt x="688074" y="1155511"/>
                    <a:pt x="723331" y="1119117"/>
                  </a:cubicBezTo>
                  <a:cubicBezTo>
                    <a:pt x="758588" y="1082723"/>
                    <a:pt x="755174" y="989463"/>
                    <a:pt x="818865" y="989463"/>
                  </a:cubicBezTo>
                  <a:cubicBezTo>
                    <a:pt x="882556" y="989463"/>
                    <a:pt x="907576" y="1188493"/>
                    <a:pt x="941695" y="1323833"/>
                  </a:cubicBezTo>
                  <a:cubicBezTo>
                    <a:pt x="975815" y="1459173"/>
                    <a:pt x="1001404" y="1630339"/>
                    <a:pt x="1023582" y="1801505"/>
                  </a:cubicBezTo>
                </a:path>
              </a:pathLst>
            </a:cu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1335506" y="5293895"/>
              <a:ext cx="254936" cy="783132"/>
            </a:xfrm>
            <a:custGeom>
              <a:avLst/>
              <a:gdLst>
                <a:gd name="connsiteX0" fmla="*/ 252663 w 254936"/>
                <a:gd name="connsiteY0" fmla="*/ 782052 h 783132"/>
                <a:gd name="connsiteX1" fmla="*/ 240631 w 254936"/>
                <a:gd name="connsiteY1" fmla="*/ 697831 h 783132"/>
                <a:gd name="connsiteX2" fmla="*/ 144379 w 254936"/>
                <a:gd name="connsiteY2" fmla="*/ 240631 h 783132"/>
                <a:gd name="connsiteX3" fmla="*/ 0 w 254936"/>
                <a:gd name="connsiteY3" fmla="*/ 0 h 783132"/>
              </a:gdLst>
              <a:ahLst/>
              <a:cxnLst>
                <a:cxn ang="0">
                  <a:pos x="connsiteX0" y="connsiteY0"/>
                </a:cxn>
                <a:cxn ang="0">
                  <a:pos x="connsiteX1" y="connsiteY1"/>
                </a:cxn>
                <a:cxn ang="0">
                  <a:pos x="connsiteX2" y="connsiteY2"/>
                </a:cxn>
                <a:cxn ang="0">
                  <a:pos x="connsiteX3" y="connsiteY3"/>
                </a:cxn>
              </a:cxnLst>
              <a:rect l="l" t="t" r="r" b="b"/>
              <a:pathLst>
                <a:path w="254936" h="783132">
                  <a:moveTo>
                    <a:pt x="252663" y="782052"/>
                  </a:moveTo>
                  <a:cubicBezTo>
                    <a:pt x="255670" y="785060"/>
                    <a:pt x="258678" y="788068"/>
                    <a:pt x="240631" y="697831"/>
                  </a:cubicBezTo>
                  <a:cubicBezTo>
                    <a:pt x="222584" y="607594"/>
                    <a:pt x="184484" y="356936"/>
                    <a:pt x="144379" y="240631"/>
                  </a:cubicBezTo>
                  <a:cubicBezTo>
                    <a:pt x="104274" y="124326"/>
                    <a:pt x="52137" y="62163"/>
                    <a:pt x="0" y="0"/>
                  </a:cubicBezTo>
                </a:path>
              </a:pathLst>
            </a:cu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25" name="直線矢印コネクタ 24"/>
          <p:cNvCxnSpPr/>
          <p:nvPr/>
        </p:nvCxnSpPr>
        <p:spPr>
          <a:xfrm>
            <a:off x="1920393" y="3898665"/>
            <a:ext cx="547386" cy="0"/>
          </a:xfrm>
          <a:prstGeom prst="straightConnector1">
            <a:avLst/>
          </a:prstGeom>
          <a:ln w="28575">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992681" y="4081933"/>
            <a:ext cx="523037" cy="0"/>
          </a:xfrm>
          <a:prstGeom prst="straightConnector1">
            <a:avLst/>
          </a:prstGeom>
          <a:ln w="28575">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1791312" y="3554167"/>
            <a:ext cx="234000" cy="0"/>
          </a:xfrm>
          <a:prstGeom prst="straightConnector1">
            <a:avLst/>
          </a:prstGeom>
          <a:ln w="76200">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27"/>
              <p:cNvSpPr txBox="1"/>
              <p:nvPr/>
            </p:nvSpPr>
            <p:spPr>
              <a:xfrm>
                <a:off x="3015941" y="3112327"/>
                <a:ext cx="2175980" cy="354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𝑙𝑎𝑟𝑔𝑒𝑟</m:t>
                          </m:r>
                        </m:sub>
                      </m:sSub>
                      <m:r>
                        <a:rPr lang="en-US" altLang="ja-JP" i="1">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𝑒</m:t>
                          </m:r>
                        </m:e>
                        <m:sup>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𝑑</m:t>
                              </m:r>
                              <m:r>
                                <a:rPr lang="en-US" altLang="ja-JP" i="1" smtClean="0">
                                  <a:solidFill>
                                    <a:srgbClr val="FF0000"/>
                                  </a:solidFill>
                                  <a:latin typeface="Cambria Math" panose="02040503050406030204" pitchFamily="18" charset="0"/>
                                  <a:ea typeface="Cambria Math" panose="02040503050406030204" pitchFamily="18" charset="0"/>
                                </a:rPr>
                                <m:t>−</m:t>
                              </m:r>
                              <m:r>
                                <a:rPr lang="ja-JP" altLang="en-US" i="1">
                                  <a:solidFill>
                                    <a:srgbClr val="FF0000"/>
                                  </a:solidFill>
                                  <a:latin typeface="Cambria Math" panose="02040503050406030204" pitchFamily="18" charset="0"/>
                                  <a:ea typeface="Cambria Math" panose="02040503050406030204" pitchFamily="18" charset="0"/>
                                </a:rPr>
                                <m:t>𝛿</m:t>
                              </m:r>
                              <m:r>
                                <a:rPr lang="en-US" altLang="ja-JP" i="1">
                                  <a:latin typeface="Cambria Math" panose="02040503050406030204" pitchFamily="18" charset="0"/>
                                  <a:ea typeface="Cambria Math" panose="02040503050406030204" pitchFamily="18" charset="0"/>
                                </a:rPr>
                                <m:t>)</m:t>
                              </m:r>
                            </m:e>
                            <m:sup>
                              <m:r>
                                <a:rPr lang="en-US" altLang="ja-JP" b="0" i="1" smtClean="0">
                                  <a:latin typeface="Cambria Math" panose="02040503050406030204" pitchFamily="18" charset="0"/>
                                  <a:ea typeface="Cambria Math" panose="02040503050406030204" pitchFamily="18" charset="0"/>
                                </a:rPr>
                                <m:t>2</m:t>
                              </m:r>
                            </m:sup>
                          </m:sSup>
                          <m:r>
                            <a:rPr lang="en-US" altLang="ja-JP" b="0" i="1" smtClean="0">
                              <a:latin typeface="Cambria Math" panose="02040503050406030204" pitchFamily="18" charset="0"/>
                              <a:ea typeface="Cambria Math" panose="02040503050406030204" pitchFamily="18" charset="0"/>
                            </a:rPr>
                            <m:t>/</m:t>
                          </m:r>
                          <m:sSubSup>
                            <m:sSubSupPr>
                              <m:ctrlPr>
                                <a:rPr lang="en-US" altLang="ja-JP" b="0"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𝑙</m:t>
                              </m:r>
                            </m:e>
                            <m:sub>
                              <m:r>
                                <a:rPr lang="en-US" altLang="ja-JP" b="0" i="1" smtClean="0">
                                  <a:latin typeface="Cambria Math" panose="02040503050406030204" pitchFamily="18" charset="0"/>
                                  <a:ea typeface="Cambria Math" panose="02040503050406030204" pitchFamily="18" charset="0"/>
                                </a:rPr>
                                <m:t>𝐵</m:t>
                              </m:r>
                            </m:sub>
                            <m:sup>
                              <m:r>
                                <a:rPr lang="en-US" altLang="ja-JP" b="0" i="1" smtClean="0">
                                  <a:latin typeface="Cambria Math" panose="02040503050406030204" pitchFamily="18" charset="0"/>
                                  <a:ea typeface="Cambria Math" panose="02040503050406030204" pitchFamily="18" charset="0"/>
                                </a:rPr>
                                <m:t>2</m:t>
                              </m:r>
                            </m:sup>
                          </m:sSubSup>
                        </m:sup>
                      </m:sSup>
                    </m:oMath>
                  </m:oMathPara>
                </a14:m>
                <a:endParaRPr kumimoji="1" lang="ja-JP" altLang="en-US"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3015941" y="3112327"/>
                <a:ext cx="2175980" cy="354328"/>
              </a:xfrm>
              <a:prstGeom prst="rect">
                <a:avLst/>
              </a:prstGeom>
              <a:blipFill>
                <a:blip r:embed="rId2"/>
                <a:stretch>
                  <a:fillRect l="-2241" b="-2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3027281" y="3672788"/>
                <a:ext cx="2273764" cy="343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𝑠𝑚𝑎𝑙𝑙𝑒𝑟</m:t>
                          </m:r>
                        </m:sub>
                      </m:sSub>
                      <m:r>
                        <a:rPr lang="en-US" altLang="ja-JP" i="1">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𝑒</m:t>
                          </m:r>
                        </m:e>
                        <m:sup>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𝑑</m:t>
                              </m:r>
                              <m:r>
                                <a:rPr lang="en-US" altLang="ja-JP" b="0" i="1" smtClean="0">
                                  <a:solidFill>
                                    <a:srgbClr val="FF0000"/>
                                  </a:solidFill>
                                  <a:latin typeface="Cambria Math" panose="02040503050406030204" pitchFamily="18" charset="0"/>
                                  <a:ea typeface="Cambria Math" panose="02040503050406030204" pitchFamily="18" charset="0"/>
                                </a:rPr>
                                <m:t>+</m:t>
                              </m:r>
                              <m:r>
                                <a:rPr lang="ja-JP" altLang="en-US" i="1">
                                  <a:solidFill>
                                    <a:srgbClr val="FF0000"/>
                                  </a:solidFill>
                                  <a:latin typeface="Cambria Math" panose="02040503050406030204" pitchFamily="18" charset="0"/>
                                  <a:ea typeface="Cambria Math" panose="02040503050406030204" pitchFamily="18" charset="0"/>
                                </a:rPr>
                                <m:t>𝛿</m:t>
                              </m:r>
                              <m:r>
                                <a:rPr lang="en-US" altLang="ja-JP" i="1">
                                  <a:latin typeface="Cambria Math" panose="02040503050406030204" pitchFamily="18" charset="0"/>
                                  <a:ea typeface="Cambria Math" panose="02040503050406030204" pitchFamily="18" charset="0"/>
                                </a:rPr>
                                <m:t>)</m:t>
                              </m:r>
                            </m:e>
                            <m:sup>
                              <m:r>
                                <a:rPr lang="en-US" altLang="ja-JP" b="0" i="1" smtClean="0">
                                  <a:latin typeface="Cambria Math" panose="02040503050406030204" pitchFamily="18" charset="0"/>
                                  <a:ea typeface="Cambria Math" panose="02040503050406030204" pitchFamily="18" charset="0"/>
                                </a:rPr>
                                <m:t>2</m:t>
                              </m:r>
                            </m:sup>
                          </m:sSup>
                          <m:r>
                            <a:rPr lang="en-US" altLang="ja-JP" b="0" i="1" smtClean="0">
                              <a:latin typeface="Cambria Math" panose="02040503050406030204" pitchFamily="18" charset="0"/>
                              <a:ea typeface="Cambria Math" panose="02040503050406030204" pitchFamily="18" charset="0"/>
                            </a:rPr>
                            <m:t>/</m:t>
                          </m:r>
                          <m:sSubSup>
                            <m:sSubSupPr>
                              <m:ctrlPr>
                                <a:rPr lang="en-US" altLang="ja-JP" b="0"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𝑙</m:t>
                              </m:r>
                            </m:e>
                            <m:sub>
                              <m:r>
                                <a:rPr lang="en-US" altLang="ja-JP" b="0" i="1" smtClean="0">
                                  <a:latin typeface="Cambria Math" panose="02040503050406030204" pitchFamily="18" charset="0"/>
                                  <a:ea typeface="Cambria Math" panose="02040503050406030204" pitchFamily="18" charset="0"/>
                                </a:rPr>
                                <m:t>𝐵</m:t>
                              </m:r>
                            </m:sub>
                            <m:sup>
                              <m:r>
                                <a:rPr lang="en-US" altLang="ja-JP" b="0" i="1" smtClean="0">
                                  <a:latin typeface="Cambria Math" panose="02040503050406030204" pitchFamily="18" charset="0"/>
                                  <a:ea typeface="Cambria Math" panose="02040503050406030204" pitchFamily="18" charset="0"/>
                                </a:rPr>
                                <m:t>2</m:t>
                              </m:r>
                            </m:sup>
                          </m:sSubSup>
                        </m:sup>
                      </m:sSup>
                    </m:oMath>
                  </m:oMathPara>
                </a14:m>
                <a:endParaRPr kumimoji="1" lang="ja-JP" altLang="en-US"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3027281" y="3672788"/>
                <a:ext cx="2273764" cy="343940"/>
              </a:xfrm>
              <a:prstGeom prst="rect">
                <a:avLst/>
              </a:prstGeom>
              <a:blipFill>
                <a:blip r:embed="rId3"/>
                <a:stretch>
                  <a:fillRect l="-2145"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2230749" y="5113353"/>
                <a:ext cx="3462999" cy="354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𝑙𝑎𝑟𝑔𝑒𝑟</m:t>
                          </m:r>
                        </m:sub>
                      </m:sSub>
                      <m:r>
                        <a:rPr kumimoji="1"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𝐼</m:t>
                          </m:r>
                        </m:e>
                        <m:sub>
                          <m:r>
                            <a:rPr lang="en-US" altLang="ja-JP" i="1">
                              <a:latin typeface="Cambria Math" panose="02040503050406030204" pitchFamily="18" charset="0"/>
                            </a:rPr>
                            <m:t>𝑡</m:t>
                          </m:r>
                          <m:r>
                            <a:rPr lang="en-US" altLang="ja-JP" i="1">
                              <a:latin typeface="Cambria Math" panose="02040503050406030204" pitchFamily="18" charset="0"/>
                            </a:rPr>
                            <m:t>,</m:t>
                          </m:r>
                          <m:r>
                            <a:rPr lang="en-US" altLang="ja-JP" b="0" i="1" smtClean="0">
                              <a:latin typeface="Cambria Math" panose="02040503050406030204" pitchFamily="18" charset="0"/>
                            </a:rPr>
                            <m:t>𝑠𝑚𝑎𝑙𝑙𝑒𝑟</m:t>
                          </m:r>
                        </m:sub>
                      </m:sSub>
                      <m:r>
                        <a:rPr lang="en-US" altLang="ja-JP" b="0" i="1" smtClean="0">
                          <a:latin typeface="Cambria Math" panose="02040503050406030204" pitchFamily="18" charset="0"/>
                        </a:rPr>
                        <m:t>&gt;</m:t>
                      </m:r>
                      <m:sSub>
                        <m:sSubPr>
                          <m:ctrlPr>
                            <a:rPr lang="en-US" altLang="ja-JP" i="1">
                              <a:latin typeface="Cambria Math" panose="02040503050406030204" pitchFamily="18" charset="0"/>
                            </a:rPr>
                          </m:ctrlPr>
                        </m:sSubPr>
                        <m:e>
                          <m:r>
                            <a:rPr lang="en-US" altLang="ja-JP" i="1">
                              <a:latin typeface="Cambria Math" panose="02040503050406030204" pitchFamily="18" charset="0"/>
                            </a:rPr>
                            <m:t>𝐼</m:t>
                          </m:r>
                        </m:e>
                        <m:sub>
                          <m:r>
                            <a:rPr lang="en-US" altLang="ja-JP" i="1">
                              <a:latin typeface="Cambria Math" panose="02040503050406030204" pitchFamily="18" charset="0"/>
                            </a:rPr>
                            <m:t>𝑡</m:t>
                          </m:r>
                        </m:sub>
                      </m:sSub>
                      <m:r>
                        <a:rPr lang="en-US" altLang="ja-JP" i="1">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𝑒</m:t>
                          </m:r>
                        </m:e>
                        <m:sup>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𝑑</m:t>
                              </m:r>
                            </m:e>
                            <m:sup>
                              <m:r>
                                <a:rPr lang="en-US" altLang="ja-JP" b="0" i="1" smtClean="0">
                                  <a:latin typeface="Cambria Math" panose="02040503050406030204" pitchFamily="18" charset="0"/>
                                  <a:ea typeface="Cambria Math" panose="02040503050406030204" pitchFamily="18" charset="0"/>
                                </a:rPr>
                                <m:t>2</m:t>
                              </m:r>
                            </m:sup>
                          </m:sSup>
                          <m:r>
                            <a:rPr lang="en-US" altLang="ja-JP" b="0" i="1" smtClean="0">
                              <a:latin typeface="Cambria Math" panose="02040503050406030204" pitchFamily="18" charset="0"/>
                              <a:ea typeface="Cambria Math" panose="02040503050406030204" pitchFamily="18" charset="0"/>
                            </a:rPr>
                            <m:t>/</m:t>
                          </m:r>
                          <m:sSubSup>
                            <m:sSubSupPr>
                              <m:ctrlPr>
                                <a:rPr lang="en-US" altLang="ja-JP" b="0"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𝑙</m:t>
                              </m:r>
                            </m:e>
                            <m:sub>
                              <m:r>
                                <a:rPr lang="en-US" altLang="ja-JP" b="0" i="1" smtClean="0">
                                  <a:latin typeface="Cambria Math" panose="02040503050406030204" pitchFamily="18" charset="0"/>
                                  <a:ea typeface="Cambria Math" panose="02040503050406030204" pitchFamily="18" charset="0"/>
                                </a:rPr>
                                <m:t>𝐵</m:t>
                              </m:r>
                            </m:sub>
                            <m:sup>
                              <m:r>
                                <a:rPr lang="en-US" altLang="ja-JP" b="0" i="1" smtClean="0">
                                  <a:latin typeface="Cambria Math" panose="02040503050406030204" pitchFamily="18" charset="0"/>
                                  <a:ea typeface="Cambria Math" panose="02040503050406030204" pitchFamily="18" charset="0"/>
                                </a:rPr>
                                <m:t>2</m:t>
                              </m:r>
                            </m:sup>
                          </m:sSubSup>
                        </m:sup>
                      </m:sSup>
                    </m:oMath>
                  </m:oMathPara>
                </a14:m>
                <a:endParaRPr kumimoji="1" lang="ja-JP" altLang="en-US"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2230749" y="5113353"/>
                <a:ext cx="3462999" cy="354328"/>
              </a:xfrm>
              <a:prstGeom prst="rect">
                <a:avLst/>
              </a:prstGeom>
              <a:blipFill>
                <a:blip r:embed="rId4"/>
                <a:stretch>
                  <a:fillRect l="-176" b="-24138"/>
                </a:stretch>
              </a:blipFill>
            </p:spPr>
            <p:txBody>
              <a:bodyPr/>
              <a:lstStyle/>
              <a:p>
                <a:r>
                  <a:rPr lang="ja-JP" altLang="en-US">
                    <a:noFill/>
                  </a:rPr>
                  <a:t> </a:t>
                </a:r>
              </a:p>
            </p:txBody>
          </p:sp>
        </mc:Fallback>
      </mc:AlternateContent>
      <p:cxnSp>
        <p:nvCxnSpPr>
          <p:cNvPr id="31" name="直線矢印コネクタ 30"/>
          <p:cNvCxnSpPr/>
          <p:nvPr/>
        </p:nvCxnSpPr>
        <p:spPr>
          <a:xfrm>
            <a:off x="2237610" y="4192402"/>
            <a:ext cx="448031"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945689" y="3206467"/>
            <a:ext cx="248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正方形/長方形 32"/>
              <p:cNvSpPr/>
              <p:nvPr/>
            </p:nvSpPr>
            <p:spPr>
              <a:xfrm>
                <a:off x="2432664" y="4207776"/>
                <a:ext cx="3779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ea typeface="Cambria Math" panose="02040503050406030204" pitchFamily="18" charset="0"/>
                        </a:rPr>
                        <m:t>𝑑</m:t>
                      </m:r>
                    </m:oMath>
                  </m:oMathPara>
                </a14:m>
                <a:endParaRPr lang="ja-JP" altLang="en-US" dirty="0"/>
              </a:p>
            </p:txBody>
          </p:sp>
        </mc:Choice>
        <mc:Fallback xmlns="">
          <p:sp>
            <p:nvSpPr>
              <p:cNvPr id="33" name="正方形/長方形 32"/>
              <p:cNvSpPr>
                <a:spLocks noRot="1" noChangeAspect="1" noMove="1" noResize="1" noEditPoints="1" noAdjustHandles="1" noChangeArrowheads="1" noChangeShapeType="1" noTextEdit="1"/>
              </p:cNvSpPr>
              <p:nvPr/>
            </p:nvSpPr>
            <p:spPr>
              <a:xfrm>
                <a:off x="2432664" y="4207776"/>
                <a:ext cx="377924" cy="36933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2006618" y="2837719"/>
                <a:ext cx="3700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ea typeface="Cambria Math" panose="02040503050406030204" pitchFamily="18" charset="0"/>
                        </a:rPr>
                        <m:t>𝛿</m:t>
                      </m:r>
                    </m:oMath>
                  </m:oMathPara>
                </a14:m>
                <a:endParaRPr lang="ja-JP" altLang="en-US"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2006618" y="2837719"/>
                <a:ext cx="370038" cy="369332"/>
              </a:xfrm>
              <a:prstGeom prst="rect">
                <a:avLst/>
              </a:prstGeom>
              <a:blipFill>
                <a:blip r:embed="rId6"/>
                <a:stretch>
                  <a:fillRect/>
                </a:stretch>
              </a:blipFill>
            </p:spPr>
            <p:txBody>
              <a:bodyPr/>
              <a:lstStyle/>
              <a:p>
                <a:r>
                  <a:rPr lang="ja-JP" altLang="en-US">
                    <a:noFill/>
                  </a:rPr>
                  <a:t> </a:t>
                </a:r>
              </a:p>
            </p:txBody>
          </p:sp>
        </mc:Fallback>
      </mc:AlternateContent>
      <p:cxnSp>
        <p:nvCxnSpPr>
          <p:cNvPr id="35" name="直線コネクタ 34"/>
          <p:cNvCxnSpPr>
            <a:stCxn id="20" idx="0"/>
            <a:endCxn id="20" idx="0"/>
          </p:cNvCxnSpPr>
          <p:nvPr/>
        </p:nvCxnSpPr>
        <p:spPr>
          <a:xfrm>
            <a:off x="2724353" y="4192402"/>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701164" y="3189085"/>
            <a:ext cx="2725560" cy="985935"/>
            <a:chOff x="384852" y="6154689"/>
            <a:chExt cx="2725560" cy="985935"/>
          </a:xfrm>
        </p:grpSpPr>
        <p:cxnSp>
          <p:nvCxnSpPr>
            <p:cNvPr id="37" name="直線コネクタ 36"/>
            <p:cNvCxnSpPr/>
            <p:nvPr/>
          </p:nvCxnSpPr>
          <p:spPr>
            <a:xfrm flipV="1">
              <a:off x="384852" y="6168194"/>
              <a:ext cx="982734" cy="30621"/>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364749" y="6154689"/>
              <a:ext cx="1052361" cy="985935"/>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2329600" y="7108890"/>
              <a:ext cx="780812" cy="2977"/>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テキスト ボックス 39"/>
              <p:cNvSpPr txBox="1"/>
              <p:nvPr/>
            </p:nvSpPr>
            <p:spPr>
              <a:xfrm>
                <a:off x="658113" y="2910284"/>
                <a:ext cx="6917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rgbClr val="FFC000"/>
                              </a:solidFill>
                              <a:latin typeface="Cambria Math" panose="02040503050406030204" pitchFamily="18" charset="0"/>
                            </a:rPr>
                          </m:ctrlPr>
                        </m:sSubPr>
                        <m:e>
                          <m:r>
                            <a:rPr kumimoji="1" lang="ja-JP" altLang="en-US" i="1" smtClean="0">
                              <a:solidFill>
                                <a:srgbClr val="FFC000"/>
                              </a:solidFill>
                              <a:latin typeface="Cambria Math" panose="02040503050406030204" pitchFamily="18" charset="0"/>
                            </a:rPr>
                            <m:t>𝜇</m:t>
                          </m:r>
                        </m:e>
                        <m:sub>
                          <m:r>
                            <a:rPr kumimoji="1" lang="en-US" altLang="ja-JP" b="0" i="1" smtClean="0">
                              <a:solidFill>
                                <a:srgbClr val="FFC000"/>
                              </a:solidFill>
                              <a:latin typeface="Cambria Math" panose="02040503050406030204" pitchFamily="18" charset="0"/>
                            </a:rPr>
                            <m:t>𝑐h𝑒𝑚𝑖</m:t>
                          </m:r>
                        </m:sub>
                      </m:sSub>
                    </m:oMath>
                  </m:oMathPara>
                </a14:m>
                <a:endParaRPr kumimoji="1" lang="ja-JP" altLang="en-US" dirty="0">
                  <a:solidFill>
                    <a:srgbClr val="FFC000"/>
                  </a:solidFill>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658113" y="2910284"/>
                <a:ext cx="691792" cy="276999"/>
              </a:xfrm>
              <a:prstGeom prst="rect">
                <a:avLst/>
              </a:prstGeom>
              <a:blipFill>
                <a:blip r:embed="rId7"/>
                <a:stretch>
                  <a:fillRect l="-7965" r="-3540" b="-23913"/>
                </a:stretch>
              </a:blipFill>
            </p:spPr>
            <p:txBody>
              <a:bodyPr/>
              <a:lstStyle/>
              <a:p>
                <a:r>
                  <a:rPr lang="ja-JP" altLang="en-US">
                    <a:noFill/>
                  </a:rPr>
                  <a:t> </a:t>
                </a:r>
              </a:p>
            </p:txBody>
          </p:sp>
        </mc:Fallback>
      </mc:AlternateContent>
      <p:grpSp>
        <p:nvGrpSpPr>
          <p:cNvPr id="41" name="グループ化 40"/>
          <p:cNvGrpSpPr/>
          <p:nvPr/>
        </p:nvGrpSpPr>
        <p:grpSpPr>
          <a:xfrm>
            <a:off x="797713" y="3243996"/>
            <a:ext cx="285014" cy="409263"/>
            <a:chOff x="1294579" y="1407030"/>
            <a:chExt cx="371734" cy="533788"/>
          </a:xfrm>
        </p:grpSpPr>
        <p:cxnSp>
          <p:nvCxnSpPr>
            <p:cNvPr id="42" name="直線コネクタ 41"/>
            <p:cNvCxnSpPr/>
            <p:nvPr/>
          </p:nvCxnSpPr>
          <p:spPr>
            <a:xfrm>
              <a:off x="1472664" y="1407030"/>
              <a:ext cx="0" cy="386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294579" y="1790566"/>
              <a:ext cx="37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369705" y="1865692"/>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419073" y="1940818"/>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グループ化 45"/>
          <p:cNvGrpSpPr/>
          <p:nvPr/>
        </p:nvGrpSpPr>
        <p:grpSpPr>
          <a:xfrm>
            <a:off x="4908160" y="655649"/>
            <a:ext cx="4264640" cy="2393134"/>
            <a:chOff x="4319431" y="4322172"/>
            <a:chExt cx="4264640" cy="2393134"/>
          </a:xfrm>
        </p:grpSpPr>
        <p:grpSp>
          <p:nvGrpSpPr>
            <p:cNvPr id="47" name="グループ化 46"/>
            <p:cNvGrpSpPr/>
            <p:nvPr/>
          </p:nvGrpSpPr>
          <p:grpSpPr>
            <a:xfrm>
              <a:off x="4319431" y="4322172"/>
              <a:ext cx="4264640" cy="2393134"/>
              <a:chOff x="4319431" y="4322172"/>
              <a:chExt cx="4264640" cy="2393134"/>
            </a:xfrm>
          </p:grpSpPr>
          <p:grpSp>
            <p:nvGrpSpPr>
              <p:cNvPr id="49" name="グループ化 48"/>
              <p:cNvGrpSpPr/>
              <p:nvPr/>
            </p:nvGrpSpPr>
            <p:grpSpPr>
              <a:xfrm>
                <a:off x="4319431" y="4322172"/>
                <a:ext cx="4264640" cy="2393134"/>
                <a:chOff x="4444314" y="4460515"/>
                <a:chExt cx="4264640" cy="2393134"/>
              </a:xfrm>
            </p:grpSpPr>
            <p:sp>
              <p:nvSpPr>
                <p:cNvPr id="51" name="テキスト ボックス 50"/>
                <p:cNvSpPr txBox="1"/>
                <p:nvPr/>
              </p:nvSpPr>
              <p:spPr>
                <a:xfrm>
                  <a:off x="4919770" y="6207318"/>
                  <a:ext cx="3480440" cy="646331"/>
                </a:xfrm>
                <a:prstGeom prst="rect">
                  <a:avLst/>
                </a:prstGeom>
                <a:noFill/>
              </p:spPr>
              <p:txBody>
                <a:bodyPr wrap="none" rtlCol="0">
                  <a:spAutoFit/>
                </a:bodyPr>
                <a:lstStyle/>
                <a:p>
                  <a:r>
                    <a:rPr lang="en-US" altLang="ja-JP" dirty="0">
                      <a:solidFill>
                        <a:srgbClr val="FFFF00"/>
                      </a:solidFill>
                    </a:rPr>
                    <a:t>Innermost incompressible strip</a:t>
                  </a:r>
                  <a:endParaRPr lang="ja-JP" altLang="en-US" dirty="0">
                    <a:solidFill>
                      <a:srgbClr val="FFFF00"/>
                    </a:solidFill>
                  </a:endParaRPr>
                </a:p>
                <a:p>
                  <a:r>
                    <a:rPr lang="en-US" altLang="ja-JP" dirty="0" smtClean="0">
                      <a:solidFill>
                        <a:srgbClr val="FFFF00"/>
                      </a:solidFill>
                    </a:rPr>
                    <a:t>In h</a:t>
                  </a:r>
                  <a:r>
                    <a:rPr kumimoji="1" lang="en-US" altLang="ja-JP" dirty="0" smtClean="0">
                      <a:solidFill>
                        <a:srgbClr val="FFFF00"/>
                      </a:solidFill>
                    </a:rPr>
                    <a:t>igher chemical potential side</a:t>
                  </a:r>
                </a:p>
              </p:txBody>
            </p:sp>
            <p:grpSp>
              <p:nvGrpSpPr>
                <p:cNvPr id="52" name="グループ化 51"/>
                <p:cNvGrpSpPr/>
                <p:nvPr/>
              </p:nvGrpSpPr>
              <p:grpSpPr>
                <a:xfrm>
                  <a:off x="4444314" y="4460515"/>
                  <a:ext cx="4264640" cy="1783070"/>
                  <a:chOff x="4444314" y="4460515"/>
                  <a:chExt cx="4264640" cy="1783070"/>
                </a:xfrm>
              </p:grpSpPr>
              <p:pic>
                <p:nvPicPr>
                  <p:cNvPr id="53" name="図 52"/>
                  <p:cNvPicPr>
                    <a:picLocks noChangeAspect="1"/>
                  </p:cNvPicPr>
                  <p:nvPr/>
                </p:nvPicPr>
                <p:blipFill rotWithShape="1">
                  <a:blip r:embed="rId8"/>
                  <a:srcRect t="64787"/>
                  <a:stretch/>
                </p:blipFill>
                <p:spPr>
                  <a:xfrm>
                    <a:off x="4812438" y="4460515"/>
                    <a:ext cx="3528392" cy="1496885"/>
                  </a:xfrm>
                  <a:prstGeom prst="rect">
                    <a:avLst/>
                  </a:prstGeom>
                </p:spPr>
              </p:pic>
              <p:sp>
                <p:nvSpPr>
                  <p:cNvPr id="54" name="正方形/長方形 53"/>
                  <p:cNvSpPr/>
                  <p:nvPr/>
                </p:nvSpPr>
                <p:spPr>
                  <a:xfrm>
                    <a:off x="4444314" y="5989669"/>
                    <a:ext cx="4264640" cy="253916"/>
                  </a:xfrm>
                  <a:prstGeom prst="rect">
                    <a:avLst/>
                  </a:prstGeom>
                </p:spPr>
                <p:txBody>
                  <a:bodyPr wrap="square">
                    <a:spAutoFit/>
                  </a:bodyPr>
                  <a:lstStyle/>
                  <a:p>
                    <a:pPr marL="304800" indent="-304800"/>
                    <a:r>
                      <a:rPr lang="en-US" altLang="ja-JP" sz="1050" dirty="0"/>
                      <a:t>Weis, J., &amp; von Klitzing, K</a:t>
                    </a:r>
                    <a:r>
                      <a:rPr lang="en-US" altLang="ja-JP" sz="1050" dirty="0" smtClean="0"/>
                      <a:t>., </a:t>
                    </a:r>
                    <a:r>
                      <a:rPr lang="en-US" altLang="ja-JP" sz="1050" i="1" dirty="0" smtClean="0"/>
                      <a:t>Phil. Trans. R. Soc. A,</a:t>
                    </a:r>
                    <a:r>
                      <a:rPr lang="en-US" altLang="ja-JP" sz="1050" dirty="0" smtClean="0"/>
                      <a:t> </a:t>
                    </a:r>
                    <a:r>
                      <a:rPr lang="en-US" altLang="ja-JP" sz="1050" b="1" dirty="0" smtClean="0"/>
                      <a:t>369</a:t>
                    </a:r>
                    <a:r>
                      <a:rPr lang="en-US" altLang="ja-JP" sz="1050" dirty="0" smtClean="0"/>
                      <a:t>, 3954 (</a:t>
                    </a:r>
                    <a:r>
                      <a:rPr lang="en-US" altLang="ja-JP" sz="1050" dirty="0"/>
                      <a:t>2011). </a:t>
                    </a:r>
                    <a:endParaRPr lang="en-US" altLang="ja-JP" sz="1050" dirty="0">
                      <a:effectLst/>
                    </a:endParaRPr>
                  </a:p>
                </p:txBody>
              </p:sp>
            </p:grpSp>
          </p:grpSp>
          <p:sp>
            <p:nvSpPr>
              <p:cNvPr id="50" name="円/楕円 49"/>
              <p:cNvSpPr/>
              <p:nvPr/>
            </p:nvSpPr>
            <p:spPr>
              <a:xfrm>
                <a:off x="5437214" y="4761148"/>
                <a:ext cx="430930" cy="6480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8" name="テキスト ボックス 47"/>
            <p:cNvSpPr txBox="1"/>
            <p:nvPr/>
          </p:nvSpPr>
          <p:spPr>
            <a:xfrm>
              <a:off x="5692953" y="4384495"/>
              <a:ext cx="2009909" cy="369332"/>
            </a:xfrm>
            <a:prstGeom prst="rect">
              <a:avLst/>
            </a:prstGeom>
            <a:noFill/>
          </p:spPr>
          <p:txBody>
            <a:bodyPr wrap="none" rtlCol="0">
              <a:spAutoFit/>
            </a:bodyPr>
            <a:lstStyle/>
            <a:p>
              <a:r>
                <a:rPr kumimoji="1" lang="en-US" altLang="ja-JP" dirty="0" smtClean="0">
                  <a:solidFill>
                    <a:srgbClr val="FF0000"/>
                  </a:solidFill>
                </a:rPr>
                <a:t>Inter LL scattering</a:t>
              </a:r>
              <a:endParaRPr kumimoji="1" lang="ja-JP" altLang="en-US" dirty="0">
                <a:solidFill>
                  <a:srgbClr val="FF0000"/>
                </a:solidFill>
              </a:endParaRPr>
            </a:p>
          </p:txBody>
        </p:sp>
      </p:grpSp>
    </p:spTree>
    <p:extLst>
      <p:ext uri="{BB962C8B-B14F-4D97-AF65-F5344CB8AC3E}">
        <p14:creationId xmlns:p14="http://schemas.microsoft.com/office/powerpoint/2010/main" val="39477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83568" y="1556792"/>
            <a:ext cx="8026730" cy="4104456"/>
          </a:xfrm>
          <a:prstGeom prst="rect">
            <a:avLst/>
          </a:prstGeom>
        </p:spPr>
      </p:pic>
    </p:spTree>
    <p:extLst>
      <p:ext uri="{BB962C8B-B14F-4D97-AF65-F5344CB8AC3E}">
        <p14:creationId xmlns:p14="http://schemas.microsoft.com/office/powerpoint/2010/main" val="678667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620"/>
            <a:ext cx="8229600" cy="1143000"/>
          </a:xfrm>
        </p:spPr>
        <p:txBody>
          <a:bodyPr/>
          <a:lstStyle/>
          <a:p>
            <a:r>
              <a:rPr kumimoji="1" lang="en-US" altLang="ja-JP" sz="4000" dirty="0" smtClean="0">
                <a:latin typeface="Arial" panose="020B0604020202020204" pitchFamily="34" charset="0"/>
                <a:cs typeface="Arial" panose="020B0604020202020204" pitchFamily="34" charset="0"/>
              </a:rPr>
              <a:t>Electric quadrupolar transition induced by RF electric field</a:t>
            </a:r>
            <a:endParaRPr kumimoji="1" lang="ja-JP" altLang="en-US" sz="4000" dirty="0">
              <a:latin typeface="Arial" panose="020B0604020202020204" pitchFamily="34" charset="0"/>
              <a:cs typeface="Arial" panose="020B0604020202020204" pitchFamily="34" charset="0"/>
            </a:endParaRPr>
          </a:p>
        </p:txBody>
      </p:sp>
      <p:grpSp>
        <p:nvGrpSpPr>
          <p:cNvPr id="12" name="グループ化 11"/>
          <p:cNvGrpSpPr/>
          <p:nvPr/>
        </p:nvGrpSpPr>
        <p:grpSpPr>
          <a:xfrm>
            <a:off x="297653" y="1844227"/>
            <a:ext cx="3368559" cy="3816287"/>
            <a:chOff x="332469" y="2096852"/>
            <a:chExt cx="3368559" cy="2807371"/>
          </a:xfrm>
        </p:grpSpPr>
        <p:sp>
          <p:nvSpPr>
            <p:cNvPr id="4" name="テキスト ボックス 3"/>
            <p:cNvSpPr txBox="1"/>
            <p:nvPr/>
          </p:nvSpPr>
          <p:spPr>
            <a:xfrm>
              <a:off x="1007604" y="2096852"/>
              <a:ext cx="1774845" cy="369332"/>
            </a:xfrm>
            <a:prstGeom prst="rect">
              <a:avLst/>
            </a:prstGeom>
            <a:noFill/>
          </p:spPr>
          <p:txBody>
            <a:bodyPr wrap="none" rtlCol="0">
              <a:spAutoFit/>
            </a:bodyPr>
            <a:lstStyle/>
            <a:p>
              <a:r>
                <a:rPr lang="en-US" altLang="ja-JP" dirty="0" smtClean="0"/>
                <a:t>RF e</a:t>
              </a:r>
              <a:r>
                <a:rPr kumimoji="1" lang="en-US" altLang="ja-JP" dirty="0" smtClean="0"/>
                <a:t>lectric field</a:t>
              </a:r>
              <a:endParaRPr kumimoji="1" lang="ja-JP" altLang="en-US" dirty="0"/>
            </a:p>
          </p:txBody>
        </p:sp>
        <p:sp>
          <p:nvSpPr>
            <p:cNvPr id="5" name="下矢印 4"/>
            <p:cNvSpPr/>
            <p:nvPr/>
          </p:nvSpPr>
          <p:spPr>
            <a:xfrm>
              <a:off x="1657703" y="2407917"/>
              <a:ext cx="474646" cy="36863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46946" y="3783339"/>
              <a:ext cx="2326278" cy="369332"/>
            </a:xfrm>
            <a:prstGeom prst="rect">
              <a:avLst/>
            </a:prstGeom>
            <a:noFill/>
          </p:spPr>
          <p:txBody>
            <a:bodyPr wrap="none" rtlCol="0">
              <a:spAutoFit/>
            </a:bodyPr>
            <a:lstStyle/>
            <a:p>
              <a:r>
                <a:rPr lang="en-US" altLang="ja-JP" dirty="0" smtClean="0"/>
                <a:t>Electric field gradient</a:t>
              </a:r>
              <a:endParaRPr kumimoji="1" lang="ja-JP" altLang="en-US" dirty="0"/>
            </a:p>
          </p:txBody>
        </p:sp>
        <p:sp>
          <p:nvSpPr>
            <p:cNvPr id="7" name="下矢印 6"/>
            <p:cNvSpPr/>
            <p:nvPr/>
          </p:nvSpPr>
          <p:spPr>
            <a:xfrm>
              <a:off x="1657703" y="3406044"/>
              <a:ext cx="474646" cy="36863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35844" y="4534891"/>
              <a:ext cx="1518364" cy="369332"/>
            </a:xfrm>
            <a:prstGeom prst="rect">
              <a:avLst/>
            </a:prstGeom>
            <a:noFill/>
          </p:spPr>
          <p:txBody>
            <a:bodyPr wrap="none" rtlCol="0">
              <a:spAutoFit/>
            </a:bodyPr>
            <a:lstStyle/>
            <a:p>
              <a:r>
                <a:rPr lang="en-US" altLang="ja-JP" dirty="0" smtClean="0"/>
                <a:t>NR transition</a:t>
              </a:r>
              <a:endParaRPr kumimoji="1" lang="ja-JP" altLang="en-US" dirty="0"/>
            </a:p>
          </p:txBody>
        </p:sp>
        <p:sp>
          <p:nvSpPr>
            <p:cNvPr id="9" name="テキスト ボックス 8"/>
            <p:cNvSpPr txBox="1"/>
            <p:nvPr/>
          </p:nvSpPr>
          <p:spPr>
            <a:xfrm>
              <a:off x="332469" y="2818187"/>
              <a:ext cx="3368559" cy="646331"/>
            </a:xfrm>
            <a:prstGeom prst="rect">
              <a:avLst/>
            </a:prstGeom>
            <a:noFill/>
          </p:spPr>
          <p:txBody>
            <a:bodyPr wrap="square" rtlCol="0">
              <a:spAutoFit/>
            </a:bodyPr>
            <a:lstStyle/>
            <a:p>
              <a:r>
                <a:rPr lang="en-US" altLang="ja-JP" dirty="0" smtClean="0"/>
                <a:t>Dynamic distortion of electronic environment of nuclei  </a:t>
              </a:r>
              <a:endParaRPr kumimoji="1" lang="ja-JP" altLang="en-US" dirty="0"/>
            </a:p>
          </p:txBody>
        </p:sp>
        <p:sp>
          <p:nvSpPr>
            <p:cNvPr id="10" name="下矢印 9"/>
            <p:cNvSpPr/>
            <p:nvPr/>
          </p:nvSpPr>
          <p:spPr>
            <a:xfrm>
              <a:off x="1657703" y="4149437"/>
              <a:ext cx="474646" cy="36863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4724809" y="4634472"/>
            <a:ext cx="3641305" cy="2031079"/>
            <a:chOff x="5990851" y="4613353"/>
            <a:chExt cx="3641305" cy="2031079"/>
          </a:xfrm>
        </p:grpSpPr>
        <mc:AlternateContent xmlns:mc="http://schemas.openxmlformats.org/markup-compatibility/2006" xmlns:a14="http://schemas.microsoft.com/office/drawing/2010/main">
          <mc:Choice Requires="a14">
            <p:sp>
              <p:nvSpPr>
                <p:cNvPr id="16" name="正方形/長方形 15"/>
                <p:cNvSpPr/>
                <p:nvPr/>
              </p:nvSpPr>
              <p:spPr>
                <a:xfrm>
                  <a:off x="5990851" y="4613353"/>
                  <a:ext cx="3641305" cy="646331"/>
                </a:xfrm>
                <a:prstGeom prst="rect">
                  <a:avLst/>
                </a:prstGeom>
              </p:spPr>
              <p:txBody>
                <a:bodyPr wrap="square">
                  <a:spAutoFit/>
                </a:bodyPr>
                <a:lstStyle/>
                <a:p>
                  <a14:m>
                    <m:oMath xmlns:m="http://schemas.openxmlformats.org/officeDocument/2006/math">
                      <m:r>
                        <a:rPr lang="en-US" altLang="ja-JP" i="1">
                          <a:latin typeface="Cambria Math"/>
                          <a:ea typeface="Cambria Math"/>
                          <a:cs typeface="Arial" pitchFamily="34" charset="0"/>
                        </a:rPr>
                        <m:t>∆</m:t>
                      </m:r>
                      <m:r>
                        <a:rPr lang="en-US" altLang="ja-JP" i="1">
                          <a:latin typeface="Cambria Math"/>
                          <a:ea typeface="Cambria Math"/>
                          <a:cs typeface="Arial" pitchFamily="34" charset="0"/>
                        </a:rPr>
                        <m:t>𝑚</m:t>
                      </m:r>
                      <m:r>
                        <a:rPr lang="en-US" altLang="ja-JP" i="1">
                          <a:latin typeface="Cambria Math"/>
                          <a:ea typeface="Cambria Math"/>
                          <a:cs typeface="Arial" pitchFamily="34" charset="0"/>
                        </a:rPr>
                        <m:t>=±2</m:t>
                      </m:r>
                    </m:oMath>
                  </a14:m>
                  <a:r>
                    <a:rPr lang="en-US" altLang="ja-JP" dirty="0">
                      <a:latin typeface="Arial" pitchFamily="34" charset="0"/>
                      <a:cs typeface="Arial" pitchFamily="34" charset="0"/>
                    </a:rPr>
                    <a:t> transition: </a:t>
                  </a:r>
                  <a:r>
                    <a:rPr lang="en-US" altLang="ja-JP" i="1" dirty="0">
                      <a:latin typeface="Arial" pitchFamily="34" charset="0"/>
                      <a:cs typeface="Arial" pitchFamily="34" charset="0"/>
                    </a:rPr>
                    <a:t>Only </a:t>
                  </a:r>
                  <a:r>
                    <a:rPr lang="en-US" altLang="ja-JP" dirty="0">
                      <a:latin typeface="Arial" pitchFamily="34" charset="0"/>
                      <a:cs typeface="Arial" pitchFamily="34" charset="0"/>
                    </a:rPr>
                    <a:t>electric quadrupole mechanism</a:t>
                  </a:r>
                </a:p>
              </p:txBody>
            </p:sp>
          </mc:Choice>
          <mc:Fallback xmlns="">
            <p:sp>
              <p:nvSpPr>
                <p:cNvPr id="16" name="正方形/長方形 15"/>
                <p:cNvSpPr>
                  <a:spLocks noRot="1" noChangeAspect="1" noMove="1" noResize="1" noEditPoints="1" noAdjustHandles="1" noChangeArrowheads="1" noChangeShapeType="1" noTextEdit="1"/>
                </p:cNvSpPr>
                <p:nvPr/>
              </p:nvSpPr>
              <p:spPr>
                <a:xfrm>
                  <a:off x="5990851" y="4613353"/>
                  <a:ext cx="3641305" cy="646331"/>
                </a:xfrm>
                <a:prstGeom prst="rect">
                  <a:avLst/>
                </a:prstGeom>
                <a:blipFill>
                  <a:blip r:embed="rId3"/>
                  <a:stretch>
                    <a:fillRect l="-1340" t="-4717" b="-14151"/>
                  </a:stretch>
                </a:blipFill>
              </p:spPr>
              <p:txBody>
                <a:bodyPr/>
                <a:lstStyle/>
                <a:p>
                  <a:r>
                    <a:rPr lang="ja-JP" altLang="en-US">
                      <a:noFill/>
                    </a:rPr>
                    <a:t> </a:t>
                  </a:r>
                </a:p>
              </p:txBody>
            </p:sp>
          </mc:Fallback>
        </mc:AlternateContent>
        <p:sp>
          <p:nvSpPr>
            <p:cNvPr id="17" name="テキスト ボックス 16"/>
            <p:cNvSpPr txBox="1"/>
            <p:nvPr/>
          </p:nvSpPr>
          <p:spPr>
            <a:xfrm>
              <a:off x="6284450" y="5956455"/>
              <a:ext cx="2902816" cy="369332"/>
            </a:xfrm>
            <a:prstGeom prst="rect">
              <a:avLst/>
            </a:prstGeom>
            <a:noFill/>
          </p:spPr>
          <p:txBody>
            <a:bodyPr wrap="square" rtlCol="0">
              <a:spAutoFit/>
            </a:bodyPr>
            <a:lstStyle/>
            <a:p>
              <a:r>
                <a:rPr kumimoji="1" lang="en-US" altLang="ja-JP" dirty="0" smtClean="0"/>
                <a:t>Higher spatial resolution </a:t>
              </a:r>
              <a:endParaRPr kumimoji="1" lang="ja-JP" altLang="en-US" dirty="0"/>
            </a:p>
          </p:txBody>
        </p:sp>
        <p:sp>
          <p:nvSpPr>
            <p:cNvPr id="18" name="下矢印 17"/>
            <p:cNvSpPr/>
            <p:nvPr/>
          </p:nvSpPr>
          <p:spPr>
            <a:xfrm>
              <a:off x="7148491" y="5550525"/>
              <a:ext cx="776500" cy="39208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156176" y="6367433"/>
              <a:ext cx="3103285"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KH </a:t>
              </a:r>
              <a:r>
                <a:rPr lang="en-US" altLang="ja-JP" sz="1200" i="1" dirty="0">
                  <a:latin typeface="Arial" panose="020B0604020202020204" pitchFamily="34" charset="0"/>
                  <a:cs typeface="Arial" panose="020B0604020202020204" pitchFamily="34" charset="0"/>
                </a:rPr>
                <a:t>et. al</a:t>
              </a:r>
              <a:r>
                <a:rPr lang="en-US" altLang="ja-JP" sz="1200" dirty="0">
                  <a:latin typeface="Arial" panose="020B0604020202020204" pitchFamily="34" charset="0"/>
                  <a:cs typeface="Arial" panose="020B0604020202020204" pitchFamily="34" charset="0"/>
                </a:rPr>
                <a:t>., AIP Advances </a:t>
              </a:r>
              <a:r>
                <a:rPr lang="en-US" altLang="ja-JP" sz="1200" b="1" dirty="0">
                  <a:latin typeface="Arial" panose="020B0604020202020204" pitchFamily="34" charset="0"/>
                  <a:cs typeface="Arial" panose="020B0604020202020204" pitchFamily="34" charset="0"/>
                </a:rPr>
                <a:t>6</a:t>
              </a:r>
              <a:r>
                <a:rPr lang="en-US" altLang="ja-JP" sz="1200" dirty="0">
                  <a:latin typeface="Arial" panose="020B0604020202020204" pitchFamily="34" charset="0"/>
                  <a:cs typeface="Arial" panose="020B0604020202020204" pitchFamily="34" charset="0"/>
                </a:rPr>
                <a:t>, 075024 (2016).</a:t>
              </a:r>
              <a:endParaRPr lang="ja-JP" altLang="en-US" sz="1200" dirty="0">
                <a:latin typeface="Arial" panose="020B0604020202020204" pitchFamily="34" charset="0"/>
                <a:cs typeface="Arial" panose="020B0604020202020204" pitchFamily="34" charset="0"/>
              </a:endParaRPr>
            </a:p>
          </p:txBody>
        </p:sp>
      </p:grpSp>
      <p:sp>
        <p:nvSpPr>
          <p:cNvPr id="43" name="正方形/長方形 42"/>
          <p:cNvSpPr/>
          <p:nvPr/>
        </p:nvSpPr>
        <p:spPr>
          <a:xfrm>
            <a:off x="-19677" y="6182766"/>
            <a:ext cx="5347761" cy="646331"/>
          </a:xfrm>
          <a:prstGeom prst="rect">
            <a:avLst/>
          </a:prstGeom>
        </p:spPr>
        <p:txBody>
          <a:bodyPr wrap="square">
            <a:spAutoFit/>
          </a:bodyPr>
          <a:lstStyle/>
          <a:p>
            <a:r>
              <a:rPr lang="en-US" altLang="ja-JP" sz="1200" dirty="0" err="1" smtClean="0"/>
              <a:t>Bolef</a:t>
            </a:r>
            <a:r>
              <a:rPr lang="en-US" altLang="ja-JP" sz="1200" dirty="0" smtClean="0"/>
              <a:t> </a:t>
            </a:r>
            <a:r>
              <a:rPr lang="en-US" altLang="ja-JP" sz="1200" i="1" dirty="0">
                <a:latin typeface="Arial" pitchFamily="34" charset="0"/>
                <a:cs typeface="Arial" pitchFamily="34" charset="0"/>
              </a:rPr>
              <a:t>et. al</a:t>
            </a:r>
            <a:r>
              <a:rPr lang="en-US" altLang="ja-JP" sz="1200" dirty="0">
                <a:latin typeface="Arial" pitchFamily="34" charset="0"/>
                <a:cs typeface="Arial" pitchFamily="34" charset="0"/>
              </a:rPr>
              <a:t>., </a:t>
            </a:r>
            <a:r>
              <a:rPr lang="en-US" altLang="ja-JP" sz="1200" dirty="0" smtClean="0"/>
              <a:t>Proceedings </a:t>
            </a:r>
            <a:r>
              <a:rPr lang="en-US" altLang="ja-JP" sz="1200" dirty="0"/>
              <a:t>of the IEEE </a:t>
            </a:r>
            <a:r>
              <a:rPr lang="en-US" altLang="ja-JP" sz="1200" b="1" dirty="0"/>
              <a:t>53</a:t>
            </a:r>
            <a:r>
              <a:rPr lang="en-US" altLang="ja-JP" sz="1200" dirty="0"/>
              <a:t>, 1574 (1965</a:t>
            </a:r>
            <a:r>
              <a:rPr lang="en-US" altLang="ja-JP" sz="1200" dirty="0" smtClean="0"/>
              <a:t>).</a:t>
            </a:r>
          </a:p>
          <a:p>
            <a:r>
              <a:rPr lang="en-US" altLang="ja-JP" sz="1200" b="0" dirty="0" err="1" smtClean="0">
                <a:solidFill>
                  <a:schemeClr val="tx1"/>
                </a:solidFill>
                <a:latin typeface="Arial" pitchFamily="34" charset="0"/>
                <a:cs typeface="Arial" pitchFamily="34" charset="0"/>
              </a:rPr>
              <a:t>Eickhoff</a:t>
            </a:r>
            <a:r>
              <a:rPr lang="en-US" altLang="ja-JP" sz="1200" b="0" dirty="0" smtClean="0">
                <a:solidFill>
                  <a:schemeClr val="tx1"/>
                </a:solidFill>
                <a:latin typeface="Arial" pitchFamily="34" charset="0"/>
                <a:cs typeface="Arial" pitchFamily="34" charset="0"/>
              </a:rPr>
              <a:t> </a:t>
            </a:r>
            <a:r>
              <a:rPr lang="en-US" altLang="ja-JP" sz="1200" b="0" i="1" dirty="0">
                <a:solidFill>
                  <a:schemeClr val="tx1"/>
                </a:solidFill>
                <a:latin typeface="Arial" pitchFamily="34" charset="0"/>
                <a:cs typeface="Arial" pitchFamily="34" charset="0"/>
              </a:rPr>
              <a:t>et. al</a:t>
            </a:r>
            <a:r>
              <a:rPr lang="en-US" altLang="ja-JP" sz="1200" b="0" dirty="0">
                <a:solidFill>
                  <a:schemeClr val="tx1"/>
                </a:solidFill>
                <a:latin typeface="Arial" pitchFamily="34" charset="0"/>
                <a:cs typeface="Arial" pitchFamily="34" charset="0"/>
              </a:rPr>
              <a:t>., </a:t>
            </a:r>
            <a:r>
              <a:rPr lang="en-US" altLang="ja-JP" sz="1200" b="0" dirty="0" smtClean="0">
                <a:solidFill>
                  <a:schemeClr val="tx1"/>
                </a:solidFill>
                <a:latin typeface="Arial" pitchFamily="34" charset="0"/>
                <a:cs typeface="Arial" pitchFamily="34" charset="0"/>
              </a:rPr>
              <a:t>PRB </a:t>
            </a:r>
            <a:r>
              <a:rPr lang="en-US" altLang="ja-JP" sz="1200" b="1" dirty="0" smtClean="0">
                <a:solidFill>
                  <a:schemeClr val="tx1"/>
                </a:solidFill>
                <a:latin typeface="Arial" pitchFamily="34" charset="0"/>
                <a:cs typeface="Arial" pitchFamily="34" charset="0"/>
              </a:rPr>
              <a:t>65</a:t>
            </a:r>
            <a:r>
              <a:rPr lang="en-US" altLang="ja-JP" sz="1200" b="0" dirty="0" smtClean="0">
                <a:solidFill>
                  <a:schemeClr val="tx1"/>
                </a:solidFill>
                <a:latin typeface="Arial" pitchFamily="34" charset="0"/>
                <a:cs typeface="Arial" pitchFamily="34" charset="0"/>
              </a:rPr>
              <a:t> ,125301 (2002)</a:t>
            </a:r>
            <a:r>
              <a:rPr lang="en-US" altLang="ja-JP" sz="1200" dirty="0" smtClean="0">
                <a:latin typeface="Arial" pitchFamily="34" charset="0"/>
                <a:cs typeface="Arial" pitchFamily="34" charset="0"/>
              </a:rPr>
              <a:t>.</a:t>
            </a:r>
          </a:p>
          <a:p>
            <a:r>
              <a:rPr lang="en-US" altLang="ja-JP" sz="1200" dirty="0" err="1">
                <a:latin typeface="Arial" pitchFamily="34" charset="0"/>
                <a:cs typeface="Arial" pitchFamily="34" charset="0"/>
              </a:rPr>
              <a:t>Tomimatsu</a:t>
            </a:r>
            <a:r>
              <a:rPr lang="ja-JP" altLang="en-US" sz="1200" dirty="0">
                <a:latin typeface="Arial" pitchFamily="34" charset="0"/>
                <a:cs typeface="Arial" pitchFamily="34" charset="0"/>
              </a:rPr>
              <a:t> </a:t>
            </a:r>
            <a:r>
              <a:rPr lang="en-US" altLang="ja-JP" sz="1200" i="1" dirty="0"/>
              <a:t>et al</a:t>
            </a:r>
            <a:r>
              <a:rPr lang="en-US" altLang="ja-JP" sz="1200" dirty="0"/>
              <a:t>., AIP Adv. </a:t>
            </a:r>
            <a:r>
              <a:rPr lang="en-US" altLang="ja-JP" sz="1200" b="1" dirty="0"/>
              <a:t>5</a:t>
            </a:r>
            <a:r>
              <a:rPr lang="en-US" altLang="ja-JP" sz="1200" dirty="0"/>
              <a:t>, 087156 (2015</a:t>
            </a:r>
            <a:r>
              <a:rPr lang="en-US" altLang="ja-JP" sz="1200" dirty="0" smtClean="0"/>
              <a:t>).</a:t>
            </a:r>
            <a:endParaRPr lang="ja-JP" altLang="en-US" sz="1200" dirty="0"/>
          </a:p>
        </p:txBody>
      </p:sp>
      <p:grpSp>
        <p:nvGrpSpPr>
          <p:cNvPr id="28" name="グループ化 27"/>
          <p:cNvGrpSpPr/>
          <p:nvPr/>
        </p:nvGrpSpPr>
        <p:grpSpPr>
          <a:xfrm>
            <a:off x="3759070" y="1285050"/>
            <a:ext cx="5384930" cy="3188116"/>
            <a:chOff x="3759070" y="1285050"/>
            <a:chExt cx="5384930" cy="3188116"/>
          </a:xfrm>
        </p:grpSpPr>
        <p:grpSp>
          <p:nvGrpSpPr>
            <p:cNvPr id="26" name="グループ化 25"/>
            <p:cNvGrpSpPr/>
            <p:nvPr/>
          </p:nvGrpSpPr>
          <p:grpSpPr>
            <a:xfrm>
              <a:off x="3759070" y="1285050"/>
              <a:ext cx="5384930" cy="3188116"/>
              <a:chOff x="3759070" y="1285050"/>
              <a:chExt cx="5384930" cy="3188116"/>
            </a:xfrm>
          </p:grpSpPr>
          <p:grpSp>
            <p:nvGrpSpPr>
              <p:cNvPr id="3" name="グループ化 2"/>
              <p:cNvGrpSpPr/>
              <p:nvPr/>
            </p:nvGrpSpPr>
            <p:grpSpPr>
              <a:xfrm>
                <a:off x="6545462" y="2179231"/>
                <a:ext cx="2598538" cy="1895078"/>
                <a:chOff x="6018161" y="2379140"/>
                <a:chExt cx="2598538" cy="1895078"/>
              </a:xfrm>
            </p:grpSpPr>
            <p:cxnSp>
              <p:nvCxnSpPr>
                <p:cNvPr id="19" name="直線矢印コネクタ 18"/>
                <p:cNvCxnSpPr/>
                <p:nvPr/>
              </p:nvCxnSpPr>
              <p:spPr>
                <a:xfrm flipV="1">
                  <a:off x="6706910" y="2379140"/>
                  <a:ext cx="605517" cy="11176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楕円 19"/>
                <p:cNvSpPr/>
                <p:nvPr/>
              </p:nvSpPr>
              <p:spPr>
                <a:xfrm rot="1835645">
                  <a:off x="6774527" y="2503565"/>
                  <a:ext cx="477793" cy="919322"/>
                </a:xfrm>
                <a:prstGeom prst="ellipse">
                  <a:avLst/>
                </a:prstGeom>
                <a:gradFill flip="none" rotWithShape="1">
                  <a:gsLst>
                    <a:gs pos="0">
                      <a:srgbClr val="0000FF"/>
                    </a:gs>
                    <a:gs pos="22000">
                      <a:srgbClr val="160BFB"/>
                    </a:gs>
                    <a:gs pos="100000">
                      <a:schemeClr val="accent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966516" y="2385977"/>
                  <a:ext cx="301035" cy="663862"/>
                </a:xfrm>
                <a:prstGeom prst="rect">
                  <a:avLst/>
                </a:prstGeom>
                <a:noFill/>
              </p:spPr>
              <p:txBody>
                <a:bodyPr wrap="square" rtlCol="0">
                  <a:spAutoFit/>
                </a:bodyPr>
                <a:lstStyle/>
                <a:p>
                  <a:r>
                    <a:rPr kumimoji="1" lang="en-US" altLang="ja-JP" sz="3200" dirty="0" smtClean="0"/>
                    <a:t>+</a:t>
                  </a:r>
                  <a:endParaRPr kumimoji="1" lang="ja-JP" altLang="en-US" sz="3200" dirty="0"/>
                </a:p>
              </p:txBody>
            </p:sp>
            <p:sp>
              <p:nvSpPr>
                <p:cNvPr id="30" name="テキスト ボックス 29"/>
                <p:cNvSpPr txBox="1"/>
                <p:nvPr/>
              </p:nvSpPr>
              <p:spPr>
                <a:xfrm>
                  <a:off x="6686195" y="2899496"/>
                  <a:ext cx="301035" cy="663862"/>
                </a:xfrm>
                <a:prstGeom prst="rect">
                  <a:avLst/>
                </a:prstGeom>
                <a:noFill/>
              </p:spPr>
              <p:txBody>
                <a:bodyPr wrap="square" rtlCol="0">
                  <a:spAutoFit/>
                </a:bodyPr>
                <a:lstStyle/>
                <a:p>
                  <a:r>
                    <a:rPr kumimoji="1" lang="en-US" altLang="ja-JP" sz="3200" dirty="0" smtClean="0"/>
                    <a:t>+</a:t>
                  </a:r>
                  <a:endParaRPr kumimoji="1" lang="ja-JP" altLang="en-US" sz="3200" dirty="0"/>
                </a:p>
              </p:txBody>
            </p:sp>
            <p:sp>
              <p:nvSpPr>
                <p:cNvPr id="31" name="テキスト ボックス 30"/>
                <p:cNvSpPr txBox="1"/>
                <p:nvPr/>
              </p:nvSpPr>
              <p:spPr>
                <a:xfrm>
                  <a:off x="6660758" y="2493448"/>
                  <a:ext cx="301900" cy="741334"/>
                </a:xfrm>
                <a:prstGeom prst="rect">
                  <a:avLst/>
                </a:prstGeom>
                <a:noFill/>
              </p:spPr>
              <p:txBody>
                <a:bodyPr wrap="square" rtlCol="0">
                  <a:spAutoFit/>
                </a:bodyPr>
                <a:lstStyle/>
                <a:p>
                  <a:r>
                    <a:rPr kumimoji="1" lang="en-US" altLang="ja-JP" sz="3600" dirty="0" smtClean="0"/>
                    <a:t>-</a:t>
                  </a:r>
                  <a:endParaRPr kumimoji="1" lang="ja-JP" altLang="en-US" sz="3600" dirty="0"/>
                </a:p>
              </p:txBody>
            </p:sp>
            <p:sp>
              <p:nvSpPr>
                <p:cNvPr id="32" name="テキスト ボックス 31"/>
                <p:cNvSpPr txBox="1"/>
                <p:nvPr/>
              </p:nvSpPr>
              <p:spPr>
                <a:xfrm>
                  <a:off x="6989733" y="2638957"/>
                  <a:ext cx="301900" cy="741334"/>
                </a:xfrm>
                <a:prstGeom prst="rect">
                  <a:avLst/>
                </a:prstGeom>
                <a:noFill/>
              </p:spPr>
              <p:txBody>
                <a:bodyPr wrap="square" rtlCol="0">
                  <a:spAutoFit/>
                </a:bodyPr>
                <a:lstStyle/>
                <a:p>
                  <a:r>
                    <a:rPr kumimoji="1" lang="en-US" altLang="ja-JP" sz="3600" dirty="0" smtClean="0"/>
                    <a:t>-</a:t>
                  </a:r>
                  <a:endParaRPr kumimoji="1" lang="ja-JP" altLang="en-US" sz="3600" dirty="0"/>
                </a:p>
              </p:txBody>
            </p:sp>
            <p:sp>
              <p:nvSpPr>
                <p:cNvPr id="38" name="テキスト ボックス 37"/>
                <p:cNvSpPr txBox="1"/>
                <p:nvPr/>
              </p:nvSpPr>
              <p:spPr>
                <a:xfrm>
                  <a:off x="6802337" y="3537794"/>
                  <a:ext cx="301035" cy="663862"/>
                </a:xfrm>
                <a:prstGeom prst="rect">
                  <a:avLst/>
                </a:prstGeom>
                <a:noFill/>
              </p:spPr>
              <p:txBody>
                <a:bodyPr wrap="square" rtlCol="0">
                  <a:spAutoFit/>
                </a:bodyPr>
                <a:lstStyle/>
                <a:p>
                  <a:r>
                    <a:rPr kumimoji="1" lang="en-US" altLang="ja-JP" sz="3200" dirty="0" smtClean="0"/>
                    <a:t>+</a:t>
                  </a:r>
                  <a:endParaRPr kumimoji="1" lang="ja-JP" altLang="en-US" sz="3200" dirty="0"/>
                </a:p>
              </p:txBody>
            </p:sp>
            <p:sp>
              <p:nvSpPr>
                <p:cNvPr id="44" name="テキスト ボックス 43"/>
                <p:cNvSpPr txBox="1"/>
                <p:nvPr/>
              </p:nvSpPr>
              <p:spPr>
                <a:xfrm>
                  <a:off x="6018161" y="3540475"/>
                  <a:ext cx="1108520" cy="733743"/>
                </a:xfrm>
                <a:prstGeom prst="rect">
                  <a:avLst/>
                </a:prstGeom>
                <a:noFill/>
              </p:spPr>
              <p:txBody>
                <a:bodyPr wrap="square" rtlCol="0">
                  <a:spAutoFit/>
                </a:bodyPr>
                <a:lstStyle/>
                <a:p>
                  <a:r>
                    <a:rPr kumimoji="1" lang="en-US" altLang="ja-JP" sz="1200" dirty="0" smtClean="0"/>
                    <a:t>Magnetic dipole moment</a:t>
                  </a:r>
                  <a:endParaRPr kumimoji="1" lang="ja-JP" altLang="en-US" sz="1200" dirty="0"/>
                </a:p>
              </p:txBody>
            </p:sp>
            <p:sp>
              <p:nvSpPr>
                <p:cNvPr id="45" name="テキスト ボックス 44"/>
                <p:cNvSpPr txBox="1"/>
                <p:nvPr/>
              </p:nvSpPr>
              <p:spPr>
                <a:xfrm>
                  <a:off x="7250374" y="3496742"/>
                  <a:ext cx="1366325" cy="646331"/>
                </a:xfrm>
                <a:prstGeom prst="rect">
                  <a:avLst/>
                </a:prstGeom>
                <a:noFill/>
              </p:spPr>
              <p:txBody>
                <a:bodyPr wrap="square" rtlCol="0">
                  <a:spAutoFit/>
                </a:bodyPr>
                <a:lstStyle/>
                <a:p>
                  <a:r>
                    <a:rPr kumimoji="1" lang="en-US" altLang="ja-JP" sz="1200" dirty="0" smtClean="0"/>
                    <a:t>Electric quadrupole moment</a:t>
                  </a:r>
                  <a:endParaRPr kumimoji="1" lang="ja-JP" altLang="en-US" sz="1200" dirty="0"/>
                </a:p>
              </p:txBody>
            </p:sp>
          </p:gr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5831" y="1934868"/>
                <a:ext cx="1656184" cy="2073916"/>
              </a:xfrm>
              <a:prstGeom prst="rect">
                <a:avLst/>
              </a:prstGeom>
            </p:spPr>
          </p:pic>
          <p:sp>
            <p:nvSpPr>
              <p:cNvPr id="27" name="テキスト ボックス 26"/>
              <p:cNvSpPr txBox="1"/>
              <p:nvPr/>
            </p:nvSpPr>
            <p:spPr>
              <a:xfrm>
                <a:off x="3759070" y="1366547"/>
                <a:ext cx="2954751" cy="369332"/>
              </a:xfrm>
              <a:prstGeom prst="rect">
                <a:avLst/>
              </a:prstGeom>
              <a:noFill/>
            </p:spPr>
            <p:txBody>
              <a:bodyPr wrap="square" rtlCol="0">
                <a:spAutoFit/>
              </a:bodyPr>
              <a:lstStyle/>
              <a:p>
                <a:r>
                  <a:rPr kumimoji="1" lang="en-US" altLang="ja-JP" dirty="0" smtClean="0"/>
                  <a:t>Quadrupolar nucleus </a:t>
                </a:r>
                <a:r>
                  <a:rPr lang="en-US" altLang="ja-JP" baseline="30000" dirty="0"/>
                  <a:t>75</a:t>
                </a:r>
                <a:r>
                  <a:rPr lang="en-US" altLang="ja-JP" dirty="0"/>
                  <a:t>As</a:t>
                </a:r>
                <a:endParaRPr kumimoji="1" lang="ja-JP" altLang="en-US" dirty="0"/>
              </a:p>
            </p:txBody>
          </p:sp>
          <p:sp>
            <p:nvSpPr>
              <p:cNvPr id="33" name="テキスト ボックス 32"/>
              <p:cNvSpPr txBox="1"/>
              <p:nvPr/>
            </p:nvSpPr>
            <p:spPr>
              <a:xfrm>
                <a:off x="6783414" y="1401755"/>
                <a:ext cx="1828634" cy="733743"/>
              </a:xfrm>
              <a:prstGeom prst="rect">
                <a:avLst/>
              </a:prstGeom>
              <a:noFill/>
            </p:spPr>
            <p:txBody>
              <a:bodyPr wrap="square" rtlCol="0">
                <a:spAutoFit/>
              </a:bodyPr>
              <a:lstStyle/>
              <a:p>
                <a:r>
                  <a:rPr kumimoji="1" lang="en-US" altLang="ja-JP" dirty="0" smtClean="0"/>
                  <a:t>Nuclear charge distribution</a:t>
                </a:r>
                <a:endParaRPr kumimoji="1" lang="ja-JP" altLang="en-US" dirty="0"/>
              </a:p>
            </p:txBody>
          </p:sp>
          <p:sp>
            <p:nvSpPr>
              <p:cNvPr id="13" name="正方形/長方形 12"/>
              <p:cNvSpPr/>
              <p:nvPr/>
            </p:nvSpPr>
            <p:spPr>
              <a:xfrm>
                <a:off x="3759070" y="1285050"/>
                <a:ext cx="4989600" cy="31881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326153" y="1596229"/>
                <a:ext cx="832279" cy="369332"/>
              </a:xfrm>
              <a:prstGeom prst="rect">
                <a:avLst/>
              </a:prstGeom>
            </p:spPr>
            <p:txBody>
              <a:bodyPr wrap="none">
                <a:spAutoFit/>
              </a:bodyPr>
              <a:lstStyle/>
              <a:p>
                <a:r>
                  <a:rPr lang="en-US" altLang="ja-JP" i="1" dirty="0" smtClean="0"/>
                  <a:t>m</a:t>
                </a:r>
                <a:r>
                  <a:rPr lang="en-US" altLang="ja-JP" dirty="0" smtClean="0"/>
                  <a:t> &gt; </a:t>
                </a:r>
                <a:r>
                  <a:rPr lang="en-US" altLang="ja-JP" dirty="0"/>
                  <a:t>½</a:t>
                </a:r>
                <a:endParaRPr lang="ja-JP" altLang="en-US" dirty="0"/>
              </a:p>
            </p:txBody>
          </p:sp>
        </p:grpSp>
        <p:grpSp>
          <p:nvGrpSpPr>
            <p:cNvPr id="37" name="グループ化 36"/>
            <p:cNvGrpSpPr/>
            <p:nvPr/>
          </p:nvGrpSpPr>
          <p:grpSpPr>
            <a:xfrm>
              <a:off x="4613722" y="1934868"/>
              <a:ext cx="1118293" cy="2073916"/>
              <a:chOff x="5037883" y="4613345"/>
              <a:chExt cx="1118293" cy="2073916"/>
            </a:xfrm>
          </p:grpSpPr>
          <p:sp>
            <p:nvSpPr>
              <p:cNvPr id="24" name="正方形/長方形 23"/>
              <p:cNvSpPr/>
              <p:nvPr/>
            </p:nvSpPr>
            <p:spPr>
              <a:xfrm>
                <a:off x="5037883" y="4613345"/>
                <a:ext cx="1118293" cy="2073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5037883" y="4905164"/>
                <a:ext cx="2902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5037883" y="5445224"/>
                <a:ext cx="2902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040052" y="6021288"/>
                <a:ext cx="2902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5040052" y="6561348"/>
                <a:ext cx="2902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46" name="図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5831" y="1931148"/>
            <a:ext cx="1656184" cy="2073916"/>
          </a:xfrm>
          <a:prstGeom prst="rect">
            <a:avLst/>
          </a:prstGeom>
        </p:spPr>
      </p:pic>
    </p:spTree>
    <p:extLst>
      <p:ext uri="{BB962C8B-B14F-4D97-AF65-F5344CB8AC3E}">
        <p14:creationId xmlns:p14="http://schemas.microsoft.com/office/powerpoint/2010/main" val="140674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808747" y="293450"/>
            <a:ext cx="5602816" cy="584775"/>
          </a:xfrm>
          <a:prstGeom prst="rect">
            <a:avLst/>
          </a:prstGeom>
          <a:noFill/>
        </p:spPr>
        <p:txBody>
          <a:bodyPr wrap="none" rtlCol="0">
            <a:spAutoFit/>
          </a:bodyPr>
          <a:lstStyle/>
          <a:p>
            <a:r>
              <a:rPr lang="en-US" altLang="ja-JP" sz="3200" dirty="0" smtClean="0"/>
              <a:t>C</a:t>
            </a:r>
            <a:r>
              <a:rPr kumimoji="1" lang="en-US" altLang="ja-JP" sz="3200" dirty="0" smtClean="0"/>
              <a:t>urrent-direction dependence</a:t>
            </a:r>
            <a:endParaRPr kumimoji="1" lang="ja-JP" altLang="en-US" sz="3200" dirty="0"/>
          </a:p>
        </p:txBody>
      </p:sp>
      <p:sp>
        <p:nvSpPr>
          <p:cNvPr id="38" name="テキスト ボックス 37"/>
          <p:cNvSpPr txBox="1"/>
          <p:nvPr/>
        </p:nvSpPr>
        <p:spPr>
          <a:xfrm>
            <a:off x="1713105" y="6466392"/>
            <a:ext cx="6660798" cy="369332"/>
          </a:xfrm>
          <a:prstGeom prst="rect">
            <a:avLst/>
          </a:prstGeom>
          <a:noFill/>
        </p:spPr>
        <p:txBody>
          <a:bodyPr wrap="none" rtlCol="0">
            <a:spAutoFit/>
          </a:bodyPr>
          <a:lstStyle/>
          <a:p>
            <a:r>
              <a:rPr lang="en-US" altLang="ja-JP" dirty="0" smtClean="0"/>
              <a:t>NER</a:t>
            </a:r>
            <a:r>
              <a:rPr kumimoji="1" lang="en-US" altLang="ja-JP" dirty="0" smtClean="0"/>
              <a:t> enhancement along an edge where Hall potential is lower</a:t>
            </a:r>
            <a:endParaRPr kumimoji="1" lang="ja-JP" altLang="en-US" dirty="0"/>
          </a:p>
        </p:txBody>
      </p:sp>
      <p:grpSp>
        <p:nvGrpSpPr>
          <p:cNvPr id="6" name="グループ化 5"/>
          <p:cNvGrpSpPr/>
          <p:nvPr/>
        </p:nvGrpSpPr>
        <p:grpSpPr>
          <a:xfrm>
            <a:off x="359532" y="3117841"/>
            <a:ext cx="770646" cy="1743075"/>
            <a:chOff x="359532" y="3117841"/>
            <a:chExt cx="770646" cy="1743075"/>
          </a:xfrm>
        </p:grpSpPr>
        <p:pic>
          <p:nvPicPr>
            <p:cNvPr id="8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874"/>
            <a:stretch/>
          </p:blipFill>
          <p:spPr bwMode="auto">
            <a:xfrm>
              <a:off x="359532" y="3117841"/>
              <a:ext cx="770646"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テキスト ボックス 86"/>
            <p:cNvSpPr txBox="1"/>
            <p:nvPr/>
          </p:nvSpPr>
          <p:spPr>
            <a:xfrm rot="16200000">
              <a:off x="42779" y="3846694"/>
              <a:ext cx="941283" cy="307777"/>
            </a:xfrm>
            <a:prstGeom prst="rect">
              <a:avLst/>
            </a:prstGeom>
            <a:solidFill>
              <a:schemeClr val="tx1"/>
            </a:solidFill>
          </p:spPr>
          <p:txBody>
            <a:bodyPr wrap="none" rtlCol="0">
              <a:spAutoFit/>
            </a:bodyPr>
            <a:lstStyle/>
            <a:p>
              <a:r>
                <a:rPr kumimoji="1" lang="en-US" altLang="ja-JP" sz="1400" dirty="0" smtClean="0">
                  <a:solidFill>
                    <a:schemeClr val="bg1"/>
                  </a:solidFill>
                  <a:latin typeface="Arial" panose="020B0604020202020204" pitchFamily="34" charset="0"/>
                  <a:cs typeface="Arial" panose="020B0604020202020204" pitchFamily="34" charset="0"/>
                </a:rPr>
                <a:t>|</a:t>
              </a:r>
              <a:r>
                <a:rPr kumimoji="1" lang="en-US" altLang="ja-JP" sz="1400" dirty="0" err="1" smtClean="0">
                  <a:solidFill>
                    <a:schemeClr val="bg1"/>
                  </a:solidFill>
                  <a:latin typeface="Symbol" panose="05050102010706020507" pitchFamily="18" charset="2"/>
                </a:rPr>
                <a:t>D</a:t>
              </a:r>
              <a:r>
                <a:rPr kumimoji="1" lang="en-US" altLang="ja-JP" sz="1400" i="1" dirty="0" err="1" smtClean="0">
                  <a:solidFill>
                    <a:schemeClr val="bg1"/>
                  </a:solidFill>
                </a:rPr>
                <a:t>V</a:t>
              </a:r>
              <a:r>
                <a:rPr kumimoji="1" lang="en-US" altLang="ja-JP" sz="1400" baseline="-25000" dirty="0" err="1" smtClean="0">
                  <a:solidFill>
                    <a:schemeClr val="bg1"/>
                  </a:solidFill>
                </a:rPr>
                <a:t>x</a:t>
              </a:r>
              <a:r>
                <a:rPr lang="en-US" altLang="ja-JP" sz="1400" dirty="0">
                  <a:solidFill>
                    <a:schemeClr val="bg1"/>
                  </a:solidFill>
                </a:rPr>
                <a:t>|</a:t>
              </a:r>
              <a:r>
                <a:rPr kumimoji="1" lang="en-US" altLang="ja-JP" sz="1400" dirty="0" smtClean="0">
                  <a:solidFill>
                    <a:schemeClr val="bg1"/>
                  </a:solidFill>
                </a:rPr>
                <a:t> [</a:t>
              </a:r>
              <a:r>
                <a:rPr kumimoji="1" lang="en-US" altLang="ja-JP" sz="1400" dirty="0" smtClean="0">
                  <a:solidFill>
                    <a:schemeClr val="bg1"/>
                  </a:solidFill>
                  <a:latin typeface="Symbol" panose="05050102010706020507" pitchFamily="18" charset="2"/>
                </a:rPr>
                <a:t>m</a:t>
              </a:r>
              <a:r>
                <a:rPr kumimoji="1" lang="en-US" altLang="ja-JP" sz="1400" dirty="0" smtClean="0">
                  <a:solidFill>
                    <a:schemeClr val="bg1"/>
                  </a:solidFill>
                </a:rPr>
                <a:t>V]</a:t>
              </a:r>
              <a:endParaRPr kumimoji="1" lang="ja-JP" altLang="en-US" sz="1400" dirty="0">
                <a:solidFill>
                  <a:schemeClr val="bg1"/>
                </a:solidFill>
              </a:endParaRPr>
            </a:p>
          </p:txBody>
        </p:sp>
      </p:grpSp>
      <p:cxnSp>
        <p:nvCxnSpPr>
          <p:cNvPr id="92" name="直線矢印コネクタ 91"/>
          <p:cNvCxnSpPr/>
          <p:nvPr/>
        </p:nvCxnSpPr>
        <p:spPr>
          <a:xfrm rot="16200000" flipH="1">
            <a:off x="2179777" y="3022865"/>
            <a:ext cx="5400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 Box 37"/>
          <p:cNvSpPr txBox="1">
            <a:spLocks noChangeArrowheads="1"/>
          </p:cNvSpPr>
          <p:nvPr/>
        </p:nvSpPr>
        <p:spPr bwMode="auto">
          <a:xfrm>
            <a:off x="2267087" y="2240946"/>
            <a:ext cx="421489" cy="397922"/>
          </a:xfrm>
          <a:prstGeom prst="rect">
            <a:avLst/>
          </a:prstGeom>
          <a:noFill/>
          <a:ln w="9525">
            <a:noFill/>
            <a:miter lim="800000"/>
            <a:headEnd/>
            <a:tailEnd/>
          </a:ln>
          <a:effectLst/>
        </p:spPr>
        <p:txBody>
          <a:bodyPr wrap="square">
            <a:spAutoFit/>
          </a:bodyPr>
          <a:lstStyle/>
          <a:p>
            <a:pPr>
              <a:spcBef>
                <a:spcPct val="50000"/>
              </a:spcBef>
            </a:pPr>
            <a:r>
              <a:rPr kumimoji="0" lang="en-US" altLang="ja-JP" sz="2000" b="1" i="1" dirty="0" smtClean="0">
                <a:latin typeface="Times" pitchFamily="18" charset="0"/>
                <a:ea typeface="Osaka" charset="-128"/>
              </a:rPr>
              <a:t>I</a:t>
            </a:r>
            <a:r>
              <a:rPr kumimoji="0" lang="en-US" altLang="ja-JP" sz="2000" b="1" i="1" baseline="-25000" dirty="0" smtClean="0">
                <a:latin typeface="Times" pitchFamily="18" charset="0"/>
                <a:ea typeface="Osaka" charset="-128"/>
              </a:rPr>
              <a:t>x</a:t>
            </a:r>
            <a:endParaRPr lang="en-US" altLang="ja-JP" sz="2000" b="1" dirty="0">
              <a:latin typeface="Times" pitchFamily="18" charset="0"/>
              <a:ea typeface="Osaka" charset="-128"/>
            </a:endParaRPr>
          </a:p>
        </p:txBody>
      </p:sp>
      <p:grpSp>
        <p:nvGrpSpPr>
          <p:cNvPr id="100" name="グループ化 99"/>
          <p:cNvGrpSpPr/>
          <p:nvPr/>
        </p:nvGrpSpPr>
        <p:grpSpPr>
          <a:xfrm>
            <a:off x="2309531" y="3924793"/>
            <a:ext cx="381527" cy="728230"/>
            <a:chOff x="7926970" y="1684080"/>
            <a:chExt cx="381527" cy="728230"/>
          </a:xfrm>
        </p:grpSpPr>
        <p:sp>
          <p:nvSpPr>
            <p:cNvPr id="101" name="円/楕円 100"/>
            <p:cNvSpPr/>
            <p:nvPr/>
          </p:nvSpPr>
          <p:spPr>
            <a:xfrm>
              <a:off x="7926970" y="1684080"/>
              <a:ext cx="381527" cy="3815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7948456" y="2042978"/>
              <a:ext cx="338554" cy="369332"/>
            </a:xfrm>
            <a:prstGeom prst="rect">
              <a:avLst/>
            </a:prstGeom>
            <a:noFill/>
            <a:ln>
              <a:noFill/>
            </a:ln>
          </p:spPr>
          <p:txBody>
            <a:bodyPr wrap="none" rtlCol="0">
              <a:spAutoFit/>
            </a:bodyPr>
            <a:lstStyle/>
            <a:p>
              <a:r>
                <a:rPr kumimoji="1" lang="en-US" altLang="ja-JP" i="1" dirty="0" smtClean="0"/>
                <a:t>B</a:t>
              </a:r>
              <a:endParaRPr kumimoji="1" lang="ja-JP" altLang="en-US" i="1" dirty="0"/>
            </a:p>
          </p:txBody>
        </p:sp>
        <p:cxnSp>
          <p:nvCxnSpPr>
            <p:cNvPr id="103" name="直線コネクタ 102"/>
            <p:cNvCxnSpPr/>
            <p:nvPr/>
          </p:nvCxnSpPr>
          <p:spPr>
            <a:xfrm>
              <a:off x="7975501" y="1737770"/>
              <a:ext cx="282733" cy="2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7972534" y="1737770"/>
              <a:ext cx="282733" cy="2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グループ化 104"/>
          <p:cNvGrpSpPr/>
          <p:nvPr/>
        </p:nvGrpSpPr>
        <p:grpSpPr>
          <a:xfrm>
            <a:off x="2792629" y="1850288"/>
            <a:ext cx="1647590" cy="3302280"/>
            <a:chOff x="4809510" y="1108076"/>
            <a:chExt cx="1647590" cy="3302280"/>
          </a:xfrm>
        </p:grpSpPr>
        <p:pic>
          <p:nvPicPr>
            <p:cNvPr id="1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992208" y="1945463"/>
              <a:ext cx="3302280" cy="162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7" name="グループ化 106"/>
            <p:cNvGrpSpPr/>
            <p:nvPr/>
          </p:nvGrpSpPr>
          <p:grpSpPr>
            <a:xfrm>
              <a:off x="4809510" y="1112697"/>
              <a:ext cx="1620180" cy="3257135"/>
              <a:chOff x="6372200" y="1196752"/>
              <a:chExt cx="1620180" cy="3257135"/>
            </a:xfrm>
          </p:grpSpPr>
          <p:cxnSp>
            <p:nvCxnSpPr>
              <p:cNvPr id="108" name="直線コネクタ 107"/>
              <p:cNvCxnSpPr/>
              <p:nvPr/>
            </p:nvCxnSpPr>
            <p:spPr>
              <a:xfrm flipV="1">
                <a:off x="6372200" y="4246460"/>
                <a:ext cx="108012" cy="110463"/>
              </a:xfrm>
              <a:prstGeom prst="line">
                <a:avLst/>
              </a:prstGeom>
              <a:ln w="25400">
                <a:solidFill>
                  <a:schemeClr val="tx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V="1">
                <a:off x="6498000" y="1198242"/>
                <a:ext cx="0" cy="3060000"/>
              </a:xfrm>
              <a:prstGeom prst="line">
                <a:avLst/>
              </a:prstGeom>
              <a:ln w="25400">
                <a:solidFill>
                  <a:schemeClr val="tx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7848364" y="1196752"/>
                <a:ext cx="0" cy="3060000"/>
              </a:xfrm>
              <a:prstGeom prst="line">
                <a:avLst/>
              </a:prstGeom>
              <a:ln w="25400">
                <a:solidFill>
                  <a:schemeClr val="tx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7848364" y="4246460"/>
                <a:ext cx="144016" cy="207427"/>
              </a:xfrm>
              <a:prstGeom prst="line">
                <a:avLst/>
              </a:prstGeom>
              <a:ln w="25400">
                <a:solidFill>
                  <a:schemeClr val="tx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19" name="テキスト ボックス 118"/>
              <p:cNvSpPr txBox="1"/>
              <p:nvPr/>
            </p:nvSpPr>
            <p:spPr>
              <a:xfrm>
                <a:off x="2806993" y="1447951"/>
                <a:ext cx="1462836" cy="338554"/>
              </a:xfrm>
              <a:prstGeom prst="rect">
                <a:avLst/>
              </a:prstGeom>
              <a:noFill/>
            </p:spPr>
            <p:txBody>
              <a:bodyPr wrap="none" rtlCol="0">
                <a:spAutoFit/>
              </a:bodyPr>
              <a:lstStyle/>
              <a:p>
                <a14:m>
                  <m:oMath xmlns:m="http://schemas.openxmlformats.org/officeDocument/2006/math">
                    <m:sSub>
                      <m:sSubPr>
                        <m:ctrlPr>
                          <a:rPr kumimoji="1" lang="en-US" altLang="ja-JP" sz="1600" b="0" i="1" smtClean="0">
                            <a:solidFill>
                              <a:schemeClr val="tx1"/>
                            </a:solidFill>
                            <a:latin typeface="Cambria Math" panose="02040503050406030204" pitchFamily="18" charset="0"/>
                            <a:ea typeface="Cambria Math"/>
                          </a:rPr>
                        </m:ctrlPr>
                      </m:sSubPr>
                      <m:e>
                        <m:r>
                          <a:rPr kumimoji="1" lang="en-US" altLang="ja-JP" sz="1600" b="0" i="1" smtClean="0">
                            <a:solidFill>
                              <a:schemeClr val="tx1"/>
                            </a:solidFill>
                            <a:latin typeface="Cambria Math"/>
                            <a:ea typeface="Cambria Math"/>
                          </a:rPr>
                          <m:t>𝑓</m:t>
                        </m:r>
                      </m:e>
                      <m:sub>
                        <m:r>
                          <m:rPr>
                            <m:sty m:val="p"/>
                          </m:rPr>
                          <a:rPr kumimoji="1" lang="en-US" altLang="ja-JP" sz="1600" b="0" i="0" smtClean="0">
                            <a:solidFill>
                              <a:schemeClr val="tx1"/>
                            </a:solidFill>
                            <a:latin typeface="Cambria Math"/>
                            <a:ea typeface="Cambria Math"/>
                          </a:rPr>
                          <m:t>reso</m:t>
                        </m:r>
                      </m:sub>
                    </m:sSub>
                    <m:r>
                      <a:rPr kumimoji="1" lang="en-US" altLang="ja-JP" sz="1600" b="0" i="1" smtClean="0">
                        <a:solidFill>
                          <a:schemeClr val="tx1"/>
                        </a:solidFill>
                        <a:latin typeface="Cambria Math"/>
                        <a:ea typeface="Cambria Math"/>
                      </a:rPr>
                      <m:t>=</m:t>
                    </m:r>
                  </m:oMath>
                </a14:m>
                <a:r>
                  <a:rPr kumimoji="1" lang="ja-JP" altLang="en-US" sz="1600" dirty="0" smtClean="0">
                    <a:solidFill>
                      <a:schemeClr val="tx1"/>
                    </a:solidFill>
                  </a:rPr>
                  <a:t> </a:t>
                </a:r>
                <a:r>
                  <a:rPr kumimoji="1" lang="en-US" altLang="ja-JP" sz="1600" dirty="0" smtClean="0">
                    <a:solidFill>
                      <a:schemeClr val="tx1"/>
                    </a:solidFill>
                  </a:rPr>
                  <a:t>115.72</a:t>
                </a:r>
                <a:endParaRPr kumimoji="1" lang="ja-JP" altLang="en-US" sz="1600" dirty="0">
                  <a:solidFill>
                    <a:schemeClr val="tx1"/>
                  </a:solidFill>
                </a:endParaRPr>
              </a:p>
            </p:txBody>
          </p:sp>
        </mc:Choice>
        <mc:Fallback xmlns="">
          <p:sp>
            <p:nvSpPr>
              <p:cNvPr id="119" name="テキスト ボックス 118"/>
              <p:cNvSpPr txBox="1">
                <a:spLocks noRot="1" noChangeAspect="1" noMove="1" noResize="1" noEditPoints="1" noAdjustHandles="1" noChangeArrowheads="1" noChangeShapeType="1" noTextEdit="1"/>
              </p:cNvSpPr>
              <p:nvPr/>
            </p:nvSpPr>
            <p:spPr>
              <a:xfrm>
                <a:off x="2806993" y="1447951"/>
                <a:ext cx="1462836" cy="338554"/>
              </a:xfrm>
              <a:prstGeom prst="rect">
                <a:avLst/>
              </a:prstGeom>
              <a:blipFill rotWithShape="1">
                <a:blip r:embed="rId5"/>
                <a:stretch>
                  <a:fillRect t="-5455" r="-417" b="-23636"/>
                </a:stretch>
              </a:blipFill>
            </p:spPr>
            <p:txBody>
              <a:bodyPr/>
              <a:lstStyle/>
              <a:p>
                <a:r>
                  <a:rPr lang="ja-JP" altLang="en-US">
                    <a:noFill/>
                  </a:rPr>
                  <a:t> </a:t>
                </a:r>
              </a:p>
            </p:txBody>
          </p:sp>
        </mc:Fallback>
      </mc:AlternateContent>
      <p:grpSp>
        <p:nvGrpSpPr>
          <p:cNvPr id="17" name="グループ化 16"/>
          <p:cNvGrpSpPr/>
          <p:nvPr/>
        </p:nvGrpSpPr>
        <p:grpSpPr>
          <a:xfrm>
            <a:off x="2915816" y="5409220"/>
            <a:ext cx="1260140" cy="504056"/>
            <a:chOff x="2915816" y="5409220"/>
            <a:chExt cx="1260140" cy="504056"/>
          </a:xfrm>
        </p:grpSpPr>
        <p:cxnSp>
          <p:nvCxnSpPr>
            <p:cNvPr id="8" name="直線コネクタ 7"/>
            <p:cNvCxnSpPr/>
            <p:nvPr/>
          </p:nvCxnSpPr>
          <p:spPr>
            <a:xfrm>
              <a:off x="3131840" y="5517232"/>
              <a:ext cx="10441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V="1">
              <a:off x="3131840" y="5733256"/>
              <a:ext cx="10441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2918429" y="5409220"/>
              <a:ext cx="380830" cy="25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2915816" y="5661248"/>
              <a:ext cx="380830" cy="25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2867285" y="5913276"/>
            <a:ext cx="1518364" cy="369332"/>
          </a:xfrm>
          <a:prstGeom prst="rect">
            <a:avLst/>
          </a:prstGeom>
          <a:noFill/>
        </p:spPr>
        <p:txBody>
          <a:bodyPr wrap="none" rtlCol="0">
            <a:spAutoFit/>
          </a:bodyPr>
          <a:lstStyle/>
          <a:p>
            <a:r>
              <a:rPr kumimoji="1" lang="en-US" altLang="ja-JP" dirty="0" smtClean="0"/>
              <a:t>Hall potential</a:t>
            </a:r>
            <a:endParaRPr kumimoji="1" lang="ja-JP" altLang="en-US" dirty="0"/>
          </a:p>
        </p:txBody>
      </p:sp>
      <p:sp>
        <p:nvSpPr>
          <p:cNvPr id="129" name="テキスト ボックス 128"/>
          <p:cNvSpPr txBox="1"/>
          <p:nvPr/>
        </p:nvSpPr>
        <p:spPr>
          <a:xfrm>
            <a:off x="4306226" y="5517232"/>
            <a:ext cx="607859" cy="369332"/>
          </a:xfrm>
          <a:prstGeom prst="rect">
            <a:avLst/>
          </a:prstGeom>
          <a:noFill/>
        </p:spPr>
        <p:txBody>
          <a:bodyPr wrap="none" rtlCol="0">
            <a:spAutoFit/>
          </a:bodyPr>
          <a:lstStyle/>
          <a:p>
            <a:r>
              <a:rPr kumimoji="1" lang="en-US" altLang="ja-JP" dirty="0" smtClean="0"/>
              <a:t>Low</a:t>
            </a:r>
            <a:endParaRPr kumimoji="1" lang="ja-JP" altLang="en-US" dirty="0"/>
          </a:p>
        </p:txBody>
      </p:sp>
      <p:sp>
        <p:nvSpPr>
          <p:cNvPr id="130" name="テキスト ボックス 129"/>
          <p:cNvSpPr txBox="1"/>
          <p:nvPr/>
        </p:nvSpPr>
        <p:spPr>
          <a:xfrm>
            <a:off x="2215161" y="5484966"/>
            <a:ext cx="659155" cy="369332"/>
          </a:xfrm>
          <a:prstGeom prst="rect">
            <a:avLst/>
          </a:prstGeom>
          <a:noFill/>
        </p:spPr>
        <p:txBody>
          <a:bodyPr wrap="none" rtlCol="0">
            <a:spAutoFit/>
          </a:bodyPr>
          <a:lstStyle/>
          <a:p>
            <a:r>
              <a:rPr kumimoji="1" lang="en-US" altLang="ja-JP" dirty="0" smtClean="0"/>
              <a:t>High</a:t>
            </a:r>
            <a:endParaRPr kumimoji="1" lang="ja-JP" altLang="en-US" dirty="0"/>
          </a:p>
        </p:txBody>
      </p:sp>
      <p:grpSp>
        <p:nvGrpSpPr>
          <p:cNvPr id="3" name="グループ化 2"/>
          <p:cNvGrpSpPr/>
          <p:nvPr/>
        </p:nvGrpSpPr>
        <p:grpSpPr>
          <a:xfrm>
            <a:off x="4802490" y="1511733"/>
            <a:ext cx="2212042" cy="4828015"/>
            <a:chOff x="4802490" y="1511733"/>
            <a:chExt cx="2212042" cy="4828015"/>
          </a:xfrm>
        </p:grpSpPr>
        <p:cxnSp>
          <p:nvCxnSpPr>
            <p:cNvPr id="91" name="直線矢印コネクタ 90"/>
            <p:cNvCxnSpPr/>
            <p:nvPr/>
          </p:nvCxnSpPr>
          <p:spPr>
            <a:xfrm rot="16200000">
              <a:off x="6512680" y="2877265"/>
              <a:ext cx="5400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3" name="グループ化 92"/>
            <p:cNvGrpSpPr/>
            <p:nvPr/>
          </p:nvGrpSpPr>
          <p:grpSpPr>
            <a:xfrm>
              <a:off x="6615520" y="4210597"/>
              <a:ext cx="381527" cy="728230"/>
              <a:chOff x="7926970" y="1684080"/>
              <a:chExt cx="381527" cy="728230"/>
            </a:xfrm>
          </p:grpSpPr>
          <p:sp>
            <p:nvSpPr>
              <p:cNvPr id="94" name="円/楕円 93"/>
              <p:cNvSpPr/>
              <p:nvPr/>
            </p:nvSpPr>
            <p:spPr>
              <a:xfrm>
                <a:off x="7926970" y="1684080"/>
                <a:ext cx="381527" cy="3815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7948456" y="2042978"/>
                <a:ext cx="338554" cy="369332"/>
              </a:xfrm>
              <a:prstGeom prst="rect">
                <a:avLst/>
              </a:prstGeom>
              <a:noFill/>
              <a:ln>
                <a:noFill/>
              </a:ln>
            </p:spPr>
            <p:txBody>
              <a:bodyPr wrap="none" rtlCol="0">
                <a:spAutoFit/>
              </a:bodyPr>
              <a:lstStyle/>
              <a:p>
                <a:r>
                  <a:rPr kumimoji="1" lang="en-US" altLang="ja-JP" i="1" dirty="0" smtClean="0"/>
                  <a:t>B</a:t>
                </a:r>
                <a:endParaRPr kumimoji="1" lang="ja-JP" altLang="en-US" i="1" dirty="0"/>
              </a:p>
            </p:txBody>
          </p:sp>
          <p:cxnSp>
            <p:nvCxnSpPr>
              <p:cNvPr id="96" name="直線コネクタ 95"/>
              <p:cNvCxnSpPr/>
              <p:nvPr/>
            </p:nvCxnSpPr>
            <p:spPr>
              <a:xfrm>
                <a:off x="7975501" y="1737770"/>
                <a:ext cx="282733" cy="2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V="1">
                <a:off x="7972534" y="1737770"/>
                <a:ext cx="282733" cy="2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Text Box 37"/>
            <p:cNvSpPr txBox="1">
              <a:spLocks noChangeArrowheads="1"/>
            </p:cNvSpPr>
            <p:nvPr/>
          </p:nvSpPr>
          <p:spPr bwMode="auto">
            <a:xfrm>
              <a:off x="6550888" y="3242949"/>
              <a:ext cx="463644" cy="397922"/>
            </a:xfrm>
            <a:prstGeom prst="rect">
              <a:avLst/>
            </a:prstGeom>
            <a:noFill/>
            <a:ln w="9525">
              <a:noFill/>
              <a:miter lim="800000"/>
              <a:headEnd/>
              <a:tailEnd/>
            </a:ln>
            <a:effectLst/>
          </p:spPr>
          <p:txBody>
            <a:bodyPr wrap="square">
              <a:spAutoFit/>
            </a:bodyPr>
            <a:lstStyle/>
            <a:p>
              <a:pPr>
                <a:spcBef>
                  <a:spcPct val="50000"/>
                </a:spcBef>
              </a:pPr>
              <a:r>
                <a:rPr kumimoji="0" lang="en-US" altLang="ja-JP" sz="2000" b="1" i="1" dirty="0" smtClean="0">
                  <a:latin typeface="Times" pitchFamily="18" charset="0"/>
                  <a:ea typeface="Osaka" charset="-128"/>
                </a:rPr>
                <a:t>I</a:t>
              </a:r>
              <a:r>
                <a:rPr kumimoji="0" lang="en-US" altLang="ja-JP" sz="2000" b="1" i="1" baseline="-25000" dirty="0" smtClean="0">
                  <a:latin typeface="Times" pitchFamily="18" charset="0"/>
                  <a:ea typeface="Osaka" charset="-128"/>
                </a:rPr>
                <a:t>x</a:t>
              </a:r>
              <a:endParaRPr lang="en-US" altLang="ja-JP" sz="2000" b="1" dirty="0">
                <a:latin typeface="Times" pitchFamily="18" charset="0"/>
                <a:ea typeface="Osaka" charset="-128"/>
              </a:endParaRPr>
            </a:p>
          </p:txBody>
        </p:sp>
        <p:grpSp>
          <p:nvGrpSpPr>
            <p:cNvPr id="112" name="グループ化 111"/>
            <p:cNvGrpSpPr/>
            <p:nvPr/>
          </p:nvGrpSpPr>
          <p:grpSpPr>
            <a:xfrm>
              <a:off x="4802490" y="1856399"/>
              <a:ext cx="1627505" cy="3302280"/>
              <a:chOff x="6819371" y="1114187"/>
              <a:chExt cx="1627505" cy="3302280"/>
            </a:xfrm>
          </p:grpSpPr>
          <p:pic>
            <p:nvPicPr>
              <p:cNvPr id="1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5981984" y="1951574"/>
                <a:ext cx="3302280" cy="162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4" name="グループ化 113"/>
              <p:cNvGrpSpPr/>
              <p:nvPr/>
            </p:nvGrpSpPr>
            <p:grpSpPr>
              <a:xfrm>
                <a:off x="6820154" y="1119787"/>
                <a:ext cx="1620180" cy="3257135"/>
                <a:chOff x="6372200" y="1196752"/>
                <a:chExt cx="1620180" cy="3257135"/>
              </a:xfrm>
            </p:grpSpPr>
            <p:cxnSp>
              <p:nvCxnSpPr>
                <p:cNvPr id="115" name="直線コネクタ 114"/>
                <p:cNvCxnSpPr/>
                <p:nvPr/>
              </p:nvCxnSpPr>
              <p:spPr>
                <a:xfrm flipV="1">
                  <a:off x="6372200" y="4246460"/>
                  <a:ext cx="108012" cy="110463"/>
                </a:xfrm>
                <a:prstGeom prst="line">
                  <a:avLst/>
                </a:prstGeom>
                <a:ln w="25400">
                  <a:solidFill>
                    <a:schemeClr val="tx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6498000" y="1198242"/>
                  <a:ext cx="0" cy="3060000"/>
                </a:xfrm>
                <a:prstGeom prst="line">
                  <a:avLst/>
                </a:prstGeom>
                <a:ln w="25400">
                  <a:solidFill>
                    <a:schemeClr val="tx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V="1">
                  <a:off x="7848364" y="1196752"/>
                  <a:ext cx="0" cy="3060000"/>
                </a:xfrm>
                <a:prstGeom prst="line">
                  <a:avLst/>
                </a:prstGeom>
                <a:ln w="25400">
                  <a:solidFill>
                    <a:schemeClr val="tx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7848364" y="4246460"/>
                  <a:ext cx="144016" cy="207427"/>
                </a:xfrm>
                <a:prstGeom prst="line">
                  <a:avLst/>
                </a:prstGeom>
                <a:ln w="25400">
                  <a:solidFill>
                    <a:schemeClr val="tx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0" name="テキスト ボックス 119"/>
                <p:cNvSpPr txBox="1"/>
                <p:nvPr/>
              </p:nvSpPr>
              <p:spPr>
                <a:xfrm>
                  <a:off x="4855438" y="1511733"/>
                  <a:ext cx="1462836" cy="338554"/>
                </a:xfrm>
                <a:prstGeom prst="rect">
                  <a:avLst/>
                </a:prstGeom>
                <a:noFill/>
              </p:spPr>
              <p:txBody>
                <a:bodyPr wrap="none" rtlCol="0">
                  <a:spAutoFit/>
                </a:bodyPr>
                <a:lstStyle/>
                <a:p>
                  <a14:m>
                    <m:oMath xmlns:m="http://schemas.openxmlformats.org/officeDocument/2006/math">
                      <m:sSub>
                        <m:sSubPr>
                          <m:ctrlPr>
                            <a:rPr kumimoji="1" lang="en-US" altLang="ja-JP" sz="1600" b="0" i="1" smtClean="0">
                              <a:solidFill>
                                <a:schemeClr val="tx1"/>
                              </a:solidFill>
                              <a:latin typeface="Cambria Math" panose="02040503050406030204" pitchFamily="18" charset="0"/>
                              <a:ea typeface="Cambria Math"/>
                            </a:rPr>
                          </m:ctrlPr>
                        </m:sSubPr>
                        <m:e>
                          <m:r>
                            <a:rPr kumimoji="1" lang="en-US" altLang="ja-JP" sz="1600" b="0" i="1" smtClean="0">
                              <a:solidFill>
                                <a:schemeClr val="tx1"/>
                              </a:solidFill>
                              <a:latin typeface="Cambria Math"/>
                              <a:ea typeface="Cambria Math"/>
                            </a:rPr>
                            <m:t>𝑓</m:t>
                          </m:r>
                        </m:e>
                        <m:sub>
                          <m:r>
                            <m:rPr>
                              <m:sty m:val="p"/>
                            </m:rPr>
                            <a:rPr kumimoji="1" lang="en-US" altLang="ja-JP" sz="1600" b="0" i="0" smtClean="0">
                              <a:solidFill>
                                <a:schemeClr val="tx1"/>
                              </a:solidFill>
                              <a:latin typeface="Cambria Math"/>
                              <a:ea typeface="Cambria Math"/>
                            </a:rPr>
                            <m:t>reso</m:t>
                          </m:r>
                        </m:sub>
                      </m:sSub>
                      <m:r>
                        <a:rPr kumimoji="1" lang="en-US" altLang="ja-JP" sz="1600" b="0" i="1" smtClean="0">
                          <a:solidFill>
                            <a:schemeClr val="tx1"/>
                          </a:solidFill>
                          <a:latin typeface="Cambria Math"/>
                          <a:ea typeface="Cambria Math"/>
                        </a:rPr>
                        <m:t>=</m:t>
                      </m:r>
                    </m:oMath>
                  </a14:m>
                  <a:r>
                    <a:rPr kumimoji="1" lang="ja-JP" altLang="en-US" sz="1600" dirty="0" smtClean="0">
                      <a:solidFill>
                        <a:schemeClr val="tx1"/>
                      </a:solidFill>
                    </a:rPr>
                    <a:t> </a:t>
                  </a:r>
                  <a:r>
                    <a:rPr kumimoji="1" lang="en-US" altLang="ja-JP" sz="1600" dirty="0" smtClean="0">
                      <a:solidFill>
                        <a:schemeClr val="tx1"/>
                      </a:solidFill>
                    </a:rPr>
                    <a:t>115.72</a:t>
                  </a:r>
                  <a:endParaRPr kumimoji="1" lang="ja-JP" altLang="en-US" sz="1600" dirty="0">
                    <a:solidFill>
                      <a:schemeClr val="tx1"/>
                    </a:solidFill>
                  </a:endParaRPr>
                </a:p>
              </p:txBody>
            </p:sp>
          </mc:Choice>
          <mc:Fallback xmlns="">
            <p:sp>
              <p:nvSpPr>
                <p:cNvPr id="120" name="テキスト ボックス 119"/>
                <p:cNvSpPr txBox="1">
                  <a:spLocks noRot="1" noChangeAspect="1" noMove="1" noResize="1" noEditPoints="1" noAdjustHandles="1" noChangeArrowheads="1" noChangeShapeType="1" noTextEdit="1"/>
                </p:cNvSpPr>
                <p:nvPr/>
              </p:nvSpPr>
              <p:spPr>
                <a:xfrm>
                  <a:off x="4855438" y="1511733"/>
                  <a:ext cx="1462836" cy="338554"/>
                </a:xfrm>
                <a:prstGeom prst="rect">
                  <a:avLst/>
                </a:prstGeom>
                <a:blipFill rotWithShape="1">
                  <a:blip r:embed="rId7"/>
                  <a:stretch>
                    <a:fillRect t="-5357" r="-417" b="-21429"/>
                  </a:stretch>
                </a:blipFill>
              </p:spPr>
              <p:txBody>
                <a:bodyPr/>
                <a:lstStyle/>
                <a:p>
                  <a:r>
                    <a:rPr lang="ja-JP" altLang="en-US">
                      <a:noFill/>
                    </a:rPr>
                    <a:t> </a:t>
                  </a:r>
                </a:p>
              </p:txBody>
            </p:sp>
          </mc:Fallback>
        </mc:AlternateContent>
        <p:grpSp>
          <p:nvGrpSpPr>
            <p:cNvPr id="123" name="グループ化 122"/>
            <p:cNvGrpSpPr/>
            <p:nvPr/>
          </p:nvGrpSpPr>
          <p:grpSpPr>
            <a:xfrm flipH="1">
              <a:off x="4934900" y="5445224"/>
              <a:ext cx="1260140" cy="504056"/>
              <a:chOff x="2915816" y="5409220"/>
              <a:chExt cx="1260140" cy="504056"/>
            </a:xfrm>
          </p:grpSpPr>
          <p:cxnSp>
            <p:nvCxnSpPr>
              <p:cNvPr id="124" name="直線コネクタ 123"/>
              <p:cNvCxnSpPr/>
              <p:nvPr/>
            </p:nvCxnSpPr>
            <p:spPr>
              <a:xfrm>
                <a:off x="3131840" y="5517232"/>
                <a:ext cx="10441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V="1">
                <a:off x="3131840" y="5733256"/>
                <a:ext cx="104411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flipV="1">
                <a:off x="2918429" y="5409220"/>
                <a:ext cx="380830" cy="25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2915816" y="5661248"/>
                <a:ext cx="380830" cy="25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8" name="テキスト ボックス 127"/>
            <p:cNvSpPr txBox="1"/>
            <p:nvPr/>
          </p:nvSpPr>
          <p:spPr>
            <a:xfrm>
              <a:off x="4833331" y="5970416"/>
              <a:ext cx="1518364" cy="369332"/>
            </a:xfrm>
            <a:prstGeom prst="rect">
              <a:avLst/>
            </a:prstGeom>
            <a:noFill/>
          </p:spPr>
          <p:txBody>
            <a:bodyPr wrap="none" rtlCol="0">
              <a:spAutoFit/>
            </a:bodyPr>
            <a:lstStyle/>
            <a:p>
              <a:r>
                <a:rPr kumimoji="1" lang="en-US" altLang="ja-JP" dirty="0" smtClean="0"/>
                <a:t>Hall potential</a:t>
              </a:r>
              <a:endParaRPr kumimoji="1" lang="ja-JP" altLang="en-US" dirty="0"/>
            </a:p>
          </p:txBody>
        </p:sp>
        <p:sp>
          <p:nvSpPr>
            <p:cNvPr id="131" name="テキスト ボックス 130"/>
            <p:cNvSpPr txBox="1"/>
            <p:nvPr/>
          </p:nvSpPr>
          <p:spPr>
            <a:xfrm>
              <a:off x="6221310" y="5512586"/>
              <a:ext cx="659155" cy="369332"/>
            </a:xfrm>
            <a:prstGeom prst="rect">
              <a:avLst/>
            </a:prstGeom>
            <a:noFill/>
          </p:spPr>
          <p:txBody>
            <a:bodyPr wrap="none" rtlCol="0">
              <a:spAutoFit/>
            </a:bodyPr>
            <a:lstStyle/>
            <a:p>
              <a:r>
                <a:rPr kumimoji="1" lang="en-US" altLang="ja-JP" dirty="0" smtClean="0"/>
                <a:t>High</a:t>
              </a:r>
              <a:endParaRPr kumimoji="1" lang="ja-JP" altLang="en-US" dirty="0"/>
            </a:p>
          </p:txBody>
        </p:sp>
      </p:grpSp>
    </p:spTree>
    <p:extLst>
      <p:ext uri="{BB962C8B-B14F-4D97-AF65-F5344CB8AC3E}">
        <p14:creationId xmlns:p14="http://schemas.microsoft.com/office/powerpoint/2010/main" val="186916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テキスト ボックス 70"/>
          <p:cNvSpPr txBox="1"/>
          <p:nvPr/>
        </p:nvSpPr>
        <p:spPr>
          <a:xfrm>
            <a:off x="5257053" y="681214"/>
            <a:ext cx="3722884" cy="646331"/>
          </a:xfrm>
          <a:prstGeom prst="rect">
            <a:avLst/>
          </a:prstGeom>
          <a:noFill/>
        </p:spPr>
        <p:txBody>
          <a:bodyPr wrap="square" rtlCol="0">
            <a:spAutoFit/>
          </a:bodyPr>
          <a:lstStyle/>
          <a:p>
            <a:r>
              <a:rPr kumimoji="1" lang="en-US" altLang="ja-JP" dirty="0" smtClean="0"/>
              <a:t>Incompressible strip position in QH regime </a:t>
            </a:r>
          </a:p>
        </p:txBody>
      </p:sp>
      <p:sp>
        <p:nvSpPr>
          <p:cNvPr id="63" name="テキスト ボックス 62"/>
          <p:cNvSpPr txBox="1"/>
          <p:nvPr/>
        </p:nvSpPr>
        <p:spPr>
          <a:xfrm>
            <a:off x="5414206" y="1327545"/>
            <a:ext cx="4043368" cy="307777"/>
          </a:xfrm>
          <a:prstGeom prst="rect">
            <a:avLst/>
          </a:prstGeom>
          <a:noFill/>
        </p:spPr>
        <p:txBody>
          <a:bodyPr wrap="none" rtlCol="0">
            <a:spAutoFit/>
          </a:bodyPr>
          <a:lstStyle/>
          <a:p>
            <a:r>
              <a:rPr kumimoji="1" lang="en-US" altLang="ja-JP" sz="1400" dirty="0" smtClean="0"/>
              <a:t>D. B. </a:t>
            </a:r>
            <a:r>
              <a:rPr kumimoji="1" lang="en-US" altLang="ja-JP" sz="1400" dirty="0" err="1" smtClean="0"/>
              <a:t>Chklovskii</a:t>
            </a:r>
            <a:r>
              <a:rPr kumimoji="1" lang="en-US" altLang="ja-JP" sz="1400" dirty="0" smtClean="0"/>
              <a:t> </a:t>
            </a:r>
            <a:r>
              <a:rPr kumimoji="1" lang="en-US" altLang="ja-JP" sz="1400" i="1" dirty="0" smtClean="0"/>
              <a:t>et al.</a:t>
            </a:r>
            <a:r>
              <a:rPr kumimoji="1" lang="en-US" altLang="ja-JP" sz="1400" dirty="0" smtClean="0"/>
              <a:t>, PRB</a:t>
            </a:r>
            <a:r>
              <a:rPr kumimoji="1" lang="en-US" altLang="ja-JP" sz="1400" b="1" dirty="0" smtClean="0"/>
              <a:t>47</a:t>
            </a:r>
            <a:r>
              <a:rPr kumimoji="1" lang="en-US" altLang="ja-JP" sz="1400" dirty="0" smtClean="0"/>
              <a:t>, 12605 (1993).</a:t>
            </a:r>
          </a:p>
        </p:txBody>
      </p:sp>
      <p:sp>
        <p:nvSpPr>
          <p:cNvPr id="2" name="テキスト ボックス 1"/>
          <p:cNvSpPr txBox="1"/>
          <p:nvPr/>
        </p:nvSpPr>
        <p:spPr>
          <a:xfrm>
            <a:off x="4069610" y="3001263"/>
            <a:ext cx="1373417" cy="584775"/>
          </a:xfrm>
          <a:prstGeom prst="rect">
            <a:avLst/>
          </a:prstGeom>
          <a:noFill/>
        </p:spPr>
        <p:txBody>
          <a:bodyPr wrap="square" rtlCol="0">
            <a:spAutoFit/>
          </a:bodyPr>
          <a:lstStyle/>
          <a:p>
            <a:r>
              <a:rPr kumimoji="1" lang="en-US" altLang="ja-JP" sz="1600" dirty="0" smtClean="0"/>
              <a:t>Electron density</a:t>
            </a:r>
            <a:endParaRPr kumimoji="1" lang="ja-JP" altLang="en-US" sz="1600" dirty="0"/>
          </a:p>
        </p:txBody>
      </p:sp>
      <p:sp>
        <p:nvSpPr>
          <p:cNvPr id="42" name="テキスト ボックス 41"/>
          <p:cNvSpPr txBox="1"/>
          <p:nvPr/>
        </p:nvSpPr>
        <p:spPr>
          <a:xfrm>
            <a:off x="3928814" y="4111733"/>
            <a:ext cx="1439156" cy="584775"/>
          </a:xfrm>
          <a:prstGeom prst="rect">
            <a:avLst/>
          </a:prstGeom>
          <a:noFill/>
        </p:spPr>
        <p:txBody>
          <a:bodyPr wrap="square" rtlCol="0">
            <a:spAutoFit/>
          </a:bodyPr>
          <a:lstStyle/>
          <a:p>
            <a:r>
              <a:rPr kumimoji="1" lang="en-US" altLang="ja-JP" sz="1600" dirty="0" smtClean="0"/>
              <a:t>Electrostatic potential</a:t>
            </a:r>
            <a:endParaRPr kumimoji="1" lang="ja-JP" altLang="en-US" sz="1600" dirty="0"/>
          </a:p>
        </p:txBody>
      </p:sp>
      <p:grpSp>
        <p:nvGrpSpPr>
          <p:cNvPr id="14" name="グループ化 13"/>
          <p:cNvGrpSpPr/>
          <p:nvPr/>
        </p:nvGrpSpPr>
        <p:grpSpPr>
          <a:xfrm>
            <a:off x="4149525" y="669271"/>
            <a:ext cx="917728" cy="1411823"/>
            <a:chOff x="4022777" y="1651324"/>
            <a:chExt cx="908414" cy="1189749"/>
          </a:xfrm>
        </p:grpSpPr>
        <p:pic>
          <p:nvPicPr>
            <p:cNvPr id="52" name="Picture 4" descr="C:\Users\hashi\Desktop\Hallbar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t="29073" b="29076"/>
            <a:stretch/>
          </p:blipFill>
          <p:spPr bwMode="auto">
            <a:xfrm rot="16200000">
              <a:off x="3864393" y="1809708"/>
              <a:ext cx="1189749" cy="87298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矢印コネクタ 7"/>
            <p:cNvCxnSpPr/>
            <p:nvPr/>
          </p:nvCxnSpPr>
          <p:spPr>
            <a:xfrm>
              <a:off x="4211960" y="2246198"/>
              <a:ext cx="50405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603857" y="1876866"/>
              <a:ext cx="327334" cy="400110"/>
            </a:xfrm>
            <a:prstGeom prst="rect">
              <a:avLst/>
            </a:prstGeom>
            <a:noFill/>
          </p:spPr>
          <p:txBody>
            <a:bodyPr wrap="none" rtlCol="0">
              <a:spAutoFit/>
            </a:bodyPr>
            <a:lstStyle/>
            <a:p>
              <a:r>
                <a:rPr kumimoji="1" lang="en-US" altLang="ja-JP" sz="2000" b="1" i="1" dirty="0" smtClean="0">
                  <a:solidFill>
                    <a:schemeClr val="bg1"/>
                  </a:solidFill>
                </a:rPr>
                <a:t>x</a:t>
              </a:r>
              <a:endParaRPr kumimoji="1" lang="ja-JP" altLang="en-US" sz="2000" b="1" i="1" dirty="0">
                <a:solidFill>
                  <a:schemeClr val="bg1"/>
                </a:solidFill>
              </a:endParaRPr>
            </a:p>
          </p:txBody>
        </p:sp>
      </p:grpSp>
      <p:sp>
        <p:nvSpPr>
          <p:cNvPr id="53" name="タイトル 1"/>
          <p:cNvSpPr txBox="1">
            <a:spLocks/>
          </p:cNvSpPr>
          <p:nvPr/>
        </p:nvSpPr>
        <p:spPr>
          <a:xfrm>
            <a:off x="-294439" y="-88807"/>
            <a:ext cx="9829092" cy="872716"/>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3200" dirty="0" smtClean="0"/>
              <a:t>Local nuclear spins polarized at incompressible region</a:t>
            </a:r>
            <a:endParaRPr lang="ja-JP" altLang="en-US" sz="3200"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81" y="2282100"/>
            <a:ext cx="2395867" cy="3124210"/>
          </a:xfrm>
          <a:prstGeom prst="rect">
            <a:avLst/>
          </a:prstGeom>
        </p:spPr>
      </p:pic>
      <p:graphicFrame>
        <p:nvGraphicFramePr>
          <p:cNvPr id="34" name="オブジェクト 33"/>
          <p:cNvGraphicFramePr>
            <a:graphicFrameLocks noChangeAspect="1"/>
          </p:cNvGraphicFramePr>
          <p:nvPr>
            <p:extLst/>
          </p:nvPr>
        </p:nvGraphicFramePr>
        <p:xfrm>
          <a:off x="1589470" y="1441976"/>
          <a:ext cx="1862137" cy="1069975"/>
        </p:xfrm>
        <a:graphic>
          <a:graphicData uri="http://schemas.openxmlformats.org/presentationml/2006/ole">
            <mc:AlternateContent xmlns:mc="http://schemas.openxmlformats.org/markup-compatibility/2006">
              <mc:Choice xmlns:v="urn:schemas-microsoft-com:vml" Requires="v">
                <p:oleObj spid="_x0000_s469138" name="Image" r:id="rId5" imgW="1862280" imgH="1069560" progId="Photoshop.Image.13">
                  <p:embed/>
                </p:oleObj>
              </mc:Choice>
              <mc:Fallback>
                <p:oleObj name="Image" r:id="rId5" imgW="1862280" imgH="1069560" progId="Photoshop.Image.13">
                  <p:embed/>
                  <p:pic>
                    <p:nvPicPr>
                      <p:cNvPr id="34" name="オブジェクト 33"/>
                      <p:cNvPicPr/>
                      <p:nvPr/>
                    </p:nvPicPr>
                    <p:blipFill>
                      <a:blip r:embed="rId6"/>
                      <a:stretch>
                        <a:fillRect/>
                      </a:stretch>
                    </p:blipFill>
                    <p:spPr>
                      <a:xfrm>
                        <a:off x="1589470" y="1441976"/>
                        <a:ext cx="1862137" cy="1069975"/>
                      </a:xfrm>
                      <a:prstGeom prst="rect">
                        <a:avLst/>
                      </a:prstGeom>
                    </p:spPr>
                  </p:pic>
                </p:oleObj>
              </mc:Fallback>
            </mc:AlternateContent>
          </a:graphicData>
        </a:graphic>
      </p:graphicFrame>
      <p:sp>
        <p:nvSpPr>
          <p:cNvPr id="4" name="テキスト ボックス 3"/>
          <p:cNvSpPr txBox="1"/>
          <p:nvPr/>
        </p:nvSpPr>
        <p:spPr>
          <a:xfrm>
            <a:off x="25300" y="701781"/>
            <a:ext cx="3892839" cy="646331"/>
          </a:xfrm>
          <a:prstGeom prst="rect">
            <a:avLst/>
          </a:prstGeom>
          <a:noFill/>
        </p:spPr>
        <p:txBody>
          <a:bodyPr wrap="square" rtlCol="0">
            <a:spAutoFit/>
          </a:bodyPr>
          <a:lstStyle/>
          <a:p>
            <a:r>
              <a:rPr kumimoji="1" lang="en-US" altLang="ja-JP" dirty="0" smtClean="0"/>
              <a:t>Hall potential mapping around integer filling (</a:t>
            </a:r>
            <a:r>
              <a:rPr kumimoji="1" lang="en-US" altLang="ja-JP" i="1" dirty="0" smtClean="0">
                <a:latin typeface="Symbol" panose="05050102010706020507" pitchFamily="18" charset="2"/>
              </a:rPr>
              <a:t>n</a:t>
            </a:r>
            <a:r>
              <a:rPr kumimoji="1" lang="en-US" altLang="ja-JP" dirty="0" smtClean="0"/>
              <a:t> = 2)</a:t>
            </a:r>
            <a:endParaRPr kumimoji="1" lang="ja-JP" altLang="en-US" dirty="0"/>
          </a:p>
        </p:txBody>
      </p:sp>
      <p:sp>
        <p:nvSpPr>
          <p:cNvPr id="5" name="テキスト ボックス 4"/>
          <p:cNvSpPr txBox="1"/>
          <p:nvPr/>
        </p:nvSpPr>
        <p:spPr>
          <a:xfrm>
            <a:off x="296372" y="5904565"/>
            <a:ext cx="3596468" cy="584775"/>
          </a:xfrm>
          <a:prstGeom prst="rect">
            <a:avLst/>
          </a:prstGeom>
          <a:noFill/>
        </p:spPr>
        <p:txBody>
          <a:bodyPr wrap="square" rtlCol="0">
            <a:spAutoFit/>
          </a:bodyPr>
          <a:lstStyle/>
          <a:p>
            <a:r>
              <a:rPr kumimoji="1" lang="en-US" altLang="ja-JP" sz="1600" dirty="0" smtClean="0"/>
              <a:t>J. Weis and K. von Klitzing, Phil. Trans. R. Soc. A, </a:t>
            </a:r>
            <a:r>
              <a:rPr kumimoji="1" lang="en-US" altLang="ja-JP" sz="1600" b="1" dirty="0" smtClean="0"/>
              <a:t>369</a:t>
            </a:r>
            <a:r>
              <a:rPr kumimoji="1" lang="en-US" altLang="ja-JP" sz="1600" dirty="0" smtClean="0"/>
              <a:t>, 3954 (2011)</a:t>
            </a:r>
            <a:endParaRPr kumimoji="1" lang="ja-JP" altLang="en-US" sz="1600" dirty="0"/>
          </a:p>
        </p:txBody>
      </p:sp>
      <p:sp>
        <p:nvSpPr>
          <p:cNvPr id="36" name="テキスト ボックス 35"/>
          <p:cNvSpPr txBox="1"/>
          <p:nvPr/>
        </p:nvSpPr>
        <p:spPr>
          <a:xfrm>
            <a:off x="2995354" y="3207523"/>
            <a:ext cx="888385" cy="369332"/>
          </a:xfrm>
          <a:prstGeom prst="rect">
            <a:avLst/>
          </a:prstGeom>
          <a:noFill/>
        </p:spPr>
        <p:txBody>
          <a:bodyPr wrap="none" rtlCol="0">
            <a:spAutoFit/>
          </a:bodyPr>
          <a:lstStyle/>
          <a:p>
            <a:r>
              <a:rPr kumimoji="1" lang="en-US" altLang="ja-JP" i="1" dirty="0" smtClean="0">
                <a:latin typeface="Symbol" panose="05050102010706020507" pitchFamily="18" charset="2"/>
              </a:rPr>
              <a:t>n</a:t>
            </a:r>
            <a:r>
              <a:rPr kumimoji="1" lang="en-US" altLang="ja-JP" dirty="0" smtClean="0"/>
              <a:t> ~ 2.0</a:t>
            </a:r>
            <a:endParaRPr kumimoji="1" lang="ja-JP" altLang="en-US" dirty="0"/>
          </a:p>
        </p:txBody>
      </p:sp>
      <p:sp>
        <p:nvSpPr>
          <p:cNvPr id="37" name="テキスト ボックス 36"/>
          <p:cNvSpPr txBox="1"/>
          <p:nvPr/>
        </p:nvSpPr>
        <p:spPr>
          <a:xfrm>
            <a:off x="3030653" y="4099920"/>
            <a:ext cx="824265" cy="369332"/>
          </a:xfrm>
          <a:prstGeom prst="rect">
            <a:avLst/>
          </a:prstGeom>
          <a:noFill/>
        </p:spPr>
        <p:txBody>
          <a:bodyPr wrap="none" rtlCol="0">
            <a:spAutoFit/>
          </a:bodyPr>
          <a:lstStyle/>
          <a:p>
            <a:r>
              <a:rPr kumimoji="1" lang="en-US" altLang="ja-JP" i="1" dirty="0" smtClean="0">
                <a:latin typeface="Symbol" panose="05050102010706020507" pitchFamily="18" charset="2"/>
              </a:rPr>
              <a:t>n</a:t>
            </a:r>
            <a:r>
              <a:rPr kumimoji="1" lang="en-US" altLang="ja-JP" dirty="0" smtClean="0"/>
              <a:t> &gt;2.0</a:t>
            </a:r>
            <a:endParaRPr kumimoji="1" lang="ja-JP" altLang="en-US" dirty="0"/>
          </a:p>
        </p:txBody>
      </p:sp>
      <p:sp>
        <p:nvSpPr>
          <p:cNvPr id="54" name="角丸四角形 53"/>
          <p:cNvSpPr/>
          <p:nvPr/>
        </p:nvSpPr>
        <p:spPr>
          <a:xfrm>
            <a:off x="2792108" y="4285927"/>
            <a:ext cx="108012" cy="252028"/>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2864116" y="4537955"/>
            <a:ext cx="54006" cy="252028"/>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2716314" y="4078503"/>
            <a:ext cx="147802" cy="252028"/>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a:off x="2568512" y="3900204"/>
            <a:ext cx="277602" cy="178299"/>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rot="784111">
            <a:off x="1746828" y="3521139"/>
            <a:ext cx="1025895" cy="222612"/>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rot="784111">
            <a:off x="1342417" y="3250677"/>
            <a:ext cx="1255471" cy="222612"/>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rot="784111">
            <a:off x="1363403" y="3085744"/>
            <a:ext cx="1255471" cy="222612"/>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3923928" y="783909"/>
            <a:ext cx="0" cy="5453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5187975" y="2213188"/>
            <a:ext cx="3972787" cy="3374032"/>
            <a:chOff x="5805871" y="3415932"/>
            <a:chExt cx="3203663" cy="2720826"/>
          </a:xfrm>
        </p:grpSpPr>
        <p:sp>
          <p:nvSpPr>
            <p:cNvPr id="7" name="正方形/長方形 6"/>
            <p:cNvSpPr/>
            <p:nvPr/>
          </p:nvSpPr>
          <p:spPr>
            <a:xfrm>
              <a:off x="5805871" y="5706431"/>
              <a:ext cx="3061310" cy="430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677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4388"/>
            <a:stretch/>
          </p:blipFill>
          <p:spPr bwMode="auto">
            <a:xfrm>
              <a:off x="5805871" y="3504301"/>
              <a:ext cx="3059832" cy="206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p:cNvSpPr/>
            <p:nvPr/>
          </p:nvSpPr>
          <p:spPr>
            <a:xfrm>
              <a:off x="5805871" y="5504656"/>
              <a:ext cx="3059832" cy="27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7560654" y="3425962"/>
              <a:ext cx="824265" cy="369332"/>
            </a:xfrm>
            <a:prstGeom prst="rect">
              <a:avLst/>
            </a:prstGeom>
            <a:noFill/>
          </p:spPr>
          <p:txBody>
            <a:bodyPr wrap="none" rtlCol="0">
              <a:spAutoFit/>
            </a:bodyPr>
            <a:lstStyle/>
            <a:p>
              <a:r>
                <a:rPr kumimoji="1" lang="en-US" altLang="ja-JP" i="1" dirty="0" smtClean="0">
                  <a:solidFill>
                    <a:schemeClr val="bg1"/>
                  </a:solidFill>
                  <a:latin typeface="Symbol" panose="05050102010706020507" pitchFamily="18" charset="2"/>
                </a:rPr>
                <a:t>n</a:t>
              </a:r>
              <a:r>
                <a:rPr kumimoji="1" lang="en-US" altLang="ja-JP" dirty="0" smtClean="0">
                  <a:solidFill>
                    <a:schemeClr val="bg1"/>
                  </a:solidFill>
                </a:rPr>
                <a:t> &gt;1.0</a:t>
              </a:r>
              <a:endParaRPr kumimoji="1" lang="ja-JP" altLang="en-US" dirty="0">
                <a:solidFill>
                  <a:schemeClr val="bg1"/>
                </a:solidFill>
              </a:endParaRPr>
            </a:p>
          </p:txBody>
        </p:sp>
        <p:sp>
          <p:nvSpPr>
            <p:cNvPr id="79" name="テキスト ボックス 78"/>
            <p:cNvSpPr txBox="1"/>
            <p:nvPr/>
          </p:nvSpPr>
          <p:spPr>
            <a:xfrm>
              <a:off x="6079264" y="3415932"/>
              <a:ext cx="888385" cy="369332"/>
            </a:xfrm>
            <a:prstGeom prst="rect">
              <a:avLst/>
            </a:prstGeom>
            <a:noFill/>
          </p:spPr>
          <p:txBody>
            <a:bodyPr wrap="none" rtlCol="0">
              <a:spAutoFit/>
            </a:bodyPr>
            <a:lstStyle/>
            <a:p>
              <a:r>
                <a:rPr kumimoji="1" lang="en-US" altLang="ja-JP" i="1" dirty="0" smtClean="0">
                  <a:solidFill>
                    <a:schemeClr val="bg1"/>
                  </a:solidFill>
                  <a:latin typeface="Symbol" panose="05050102010706020507" pitchFamily="18" charset="2"/>
                </a:rPr>
                <a:t>n</a:t>
              </a:r>
              <a:r>
                <a:rPr kumimoji="1" lang="en-US" altLang="ja-JP" dirty="0" smtClean="0">
                  <a:solidFill>
                    <a:schemeClr val="bg1"/>
                  </a:solidFill>
                </a:rPr>
                <a:t> ~ 1.0</a:t>
              </a:r>
              <a:endParaRPr kumimoji="1" lang="ja-JP" altLang="en-US" dirty="0">
                <a:solidFill>
                  <a:schemeClr val="bg1"/>
                </a:solidFill>
              </a:endParaRPr>
            </a:p>
          </p:txBody>
        </p:sp>
        <p:grpSp>
          <p:nvGrpSpPr>
            <p:cNvPr id="61" name="グループ化 60"/>
            <p:cNvGrpSpPr/>
            <p:nvPr/>
          </p:nvGrpSpPr>
          <p:grpSpPr>
            <a:xfrm>
              <a:off x="6092976" y="5445198"/>
              <a:ext cx="2916558" cy="674467"/>
              <a:chOff x="4549241" y="3343446"/>
              <a:chExt cx="2916558" cy="674467"/>
            </a:xfrm>
          </p:grpSpPr>
          <p:sp>
            <p:nvSpPr>
              <p:cNvPr id="62" name="テキスト ボックス 61"/>
              <p:cNvSpPr txBox="1"/>
              <p:nvPr/>
            </p:nvSpPr>
            <p:spPr>
              <a:xfrm>
                <a:off x="4549241" y="3648581"/>
                <a:ext cx="2648572" cy="369332"/>
              </a:xfrm>
              <a:prstGeom prst="rect">
                <a:avLst/>
              </a:prstGeom>
              <a:noFill/>
            </p:spPr>
            <p:txBody>
              <a:bodyPr wrap="square" rtlCol="0">
                <a:spAutoFit/>
              </a:bodyPr>
              <a:lstStyle/>
              <a:p>
                <a:r>
                  <a:rPr lang="en-US" altLang="ja-JP" dirty="0" smtClean="0">
                    <a:solidFill>
                      <a:srgbClr val="FF0000"/>
                    </a:solidFill>
                  </a:rPr>
                  <a:t>Incompressible region</a:t>
                </a:r>
                <a:endParaRPr kumimoji="1" lang="ja-JP" altLang="en-US" dirty="0">
                  <a:solidFill>
                    <a:srgbClr val="FF0000"/>
                  </a:solidFill>
                </a:endParaRPr>
              </a:p>
            </p:txBody>
          </p:sp>
          <p:sp>
            <p:nvSpPr>
              <p:cNvPr id="66" name="テキスト ボックス 65"/>
              <p:cNvSpPr txBox="1"/>
              <p:nvPr/>
            </p:nvSpPr>
            <p:spPr>
              <a:xfrm>
                <a:off x="4631360" y="3343446"/>
                <a:ext cx="898286" cy="369332"/>
              </a:xfrm>
              <a:prstGeom prst="rect">
                <a:avLst/>
              </a:prstGeom>
              <a:noFill/>
              <a:ln>
                <a:noFill/>
              </a:ln>
            </p:spPr>
            <p:txBody>
              <a:bodyPr wrap="square" rtlCol="0">
                <a:spAutoFit/>
              </a:bodyPr>
              <a:lstStyle/>
              <a:p>
                <a:r>
                  <a:rPr kumimoji="1" lang="en-US" altLang="ja-JP" dirty="0" smtClean="0">
                    <a:solidFill>
                      <a:srgbClr val="FF0000"/>
                    </a:solidFill>
                  </a:rPr>
                  <a:t>Bulk</a:t>
                </a:r>
                <a:endParaRPr kumimoji="1" lang="ja-JP" altLang="en-US" dirty="0">
                  <a:solidFill>
                    <a:srgbClr val="FF0000"/>
                  </a:solidFill>
                </a:endParaRPr>
              </a:p>
            </p:txBody>
          </p:sp>
          <p:sp>
            <p:nvSpPr>
              <p:cNvPr id="67" name="テキスト ボックス 66"/>
              <p:cNvSpPr txBox="1"/>
              <p:nvPr/>
            </p:nvSpPr>
            <p:spPr>
              <a:xfrm>
                <a:off x="6111378" y="3343446"/>
                <a:ext cx="1354421" cy="369332"/>
              </a:xfrm>
              <a:prstGeom prst="rect">
                <a:avLst/>
              </a:prstGeom>
              <a:noFill/>
            </p:spPr>
            <p:txBody>
              <a:bodyPr wrap="square" rtlCol="0">
                <a:spAutoFit/>
              </a:bodyPr>
              <a:lstStyle/>
              <a:p>
                <a:r>
                  <a:rPr kumimoji="1" lang="en-US" altLang="ja-JP" dirty="0" smtClean="0">
                    <a:solidFill>
                      <a:srgbClr val="FF0000"/>
                    </a:solidFill>
                  </a:rPr>
                  <a:t>Edge</a:t>
                </a:r>
                <a:endParaRPr kumimoji="1" lang="ja-JP" altLang="en-US" dirty="0">
                  <a:solidFill>
                    <a:srgbClr val="FF0000"/>
                  </a:solidFill>
                </a:endParaRPr>
              </a:p>
            </p:txBody>
          </p:sp>
        </p:grpSp>
        <p:sp>
          <p:nvSpPr>
            <p:cNvPr id="9" name="右矢印 8"/>
            <p:cNvSpPr/>
            <p:nvPr/>
          </p:nvSpPr>
          <p:spPr>
            <a:xfrm rot="10800000">
              <a:off x="6994381" y="5418486"/>
              <a:ext cx="444193" cy="3960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正方形/長方形 14"/>
          <p:cNvSpPr/>
          <p:nvPr/>
        </p:nvSpPr>
        <p:spPr>
          <a:xfrm>
            <a:off x="5796136" y="2946685"/>
            <a:ext cx="597156" cy="174982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p:cNvSpPr/>
          <p:nvPr/>
        </p:nvSpPr>
        <p:spPr>
          <a:xfrm>
            <a:off x="7481176" y="2988248"/>
            <a:ext cx="79156" cy="174982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8346614" y="2996952"/>
            <a:ext cx="79156" cy="174982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39817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a:xfrm>
            <a:off x="0" y="22087"/>
            <a:ext cx="9036496" cy="872716"/>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3600" dirty="0" smtClean="0"/>
              <a:t>Filling factor dependence of intensity pattern</a:t>
            </a:r>
            <a:endParaRPr lang="ja-JP" altLang="en-US" sz="3600" dirty="0"/>
          </a:p>
        </p:txBody>
      </p:sp>
      <p:grpSp>
        <p:nvGrpSpPr>
          <p:cNvPr id="6" name="グループ化 5"/>
          <p:cNvGrpSpPr/>
          <p:nvPr/>
        </p:nvGrpSpPr>
        <p:grpSpPr>
          <a:xfrm>
            <a:off x="4755859" y="1827280"/>
            <a:ext cx="852158" cy="1781175"/>
            <a:chOff x="8220342" y="3995053"/>
            <a:chExt cx="852158" cy="1781175"/>
          </a:xfrm>
        </p:grpSpPr>
        <p:pic>
          <p:nvPicPr>
            <p:cNvPr id="410637"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18744" r="-233"/>
            <a:stretch/>
          </p:blipFill>
          <p:spPr bwMode="auto">
            <a:xfrm>
              <a:off x="8220342" y="3995053"/>
              <a:ext cx="776177"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rot="5400000">
              <a:off x="8430176" y="4696618"/>
              <a:ext cx="946093" cy="338554"/>
            </a:xfrm>
            <a:prstGeom prst="rect">
              <a:avLst/>
            </a:prstGeom>
            <a:noFill/>
          </p:spPr>
          <p:txBody>
            <a:bodyPr wrap="none" rtlCol="0">
              <a:spAutoFit/>
            </a:bodyPr>
            <a:lstStyle/>
            <a:p>
              <a:r>
                <a:rPr kumimoji="1" lang="en-US" altLang="ja-JP" sz="1600" dirty="0" err="1" smtClean="0">
                  <a:solidFill>
                    <a:schemeClr val="bg1"/>
                  </a:solidFill>
                  <a:latin typeface="Symbol" panose="05050102010706020507" pitchFamily="18" charset="2"/>
                </a:rPr>
                <a:t>D</a:t>
              </a:r>
              <a:r>
                <a:rPr kumimoji="1" lang="en-US" altLang="ja-JP" sz="1600" i="1" dirty="0" err="1" smtClean="0">
                  <a:solidFill>
                    <a:schemeClr val="bg1"/>
                  </a:solidFill>
                </a:rPr>
                <a:t>V</a:t>
              </a:r>
              <a:r>
                <a:rPr kumimoji="1" lang="en-US" altLang="ja-JP" sz="1600" baseline="-25000" dirty="0" err="1" smtClean="0">
                  <a:solidFill>
                    <a:schemeClr val="bg1"/>
                  </a:solidFill>
                </a:rPr>
                <a:t>x</a:t>
              </a:r>
              <a:r>
                <a:rPr kumimoji="1" lang="en-US" altLang="ja-JP" sz="1600" baseline="-25000" dirty="0" smtClean="0">
                  <a:solidFill>
                    <a:schemeClr val="bg1"/>
                  </a:solidFill>
                </a:rPr>
                <a:t> </a:t>
              </a:r>
              <a:r>
                <a:rPr kumimoji="1" lang="en-US" altLang="ja-JP" sz="1600" dirty="0" smtClean="0">
                  <a:solidFill>
                    <a:schemeClr val="bg1"/>
                  </a:solidFill>
                </a:rPr>
                <a:t>[</a:t>
              </a:r>
              <a:r>
                <a:rPr kumimoji="1" lang="en-US" altLang="ja-JP" sz="1600" dirty="0" smtClean="0">
                  <a:solidFill>
                    <a:schemeClr val="bg1"/>
                  </a:solidFill>
                  <a:latin typeface="Symbol" panose="05050102010706020507" pitchFamily="18" charset="2"/>
                </a:rPr>
                <a:t>m</a:t>
              </a:r>
              <a:r>
                <a:rPr kumimoji="1" lang="en-US" altLang="ja-JP" sz="1600" dirty="0" smtClean="0">
                  <a:solidFill>
                    <a:schemeClr val="bg1"/>
                  </a:solidFill>
                </a:rPr>
                <a:t>V]</a:t>
              </a:r>
              <a:endParaRPr kumimoji="1" lang="ja-JP" altLang="en-US" sz="1600" baseline="-25000" dirty="0">
                <a:solidFill>
                  <a:schemeClr val="bg1"/>
                </a:solidFill>
              </a:endParaRPr>
            </a:p>
          </p:txBody>
        </p:sp>
      </p:grpSp>
      <p:cxnSp>
        <p:nvCxnSpPr>
          <p:cNvPr id="30" name="直線コネクタ 29"/>
          <p:cNvCxnSpPr/>
          <p:nvPr/>
        </p:nvCxnSpPr>
        <p:spPr>
          <a:xfrm>
            <a:off x="2619754" y="4430778"/>
            <a:ext cx="31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449436" y="4452849"/>
            <a:ext cx="702436" cy="369332"/>
          </a:xfrm>
          <a:prstGeom prst="rect">
            <a:avLst/>
          </a:prstGeom>
          <a:noFill/>
        </p:spPr>
        <p:txBody>
          <a:bodyPr wrap="none" rtlCol="0">
            <a:spAutoFit/>
          </a:bodyPr>
          <a:lstStyle/>
          <a:p>
            <a:r>
              <a:rPr kumimoji="1" lang="en-US" altLang="ja-JP" dirty="0" smtClean="0"/>
              <a:t>3 </a:t>
            </a:r>
            <a:r>
              <a:rPr kumimoji="1" lang="en-US" altLang="ja-JP" dirty="0" smtClean="0">
                <a:latin typeface="Symbol" panose="05050102010706020507" pitchFamily="18" charset="2"/>
              </a:rPr>
              <a:t>m</a:t>
            </a:r>
            <a:r>
              <a:rPr kumimoji="1" lang="en-US" altLang="ja-JP" dirty="0" smtClean="0"/>
              <a:t>m</a:t>
            </a:r>
            <a:endParaRPr kumimoji="1" lang="ja-JP" altLang="en-US" dirty="0"/>
          </a:p>
        </p:txBody>
      </p:sp>
      <p:sp>
        <p:nvSpPr>
          <p:cNvPr id="19" name="テキスト ボックス 18"/>
          <p:cNvSpPr txBox="1"/>
          <p:nvPr/>
        </p:nvSpPr>
        <p:spPr>
          <a:xfrm>
            <a:off x="1403648" y="4290340"/>
            <a:ext cx="1016625" cy="369332"/>
          </a:xfrm>
          <a:prstGeom prst="rect">
            <a:avLst/>
          </a:prstGeom>
          <a:noFill/>
        </p:spPr>
        <p:txBody>
          <a:bodyPr wrap="none" rtlCol="0">
            <a:spAutoFit/>
          </a:bodyPr>
          <a:lstStyle/>
          <a:p>
            <a:r>
              <a:rPr kumimoji="1" lang="en-US" altLang="ja-JP" i="1" dirty="0" smtClean="0">
                <a:latin typeface="Symbol" panose="05050102010706020507" pitchFamily="18" charset="2"/>
              </a:rPr>
              <a:t>n</a:t>
            </a:r>
            <a:r>
              <a:rPr kumimoji="1" lang="en-US" altLang="ja-JP" dirty="0" smtClean="0"/>
              <a:t> = 1.00</a:t>
            </a:r>
            <a:endParaRPr kumimoji="1" lang="ja-JP" altLang="en-US" dirty="0"/>
          </a:p>
        </p:txBody>
      </p:sp>
      <p:grpSp>
        <p:nvGrpSpPr>
          <p:cNvPr id="14" name="グループ化 13"/>
          <p:cNvGrpSpPr/>
          <p:nvPr/>
        </p:nvGrpSpPr>
        <p:grpSpPr>
          <a:xfrm rot="10800000">
            <a:off x="1414500" y="1235845"/>
            <a:ext cx="1453435" cy="3023245"/>
            <a:chOff x="3406597" y="3392996"/>
            <a:chExt cx="1453435" cy="3023245"/>
          </a:xfrm>
        </p:grpSpPr>
        <p:pic>
          <p:nvPicPr>
            <p:cNvPr id="410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597" y="3392996"/>
              <a:ext cx="1453435" cy="300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4" name="グループ化 73"/>
            <p:cNvGrpSpPr/>
            <p:nvPr/>
          </p:nvGrpSpPr>
          <p:grpSpPr>
            <a:xfrm>
              <a:off x="3414551" y="3681256"/>
              <a:ext cx="1441867" cy="2734985"/>
              <a:chOff x="895350" y="1536700"/>
              <a:chExt cx="2444750" cy="4637291"/>
            </a:xfrm>
          </p:grpSpPr>
          <p:cxnSp>
            <p:nvCxnSpPr>
              <p:cNvPr id="75" name="直線コネクタ 74"/>
              <p:cNvCxnSpPr/>
              <p:nvPr/>
            </p:nvCxnSpPr>
            <p:spPr>
              <a:xfrm flipV="1">
                <a:off x="3114001" y="2089119"/>
                <a:ext cx="125135" cy="4077683"/>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6" name="フリーフォーム 75"/>
              <p:cNvSpPr/>
              <p:nvPr/>
            </p:nvSpPr>
            <p:spPr>
              <a:xfrm>
                <a:off x="3232150" y="1727200"/>
                <a:ext cx="107950" cy="419100"/>
              </a:xfrm>
              <a:custGeom>
                <a:avLst/>
                <a:gdLst>
                  <a:gd name="connsiteX0" fmla="*/ 0 w 107950"/>
                  <a:gd name="connsiteY0" fmla="*/ 419100 h 419100"/>
                  <a:gd name="connsiteX1" fmla="*/ 25400 w 107950"/>
                  <a:gd name="connsiteY1" fmla="*/ 177800 h 419100"/>
                  <a:gd name="connsiteX2" fmla="*/ 63500 w 107950"/>
                  <a:gd name="connsiteY2" fmla="*/ 76200 h 419100"/>
                  <a:gd name="connsiteX3" fmla="*/ 107950 w 107950"/>
                  <a:gd name="connsiteY3" fmla="*/ 0 h 419100"/>
                </a:gdLst>
                <a:ahLst/>
                <a:cxnLst>
                  <a:cxn ang="0">
                    <a:pos x="connsiteX0" y="connsiteY0"/>
                  </a:cxn>
                  <a:cxn ang="0">
                    <a:pos x="connsiteX1" y="connsiteY1"/>
                  </a:cxn>
                  <a:cxn ang="0">
                    <a:pos x="connsiteX2" y="connsiteY2"/>
                  </a:cxn>
                  <a:cxn ang="0">
                    <a:pos x="connsiteX3" y="connsiteY3"/>
                  </a:cxn>
                </a:cxnLst>
                <a:rect l="l" t="t" r="r" b="b"/>
                <a:pathLst>
                  <a:path w="107950" h="419100">
                    <a:moveTo>
                      <a:pt x="0" y="419100"/>
                    </a:moveTo>
                    <a:cubicBezTo>
                      <a:pt x="7408" y="327025"/>
                      <a:pt x="14817" y="234950"/>
                      <a:pt x="25400" y="177800"/>
                    </a:cubicBezTo>
                    <a:cubicBezTo>
                      <a:pt x="35983" y="120650"/>
                      <a:pt x="49742" y="105833"/>
                      <a:pt x="63500" y="76200"/>
                    </a:cubicBezTo>
                    <a:cubicBezTo>
                      <a:pt x="77258" y="46567"/>
                      <a:pt x="107950" y="0"/>
                      <a:pt x="107950"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flipV="1">
                <a:off x="1098000" y="2213992"/>
                <a:ext cx="125135" cy="395999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8" name="フリーフォーム 77"/>
              <p:cNvSpPr/>
              <p:nvPr/>
            </p:nvSpPr>
            <p:spPr>
              <a:xfrm>
                <a:off x="895350" y="1536700"/>
                <a:ext cx="382665" cy="692150"/>
              </a:xfrm>
              <a:custGeom>
                <a:avLst/>
                <a:gdLst>
                  <a:gd name="connsiteX0" fmla="*/ 323850 w 382665"/>
                  <a:gd name="connsiteY0" fmla="*/ 692150 h 692150"/>
                  <a:gd name="connsiteX1" fmla="*/ 374650 w 382665"/>
                  <a:gd name="connsiteY1" fmla="*/ 469900 h 692150"/>
                  <a:gd name="connsiteX2" fmla="*/ 374650 w 382665"/>
                  <a:gd name="connsiteY2" fmla="*/ 323850 h 692150"/>
                  <a:gd name="connsiteX3" fmla="*/ 298450 w 382665"/>
                  <a:gd name="connsiteY3" fmla="*/ 165100 h 692150"/>
                  <a:gd name="connsiteX4" fmla="*/ 190500 w 382665"/>
                  <a:gd name="connsiteY4" fmla="*/ 63500 h 692150"/>
                  <a:gd name="connsiteX5" fmla="*/ 82550 w 382665"/>
                  <a:gd name="connsiteY5" fmla="*/ 25400 h 692150"/>
                  <a:gd name="connsiteX6" fmla="*/ 0 w 382665"/>
                  <a:gd name="connsiteY6" fmla="*/ 0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665" h="692150">
                    <a:moveTo>
                      <a:pt x="323850" y="692150"/>
                    </a:moveTo>
                    <a:cubicBezTo>
                      <a:pt x="345016" y="611716"/>
                      <a:pt x="366183" y="531283"/>
                      <a:pt x="374650" y="469900"/>
                    </a:cubicBezTo>
                    <a:cubicBezTo>
                      <a:pt x="383117" y="408517"/>
                      <a:pt x="387350" y="374650"/>
                      <a:pt x="374650" y="323850"/>
                    </a:cubicBezTo>
                    <a:cubicBezTo>
                      <a:pt x="361950" y="273050"/>
                      <a:pt x="329142" y="208492"/>
                      <a:pt x="298450" y="165100"/>
                    </a:cubicBezTo>
                    <a:cubicBezTo>
                      <a:pt x="267758" y="121708"/>
                      <a:pt x="226483" y="86783"/>
                      <a:pt x="190500" y="63500"/>
                    </a:cubicBezTo>
                    <a:cubicBezTo>
                      <a:pt x="154517" y="40217"/>
                      <a:pt x="114300" y="35983"/>
                      <a:pt x="82550" y="25400"/>
                    </a:cubicBezTo>
                    <a:cubicBezTo>
                      <a:pt x="50800" y="14817"/>
                      <a:pt x="25400" y="7408"/>
                      <a:pt x="0"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 name="テキスト ボックス 4"/>
          <p:cNvSpPr txBox="1"/>
          <p:nvPr/>
        </p:nvSpPr>
        <p:spPr>
          <a:xfrm>
            <a:off x="3328870" y="4285085"/>
            <a:ext cx="1016625" cy="369332"/>
          </a:xfrm>
          <a:prstGeom prst="rect">
            <a:avLst/>
          </a:prstGeom>
          <a:noFill/>
        </p:spPr>
        <p:txBody>
          <a:bodyPr wrap="none" rtlCol="0">
            <a:spAutoFit/>
          </a:bodyPr>
          <a:lstStyle/>
          <a:p>
            <a:r>
              <a:rPr kumimoji="1" lang="en-US" altLang="ja-JP" i="1" dirty="0" smtClean="0">
                <a:latin typeface="Symbol" panose="05050102010706020507" pitchFamily="18" charset="2"/>
              </a:rPr>
              <a:t>n</a:t>
            </a:r>
            <a:r>
              <a:rPr kumimoji="1" lang="en-US" altLang="ja-JP" dirty="0" smtClean="0"/>
              <a:t> = 1.10</a:t>
            </a:r>
            <a:endParaRPr kumimoji="1" lang="ja-JP" altLang="en-US" dirty="0"/>
          </a:p>
        </p:txBody>
      </p:sp>
      <p:grpSp>
        <p:nvGrpSpPr>
          <p:cNvPr id="12" name="グループ化 11"/>
          <p:cNvGrpSpPr/>
          <p:nvPr/>
        </p:nvGrpSpPr>
        <p:grpSpPr>
          <a:xfrm rot="10800000">
            <a:off x="3151872" y="1231469"/>
            <a:ext cx="1454400" cy="3009785"/>
            <a:chOff x="6616355" y="3399242"/>
            <a:chExt cx="1454400" cy="3009785"/>
          </a:xfrm>
        </p:grpSpPr>
        <p:pic>
          <p:nvPicPr>
            <p:cNvPr id="6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6355" y="3399242"/>
              <a:ext cx="1454400" cy="300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グループ化 61"/>
            <p:cNvGrpSpPr/>
            <p:nvPr/>
          </p:nvGrpSpPr>
          <p:grpSpPr>
            <a:xfrm>
              <a:off x="6624309" y="3663420"/>
              <a:ext cx="1441867" cy="2745607"/>
              <a:chOff x="895350" y="1536700"/>
              <a:chExt cx="2444750" cy="4655300"/>
            </a:xfrm>
          </p:grpSpPr>
          <p:cxnSp>
            <p:nvCxnSpPr>
              <p:cNvPr id="63" name="直線コネクタ 62"/>
              <p:cNvCxnSpPr/>
              <p:nvPr/>
            </p:nvCxnSpPr>
            <p:spPr>
              <a:xfrm flipV="1">
                <a:off x="3114000" y="2107128"/>
                <a:ext cx="125135" cy="40776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 name="フリーフォーム 63"/>
              <p:cNvSpPr/>
              <p:nvPr/>
            </p:nvSpPr>
            <p:spPr>
              <a:xfrm>
                <a:off x="3232150" y="1727200"/>
                <a:ext cx="107950" cy="419100"/>
              </a:xfrm>
              <a:custGeom>
                <a:avLst/>
                <a:gdLst>
                  <a:gd name="connsiteX0" fmla="*/ 0 w 107950"/>
                  <a:gd name="connsiteY0" fmla="*/ 419100 h 419100"/>
                  <a:gd name="connsiteX1" fmla="*/ 25400 w 107950"/>
                  <a:gd name="connsiteY1" fmla="*/ 177800 h 419100"/>
                  <a:gd name="connsiteX2" fmla="*/ 63500 w 107950"/>
                  <a:gd name="connsiteY2" fmla="*/ 76200 h 419100"/>
                  <a:gd name="connsiteX3" fmla="*/ 107950 w 107950"/>
                  <a:gd name="connsiteY3" fmla="*/ 0 h 419100"/>
                </a:gdLst>
                <a:ahLst/>
                <a:cxnLst>
                  <a:cxn ang="0">
                    <a:pos x="connsiteX0" y="connsiteY0"/>
                  </a:cxn>
                  <a:cxn ang="0">
                    <a:pos x="connsiteX1" y="connsiteY1"/>
                  </a:cxn>
                  <a:cxn ang="0">
                    <a:pos x="connsiteX2" y="connsiteY2"/>
                  </a:cxn>
                  <a:cxn ang="0">
                    <a:pos x="connsiteX3" y="connsiteY3"/>
                  </a:cxn>
                </a:cxnLst>
                <a:rect l="l" t="t" r="r" b="b"/>
                <a:pathLst>
                  <a:path w="107950" h="419100">
                    <a:moveTo>
                      <a:pt x="0" y="419100"/>
                    </a:moveTo>
                    <a:cubicBezTo>
                      <a:pt x="7408" y="327025"/>
                      <a:pt x="14817" y="234950"/>
                      <a:pt x="25400" y="177800"/>
                    </a:cubicBezTo>
                    <a:cubicBezTo>
                      <a:pt x="35983" y="120650"/>
                      <a:pt x="49742" y="105833"/>
                      <a:pt x="63500" y="76200"/>
                    </a:cubicBezTo>
                    <a:cubicBezTo>
                      <a:pt x="77258" y="46567"/>
                      <a:pt x="107950" y="0"/>
                      <a:pt x="107950"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p:cNvCxnSpPr/>
              <p:nvPr/>
            </p:nvCxnSpPr>
            <p:spPr>
              <a:xfrm flipV="1">
                <a:off x="1098000" y="2232000"/>
                <a:ext cx="125135" cy="396000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6" name="フリーフォーム 65"/>
              <p:cNvSpPr/>
              <p:nvPr/>
            </p:nvSpPr>
            <p:spPr>
              <a:xfrm>
                <a:off x="895350" y="1536700"/>
                <a:ext cx="382665" cy="692150"/>
              </a:xfrm>
              <a:custGeom>
                <a:avLst/>
                <a:gdLst>
                  <a:gd name="connsiteX0" fmla="*/ 323850 w 382665"/>
                  <a:gd name="connsiteY0" fmla="*/ 692150 h 692150"/>
                  <a:gd name="connsiteX1" fmla="*/ 374650 w 382665"/>
                  <a:gd name="connsiteY1" fmla="*/ 469900 h 692150"/>
                  <a:gd name="connsiteX2" fmla="*/ 374650 w 382665"/>
                  <a:gd name="connsiteY2" fmla="*/ 323850 h 692150"/>
                  <a:gd name="connsiteX3" fmla="*/ 298450 w 382665"/>
                  <a:gd name="connsiteY3" fmla="*/ 165100 h 692150"/>
                  <a:gd name="connsiteX4" fmla="*/ 190500 w 382665"/>
                  <a:gd name="connsiteY4" fmla="*/ 63500 h 692150"/>
                  <a:gd name="connsiteX5" fmla="*/ 82550 w 382665"/>
                  <a:gd name="connsiteY5" fmla="*/ 25400 h 692150"/>
                  <a:gd name="connsiteX6" fmla="*/ 0 w 382665"/>
                  <a:gd name="connsiteY6" fmla="*/ 0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665" h="692150">
                    <a:moveTo>
                      <a:pt x="323850" y="692150"/>
                    </a:moveTo>
                    <a:cubicBezTo>
                      <a:pt x="345016" y="611716"/>
                      <a:pt x="366183" y="531283"/>
                      <a:pt x="374650" y="469900"/>
                    </a:cubicBezTo>
                    <a:cubicBezTo>
                      <a:pt x="383117" y="408517"/>
                      <a:pt x="387350" y="374650"/>
                      <a:pt x="374650" y="323850"/>
                    </a:cubicBezTo>
                    <a:cubicBezTo>
                      <a:pt x="361950" y="273050"/>
                      <a:pt x="329142" y="208492"/>
                      <a:pt x="298450" y="165100"/>
                    </a:cubicBezTo>
                    <a:cubicBezTo>
                      <a:pt x="267758" y="121708"/>
                      <a:pt x="226483" y="86783"/>
                      <a:pt x="190500" y="63500"/>
                    </a:cubicBezTo>
                    <a:cubicBezTo>
                      <a:pt x="154517" y="40217"/>
                      <a:pt x="114300" y="35983"/>
                      <a:pt x="82550" y="25400"/>
                    </a:cubicBezTo>
                    <a:cubicBezTo>
                      <a:pt x="50800" y="14817"/>
                      <a:pt x="25400" y="7408"/>
                      <a:pt x="0"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961" y="1806720"/>
            <a:ext cx="689631" cy="2104259"/>
          </a:xfrm>
          <a:prstGeom prst="rect">
            <a:avLst/>
          </a:prstGeom>
        </p:spPr>
      </p:pic>
      <p:sp>
        <p:nvSpPr>
          <p:cNvPr id="15" name="テキスト ボックス 14"/>
          <p:cNvSpPr txBox="1"/>
          <p:nvPr/>
        </p:nvSpPr>
        <p:spPr>
          <a:xfrm rot="5400000">
            <a:off x="-417499" y="2538609"/>
            <a:ext cx="1031051" cy="369332"/>
          </a:xfrm>
          <a:prstGeom prst="rect">
            <a:avLst/>
          </a:prstGeom>
          <a:noFill/>
        </p:spPr>
        <p:txBody>
          <a:bodyPr wrap="none" rtlCol="0">
            <a:spAutoFit/>
          </a:bodyPr>
          <a:lstStyle/>
          <a:p>
            <a:r>
              <a:rPr kumimoji="1" lang="en-US" altLang="ja-JP" dirty="0" smtClean="0"/>
              <a:t>Electron</a:t>
            </a:r>
            <a:endParaRPr kumimoji="1" lang="ja-JP" altLang="en-US" dirty="0"/>
          </a:p>
        </p:txBody>
      </p:sp>
      <p:grpSp>
        <p:nvGrpSpPr>
          <p:cNvPr id="57" name="グループ化 56"/>
          <p:cNvGrpSpPr/>
          <p:nvPr/>
        </p:nvGrpSpPr>
        <p:grpSpPr>
          <a:xfrm>
            <a:off x="-31424" y="3960317"/>
            <a:ext cx="1185931" cy="589065"/>
            <a:chOff x="7734156" y="1684080"/>
            <a:chExt cx="1737672" cy="863120"/>
          </a:xfrm>
        </p:grpSpPr>
        <p:sp>
          <p:nvSpPr>
            <p:cNvPr id="58" name="円/楕円 100"/>
            <p:cNvSpPr/>
            <p:nvPr/>
          </p:nvSpPr>
          <p:spPr>
            <a:xfrm>
              <a:off x="7926970" y="1684080"/>
              <a:ext cx="381527" cy="3815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7734156" y="2051138"/>
              <a:ext cx="1737672" cy="496062"/>
            </a:xfrm>
            <a:prstGeom prst="rect">
              <a:avLst/>
            </a:prstGeom>
            <a:noFill/>
            <a:ln>
              <a:noFill/>
            </a:ln>
          </p:spPr>
          <p:txBody>
            <a:bodyPr wrap="square" rtlCol="0">
              <a:spAutoFit/>
            </a:bodyPr>
            <a:lstStyle/>
            <a:p>
              <a:r>
                <a:rPr kumimoji="1" lang="en-US" altLang="ja-JP" sz="1600" i="1" dirty="0" smtClean="0"/>
                <a:t>B </a:t>
              </a:r>
              <a:r>
                <a:rPr kumimoji="1" lang="en-US" altLang="ja-JP" sz="1600" dirty="0" smtClean="0"/>
                <a:t>= 7T</a:t>
              </a:r>
              <a:endParaRPr kumimoji="1" lang="ja-JP" altLang="en-US" sz="1600" dirty="0"/>
            </a:p>
          </p:txBody>
        </p:sp>
        <p:cxnSp>
          <p:nvCxnSpPr>
            <p:cNvPr id="67" name="直線コネクタ 66"/>
            <p:cNvCxnSpPr/>
            <p:nvPr/>
          </p:nvCxnSpPr>
          <p:spPr>
            <a:xfrm>
              <a:off x="7975501" y="1737770"/>
              <a:ext cx="282733" cy="2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7972534" y="1737770"/>
              <a:ext cx="282733" cy="2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テキスト ボックス 21"/>
          <p:cNvSpPr txBox="1"/>
          <p:nvPr/>
        </p:nvSpPr>
        <p:spPr>
          <a:xfrm>
            <a:off x="7652378" y="6488668"/>
            <a:ext cx="1184940" cy="369332"/>
          </a:xfrm>
          <a:prstGeom prst="rect">
            <a:avLst/>
          </a:prstGeom>
          <a:noFill/>
        </p:spPr>
        <p:txBody>
          <a:bodyPr wrap="none" rtlCol="0">
            <a:spAutoFit/>
          </a:bodyPr>
          <a:lstStyle/>
          <a:p>
            <a:r>
              <a:rPr lang="en-US" altLang="ja-JP" dirty="0" smtClean="0"/>
              <a:t>submitte</a:t>
            </a:r>
            <a:r>
              <a:rPr kumimoji="1" lang="en-US" altLang="ja-JP" dirty="0" smtClean="0"/>
              <a:t>d</a:t>
            </a:r>
            <a:endParaRPr kumimoji="1" lang="ja-JP" altLang="en-US" dirty="0"/>
          </a:p>
        </p:txBody>
      </p:sp>
      <p:sp>
        <p:nvSpPr>
          <p:cNvPr id="13" name="テキスト ボックス 12"/>
          <p:cNvSpPr txBox="1"/>
          <p:nvPr/>
        </p:nvSpPr>
        <p:spPr>
          <a:xfrm>
            <a:off x="1799692" y="894803"/>
            <a:ext cx="633507" cy="369332"/>
          </a:xfrm>
          <a:prstGeom prst="rect">
            <a:avLst/>
          </a:prstGeom>
          <a:noFill/>
        </p:spPr>
        <p:txBody>
          <a:bodyPr wrap="none" rtlCol="0">
            <a:spAutoFit/>
          </a:bodyPr>
          <a:lstStyle/>
          <a:p>
            <a:r>
              <a:rPr kumimoji="1" lang="en-US" altLang="ja-JP" dirty="0" smtClean="0"/>
              <a:t>Bulk</a:t>
            </a:r>
            <a:endParaRPr kumimoji="1" lang="ja-JP" altLang="en-US" dirty="0"/>
          </a:p>
        </p:txBody>
      </p:sp>
      <p:sp>
        <p:nvSpPr>
          <p:cNvPr id="39" name="テキスト ボックス 38"/>
          <p:cNvSpPr txBox="1"/>
          <p:nvPr/>
        </p:nvSpPr>
        <p:spPr>
          <a:xfrm>
            <a:off x="3572328" y="886207"/>
            <a:ext cx="723275" cy="369332"/>
          </a:xfrm>
          <a:prstGeom prst="rect">
            <a:avLst/>
          </a:prstGeom>
          <a:noFill/>
        </p:spPr>
        <p:txBody>
          <a:bodyPr wrap="none" rtlCol="0">
            <a:spAutoFit/>
          </a:bodyPr>
          <a:lstStyle/>
          <a:p>
            <a:r>
              <a:rPr kumimoji="1" lang="en-US" altLang="ja-JP" dirty="0" smtClean="0"/>
              <a:t>Edge</a:t>
            </a:r>
            <a:endParaRPr kumimoji="1" lang="ja-JP" altLang="en-US" dirty="0"/>
          </a:p>
        </p:txBody>
      </p:sp>
      <p:grpSp>
        <p:nvGrpSpPr>
          <p:cNvPr id="9" name="グループ化 8"/>
          <p:cNvGrpSpPr/>
          <p:nvPr/>
        </p:nvGrpSpPr>
        <p:grpSpPr>
          <a:xfrm>
            <a:off x="6005527" y="850152"/>
            <a:ext cx="3315334" cy="4559068"/>
            <a:chOff x="6005527" y="155391"/>
            <a:chExt cx="3315334" cy="4559068"/>
          </a:xfrm>
        </p:grpSpPr>
        <p:sp>
          <p:nvSpPr>
            <p:cNvPr id="3" name="テキスト ボックス 2"/>
            <p:cNvSpPr txBox="1"/>
            <p:nvPr/>
          </p:nvSpPr>
          <p:spPr>
            <a:xfrm>
              <a:off x="6005527" y="980728"/>
              <a:ext cx="3315334" cy="646331"/>
            </a:xfrm>
            <a:prstGeom prst="rect">
              <a:avLst/>
            </a:prstGeom>
            <a:noFill/>
          </p:spPr>
          <p:txBody>
            <a:bodyPr wrap="square" rtlCol="0">
              <a:spAutoFit/>
            </a:bodyPr>
            <a:lstStyle/>
            <a:p>
              <a:r>
                <a:rPr lang="en-US" altLang="ja-JP" dirty="0" smtClean="0"/>
                <a:t>Pump &amp; probe line mapping with fixing RD sensitivity</a:t>
              </a:r>
              <a:endParaRPr kumimoji="1" lang="ja-JP" altLang="en-US" dirty="0"/>
            </a:p>
          </p:txBody>
        </p:sp>
        <p:graphicFrame>
          <p:nvGraphicFramePr>
            <p:cNvPr id="10" name="オブジェクト 9"/>
            <p:cNvGraphicFramePr>
              <a:graphicFrameLocks noChangeAspect="1"/>
            </p:cNvGraphicFramePr>
            <p:nvPr>
              <p:extLst/>
            </p:nvPr>
          </p:nvGraphicFramePr>
          <p:xfrm>
            <a:off x="6187555" y="1594555"/>
            <a:ext cx="2359025" cy="2986087"/>
          </p:xfrm>
          <a:graphic>
            <a:graphicData uri="http://schemas.openxmlformats.org/presentationml/2006/ole">
              <mc:AlternateContent xmlns:mc="http://schemas.openxmlformats.org/markup-compatibility/2006">
                <mc:Choice xmlns:v="urn:schemas-microsoft-com:vml" Requires="v">
                  <p:oleObj spid="_x0000_s468108" name="Image" r:id="rId8" imgW="2358720" imgH="2986560" progId="Photoshop.Image.13">
                    <p:embed/>
                  </p:oleObj>
                </mc:Choice>
                <mc:Fallback>
                  <p:oleObj name="Image" r:id="rId8" imgW="2358720" imgH="2986560" progId="Photoshop.Image.13">
                    <p:embed/>
                    <p:pic>
                      <p:nvPicPr>
                        <p:cNvPr id="10" name="オブジェクト 9"/>
                        <p:cNvPicPr/>
                        <p:nvPr/>
                      </p:nvPicPr>
                      <p:blipFill>
                        <a:blip r:embed="rId9"/>
                        <a:stretch>
                          <a:fillRect/>
                        </a:stretch>
                      </p:blipFill>
                      <p:spPr>
                        <a:xfrm>
                          <a:off x="6187555" y="1594555"/>
                          <a:ext cx="2359025" cy="2986087"/>
                        </a:xfrm>
                        <a:prstGeom prst="rect">
                          <a:avLst/>
                        </a:prstGeom>
                      </p:spPr>
                    </p:pic>
                  </p:oleObj>
                </mc:Fallback>
              </mc:AlternateContent>
            </a:graphicData>
          </a:graphic>
        </p:graphicFrame>
        <p:sp>
          <p:nvSpPr>
            <p:cNvPr id="40" name="テキスト ボックス 39"/>
            <p:cNvSpPr txBox="1"/>
            <p:nvPr/>
          </p:nvSpPr>
          <p:spPr>
            <a:xfrm>
              <a:off x="6796565" y="1716622"/>
              <a:ext cx="633507" cy="369332"/>
            </a:xfrm>
            <a:prstGeom prst="rect">
              <a:avLst/>
            </a:prstGeom>
            <a:noFill/>
          </p:spPr>
          <p:txBody>
            <a:bodyPr wrap="none" rtlCol="0">
              <a:spAutoFit/>
            </a:bodyPr>
            <a:lstStyle/>
            <a:p>
              <a:r>
                <a:rPr kumimoji="1" lang="en-US" altLang="ja-JP" dirty="0" smtClean="0">
                  <a:solidFill>
                    <a:schemeClr val="bg1"/>
                  </a:solidFill>
                </a:rPr>
                <a:t>Bulk</a:t>
              </a:r>
              <a:endParaRPr kumimoji="1" lang="ja-JP" altLang="en-US" dirty="0">
                <a:solidFill>
                  <a:schemeClr val="bg1"/>
                </a:solidFill>
              </a:endParaRPr>
            </a:p>
          </p:txBody>
        </p:sp>
        <p:sp>
          <p:nvSpPr>
            <p:cNvPr id="41" name="テキスト ボックス 40"/>
            <p:cNvSpPr txBox="1"/>
            <p:nvPr/>
          </p:nvSpPr>
          <p:spPr>
            <a:xfrm>
              <a:off x="6929103" y="3915753"/>
              <a:ext cx="723275" cy="369332"/>
            </a:xfrm>
            <a:prstGeom prst="rect">
              <a:avLst/>
            </a:prstGeom>
            <a:noFill/>
          </p:spPr>
          <p:txBody>
            <a:bodyPr wrap="none" rtlCol="0">
              <a:spAutoFit/>
            </a:bodyPr>
            <a:lstStyle/>
            <a:p>
              <a:r>
                <a:rPr kumimoji="1" lang="en-US" altLang="ja-JP" dirty="0" smtClean="0">
                  <a:solidFill>
                    <a:schemeClr val="bg1"/>
                  </a:solidFill>
                </a:rPr>
                <a:t>Edge</a:t>
              </a:r>
              <a:endParaRPr kumimoji="1" lang="ja-JP" altLang="en-US" dirty="0">
                <a:solidFill>
                  <a:schemeClr val="bg1"/>
                </a:solidFill>
              </a:endParaRPr>
            </a:p>
          </p:txBody>
        </p:sp>
        <p:sp>
          <p:nvSpPr>
            <p:cNvPr id="16" name="テキスト ボックス 15"/>
            <p:cNvSpPr txBox="1"/>
            <p:nvPr/>
          </p:nvSpPr>
          <p:spPr>
            <a:xfrm>
              <a:off x="6192400" y="4191239"/>
              <a:ext cx="1015671" cy="523220"/>
            </a:xfrm>
            <a:prstGeom prst="rect">
              <a:avLst/>
            </a:prstGeom>
            <a:noFill/>
          </p:spPr>
          <p:txBody>
            <a:bodyPr wrap="square" rtlCol="0">
              <a:spAutoFit/>
            </a:bodyPr>
            <a:lstStyle/>
            <a:p>
              <a:r>
                <a:rPr kumimoji="1" lang="en-US" altLang="ja-JP" sz="1400" dirty="0" smtClean="0">
                  <a:solidFill>
                    <a:schemeClr val="bg1"/>
                  </a:solidFill>
                </a:rPr>
                <a:t>Hall bar mesa</a:t>
              </a:r>
              <a:endParaRPr kumimoji="1" lang="ja-JP" altLang="en-US" sz="1400" dirty="0">
                <a:solidFill>
                  <a:schemeClr val="bg1"/>
                </a:solidFill>
              </a:endParaRPr>
            </a:p>
          </p:txBody>
        </p:sp>
        <p:cxnSp>
          <p:nvCxnSpPr>
            <p:cNvPr id="24" name="直線矢印コネクタ 23"/>
            <p:cNvCxnSpPr/>
            <p:nvPr/>
          </p:nvCxnSpPr>
          <p:spPr>
            <a:xfrm flipV="1">
              <a:off x="6984268" y="4285086"/>
              <a:ext cx="0" cy="18466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214133" y="155391"/>
              <a:ext cx="2532935" cy="646331"/>
            </a:xfrm>
            <a:prstGeom prst="rect">
              <a:avLst/>
            </a:prstGeom>
            <a:noFill/>
          </p:spPr>
          <p:txBody>
            <a:bodyPr wrap="square" rtlCol="0">
              <a:spAutoFit/>
            </a:bodyPr>
            <a:lstStyle/>
            <a:p>
              <a:r>
                <a:rPr lang="en-US" altLang="ja-JP" dirty="0" smtClean="0"/>
                <a:t>Local sensitivity of resistive detection? </a:t>
              </a:r>
              <a:endParaRPr kumimoji="1" lang="ja-JP" altLang="en-US" dirty="0"/>
            </a:p>
          </p:txBody>
        </p:sp>
      </p:grpSp>
      <p:grpSp>
        <p:nvGrpSpPr>
          <p:cNvPr id="21" name="グループ化 20"/>
          <p:cNvGrpSpPr/>
          <p:nvPr/>
        </p:nvGrpSpPr>
        <p:grpSpPr>
          <a:xfrm>
            <a:off x="1799692" y="944724"/>
            <a:ext cx="6624736" cy="5277817"/>
            <a:chOff x="1799692" y="944724"/>
            <a:chExt cx="6624736" cy="5277817"/>
          </a:xfrm>
        </p:grpSpPr>
        <p:sp>
          <p:nvSpPr>
            <p:cNvPr id="8" name="テキスト ボックス 7"/>
            <p:cNvSpPr txBox="1"/>
            <p:nvPr/>
          </p:nvSpPr>
          <p:spPr>
            <a:xfrm>
              <a:off x="1799692" y="5822431"/>
              <a:ext cx="5712013" cy="400110"/>
            </a:xfrm>
            <a:prstGeom prst="rect">
              <a:avLst/>
            </a:prstGeom>
            <a:noFill/>
          </p:spPr>
          <p:txBody>
            <a:bodyPr wrap="none" rtlCol="0">
              <a:spAutoFit/>
            </a:bodyPr>
            <a:lstStyle/>
            <a:p>
              <a:r>
                <a:rPr lang="en-US" altLang="ja-JP" sz="2000" i="1" dirty="0" smtClean="0">
                  <a:solidFill>
                    <a:srgbClr val="FFFF00"/>
                  </a:solidFill>
                  <a:latin typeface="Symbol" panose="05050102010706020507" pitchFamily="18" charset="2"/>
                </a:rPr>
                <a:t>n</a:t>
              </a:r>
              <a:r>
                <a:rPr lang="en-US" altLang="ja-JP" sz="2000" dirty="0" smtClean="0">
                  <a:solidFill>
                    <a:srgbClr val="FFFF00"/>
                  </a:solidFill>
                </a:rPr>
                <a:t> dependent distribution of current induced </a:t>
              </a:r>
              <a:r>
                <a:rPr kumimoji="1" lang="en-US" altLang="ja-JP" sz="2000" dirty="0" smtClean="0">
                  <a:solidFill>
                    <a:srgbClr val="FFFF00"/>
                  </a:solidFill>
                </a:rPr>
                <a:t>DNP </a:t>
              </a:r>
              <a:endParaRPr kumimoji="1" lang="ja-JP" altLang="en-US" sz="2000" dirty="0">
                <a:solidFill>
                  <a:srgbClr val="FFFF00"/>
                </a:solidFill>
              </a:endParaRPr>
            </a:p>
          </p:txBody>
        </p:sp>
        <p:grpSp>
          <p:nvGrpSpPr>
            <p:cNvPr id="20" name="グループ化 19"/>
            <p:cNvGrpSpPr/>
            <p:nvPr/>
          </p:nvGrpSpPr>
          <p:grpSpPr>
            <a:xfrm>
              <a:off x="6084168" y="944724"/>
              <a:ext cx="2340260" cy="453998"/>
              <a:chOff x="6084168" y="944724"/>
              <a:chExt cx="2340260" cy="453998"/>
            </a:xfrm>
          </p:grpSpPr>
          <p:cxnSp>
            <p:nvCxnSpPr>
              <p:cNvPr id="18" name="直線コネクタ 17"/>
              <p:cNvCxnSpPr/>
              <p:nvPr/>
            </p:nvCxnSpPr>
            <p:spPr>
              <a:xfrm>
                <a:off x="6120172" y="944724"/>
                <a:ext cx="2304256" cy="44302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6084168" y="955699"/>
                <a:ext cx="2304256" cy="44302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3112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4446" y="14433"/>
            <a:ext cx="6922860" cy="1143000"/>
          </a:xfrm>
        </p:spPr>
        <p:txBody>
          <a:bodyPr/>
          <a:lstStyle/>
          <a:p>
            <a:r>
              <a:rPr lang="en-US" altLang="ja-JP" sz="3200" dirty="0" smtClean="0"/>
              <a:t>Conventional global NR measurements at </a:t>
            </a:r>
            <a:r>
              <a:rPr lang="en-US" altLang="ja-JP" sz="3200" i="1" dirty="0" smtClean="0">
                <a:latin typeface="Symbol" panose="05050102010706020507" pitchFamily="18" charset="2"/>
              </a:rPr>
              <a:t>n</a:t>
            </a:r>
            <a:r>
              <a:rPr lang="en-US" altLang="ja-JP" sz="3200" dirty="0" smtClean="0"/>
              <a:t>  </a:t>
            </a:r>
            <a:r>
              <a:rPr lang="en-US" altLang="ja-JP" sz="3200" dirty="0"/>
              <a:t>=</a:t>
            </a:r>
            <a:r>
              <a:rPr lang="en-US" altLang="ja-JP" sz="3200" dirty="0" smtClean="0"/>
              <a:t> 1 quantum Hall breakdown</a:t>
            </a:r>
            <a:endParaRPr kumimoji="1" lang="ja-JP" altLang="en-US" sz="3200" dirty="0"/>
          </a:p>
        </p:txBody>
      </p:sp>
      <p:grpSp>
        <p:nvGrpSpPr>
          <p:cNvPr id="58" name="グループ化 57"/>
          <p:cNvGrpSpPr/>
          <p:nvPr/>
        </p:nvGrpSpPr>
        <p:grpSpPr>
          <a:xfrm>
            <a:off x="719572" y="1807810"/>
            <a:ext cx="3969438" cy="3867971"/>
            <a:chOff x="4067944" y="1626440"/>
            <a:chExt cx="4291488" cy="4107847"/>
          </a:xfrm>
        </p:grpSpPr>
        <p:sp>
          <p:nvSpPr>
            <p:cNvPr id="59" name="正方形/長方形 58"/>
            <p:cNvSpPr/>
            <p:nvPr/>
          </p:nvSpPr>
          <p:spPr>
            <a:xfrm>
              <a:off x="4067944" y="1706697"/>
              <a:ext cx="4085425" cy="3999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p:cNvPicPr>
              <a:picLocks noChangeAspect="1"/>
            </p:cNvPicPr>
            <p:nvPr/>
          </p:nvPicPr>
          <p:blipFill>
            <a:blip r:embed="rId3"/>
            <a:stretch>
              <a:fillRect/>
            </a:stretch>
          </p:blipFill>
          <p:spPr>
            <a:xfrm>
              <a:off x="4139952" y="1626440"/>
              <a:ext cx="4219480" cy="4107847"/>
            </a:xfrm>
            <a:prstGeom prst="rect">
              <a:avLst/>
            </a:prstGeom>
          </p:spPr>
        </p:pic>
      </p:grpSp>
      <p:cxnSp>
        <p:nvCxnSpPr>
          <p:cNvPr id="16" name="直線コネクタ 15"/>
          <p:cNvCxnSpPr/>
          <p:nvPr/>
        </p:nvCxnSpPr>
        <p:spPr>
          <a:xfrm>
            <a:off x="1631234" y="4293059"/>
            <a:ext cx="0" cy="0"/>
          </a:xfrm>
          <a:prstGeom prst="line">
            <a:avLst/>
          </a:prstGeom>
          <a:ln>
            <a:solidFill>
              <a:srgbClr val="160BFB"/>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452873" y="2249630"/>
            <a:ext cx="4006225" cy="4400718"/>
            <a:chOff x="4282302" y="1670399"/>
            <a:chExt cx="4006225" cy="4400718"/>
          </a:xfrm>
        </p:grpSpPr>
        <p:grpSp>
          <p:nvGrpSpPr>
            <p:cNvPr id="14" name="グループ化 13"/>
            <p:cNvGrpSpPr/>
            <p:nvPr/>
          </p:nvGrpSpPr>
          <p:grpSpPr>
            <a:xfrm>
              <a:off x="5542614" y="1670399"/>
              <a:ext cx="923459" cy="2250366"/>
              <a:chOff x="5542614" y="1670399"/>
              <a:chExt cx="923459" cy="2250366"/>
            </a:xfrm>
          </p:grpSpPr>
          <p:sp>
            <p:nvSpPr>
              <p:cNvPr id="120" name="楕円 119"/>
              <p:cNvSpPr/>
              <p:nvPr/>
            </p:nvSpPr>
            <p:spPr>
              <a:xfrm rot="19603385">
                <a:off x="5709989" y="1670399"/>
                <a:ext cx="756084" cy="366912"/>
              </a:xfrm>
              <a:prstGeom prst="ellipse">
                <a:avLst/>
              </a:prstGeom>
              <a:noFill/>
              <a:ln w="12700">
                <a:solidFill>
                  <a:srgbClr val="160BF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rot="19603385">
                <a:off x="5542614" y="2247784"/>
                <a:ext cx="756084" cy="366912"/>
              </a:xfrm>
              <a:prstGeom prst="ellipse">
                <a:avLst/>
              </a:prstGeom>
              <a:noFill/>
              <a:ln w="12700">
                <a:solidFill>
                  <a:srgbClr val="160BF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p:cNvSpPr/>
              <p:nvPr/>
            </p:nvSpPr>
            <p:spPr>
              <a:xfrm rot="18811987">
                <a:off x="5463963" y="2781635"/>
                <a:ext cx="756084" cy="366912"/>
              </a:xfrm>
              <a:prstGeom prst="ellipse">
                <a:avLst/>
              </a:prstGeom>
              <a:noFill/>
              <a:ln w="12700">
                <a:solidFill>
                  <a:srgbClr val="160BF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p:cNvSpPr/>
              <p:nvPr/>
            </p:nvSpPr>
            <p:spPr>
              <a:xfrm rot="18318235">
                <a:off x="5363372" y="3359267"/>
                <a:ext cx="756084" cy="366912"/>
              </a:xfrm>
              <a:prstGeom prst="ellipse">
                <a:avLst/>
              </a:prstGeom>
              <a:noFill/>
              <a:ln w="12700">
                <a:solidFill>
                  <a:srgbClr val="160BF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4282302" y="5701785"/>
              <a:ext cx="4006225" cy="369332"/>
            </a:xfrm>
            <a:prstGeom prst="rect">
              <a:avLst/>
            </a:prstGeom>
            <a:noFill/>
          </p:spPr>
          <p:txBody>
            <a:bodyPr wrap="none" rtlCol="0">
              <a:spAutoFit/>
            </a:bodyPr>
            <a:lstStyle/>
            <a:p>
              <a:r>
                <a:rPr kumimoji="1" lang="en-US" altLang="ja-JP" dirty="0" smtClean="0">
                  <a:solidFill>
                    <a:srgbClr val="FFFF00"/>
                  </a:solidFill>
                </a:rPr>
                <a:t>Anomalous </a:t>
              </a:r>
              <a:r>
                <a:rPr lang="en-US" altLang="ja-JP" dirty="0" smtClean="0">
                  <a:solidFill>
                    <a:srgbClr val="FFFF00"/>
                  </a:solidFill>
                </a:rPr>
                <a:t>tail at low-frequency side;</a:t>
              </a:r>
              <a:endParaRPr kumimoji="1" lang="ja-JP" altLang="en-US" dirty="0">
                <a:solidFill>
                  <a:srgbClr val="FFFF00"/>
                </a:solidFill>
              </a:endParaRPr>
            </a:p>
          </p:txBody>
        </p:sp>
      </p:grpSp>
      <p:cxnSp>
        <p:nvCxnSpPr>
          <p:cNvPr id="62" name="直線矢印コネクタ 61"/>
          <p:cNvCxnSpPr/>
          <p:nvPr/>
        </p:nvCxnSpPr>
        <p:spPr>
          <a:xfrm flipH="1">
            <a:off x="1691752" y="5249476"/>
            <a:ext cx="227402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262227" y="4937092"/>
            <a:ext cx="415498" cy="369332"/>
          </a:xfrm>
          <a:prstGeom prst="rect">
            <a:avLst/>
          </a:prstGeom>
          <a:noFill/>
        </p:spPr>
        <p:txBody>
          <a:bodyPr wrap="none" rtlCol="0">
            <a:spAutoFit/>
          </a:bodyPr>
          <a:lstStyle/>
          <a:p>
            <a:r>
              <a:rPr kumimoji="1" lang="en-US" altLang="ja-JP" i="1" dirty="0" smtClean="0">
                <a:solidFill>
                  <a:schemeClr val="bg1"/>
                </a:solidFill>
              </a:rPr>
              <a:t>K</a:t>
            </a:r>
            <a:r>
              <a:rPr kumimoji="1" lang="en-US" altLang="ja-JP" baseline="-25000" dirty="0" smtClean="0">
                <a:solidFill>
                  <a:schemeClr val="bg1"/>
                </a:solidFill>
              </a:rPr>
              <a:t>s</a:t>
            </a:r>
            <a:endParaRPr kumimoji="1" lang="ja-JP" altLang="en-US" baseline="-25000" dirty="0">
              <a:solidFill>
                <a:schemeClr val="bg1"/>
              </a:solidFill>
            </a:endParaRPr>
          </a:p>
        </p:txBody>
      </p:sp>
      <p:sp>
        <p:nvSpPr>
          <p:cNvPr id="64" name="テキスト ボックス 63"/>
          <p:cNvSpPr txBox="1"/>
          <p:nvPr/>
        </p:nvSpPr>
        <p:spPr>
          <a:xfrm>
            <a:off x="3809325" y="4926913"/>
            <a:ext cx="312906" cy="369332"/>
          </a:xfrm>
          <a:prstGeom prst="rect">
            <a:avLst/>
          </a:prstGeom>
          <a:noFill/>
        </p:spPr>
        <p:txBody>
          <a:bodyPr wrap="none" rtlCol="0">
            <a:spAutoFit/>
          </a:bodyPr>
          <a:lstStyle/>
          <a:p>
            <a:r>
              <a:rPr kumimoji="1" lang="en-US" altLang="ja-JP" dirty="0" smtClean="0">
                <a:solidFill>
                  <a:schemeClr val="bg1"/>
                </a:solidFill>
              </a:rPr>
              <a:t>0</a:t>
            </a:r>
            <a:endParaRPr kumimoji="1" lang="ja-JP" altLang="en-US" dirty="0">
              <a:solidFill>
                <a:schemeClr val="bg1"/>
              </a:solidFill>
            </a:endParaRPr>
          </a:p>
        </p:txBody>
      </p:sp>
      <p:sp>
        <p:nvSpPr>
          <p:cNvPr id="65" name="テキスト ボックス 64"/>
          <p:cNvSpPr txBox="1"/>
          <p:nvPr/>
        </p:nvSpPr>
        <p:spPr>
          <a:xfrm>
            <a:off x="1536503" y="4908331"/>
            <a:ext cx="877163" cy="369332"/>
          </a:xfrm>
          <a:prstGeom prst="rect">
            <a:avLst/>
          </a:prstGeom>
          <a:noFill/>
        </p:spPr>
        <p:txBody>
          <a:bodyPr wrap="none" rtlCol="0">
            <a:spAutoFit/>
          </a:bodyPr>
          <a:lstStyle/>
          <a:p>
            <a:r>
              <a:rPr kumimoji="1" lang="en-US" altLang="ja-JP" dirty="0" smtClean="0">
                <a:solidFill>
                  <a:schemeClr val="bg1"/>
                </a:solidFill>
              </a:rPr>
              <a:t>90KHz</a:t>
            </a:r>
            <a:endParaRPr kumimoji="1" lang="ja-JP" altLang="en-US" dirty="0">
              <a:solidFill>
                <a:schemeClr val="bg1"/>
              </a:solidFill>
            </a:endParaRPr>
          </a:p>
        </p:txBody>
      </p:sp>
      <p:cxnSp>
        <p:nvCxnSpPr>
          <p:cNvPr id="66" name="直線矢印コネクタ 65"/>
          <p:cNvCxnSpPr/>
          <p:nvPr/>
        </p:nvCxnSpPr>
        <p:spPr>
          <a:xfrm flipH="1">
            <a:off x="1697525" y="5817175"/>
            <a:ext cx="227402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3783885" y="5775438"/>
            <a:ext cx="312906"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68" name="テキスト ボックス 67"/>
          <p:cNvSpPr txBox="1"/>
          <p:nvPr/>
        </p:nvSpPr>
        <p:spPr>
          <a:xfrm>
            <a:off x="1250597" y="5601485"/>
            <a:ext cx="423514" cy="369332"/>
          </a:xfrm>
          <a:prstGeom prst="rect">
            <a:avLst/>
          </a:prstGeom>
          <a:noFill/>
        </p:spPr>
        <p:txBody>
          <a:bodyPr wrap="none" rtlCol="0">
            <a:spAutoFit/>
          </a:bodyPr>
          <a:lstStyle/>
          <a:p>
            <a:r>
              <a:rPr kumimoji="1" lang="en-US" altLang="ja-JP" i="1" dirty="0" err="1" smtClean="0"/>
              <a:t>P</a:t>
            </a:r>
            <a:r>
              <a:rPr kumimoji="1" lang="en-US" altLang="ja-JP" baseline="-25000" dirty="0" err="1" smtClean="0"/>
              <a:t>e</a:t>
            </a:r>
            <a:endParaRPr kumimoji="1" lang="ja-JP" altLang="en-US" baseline="-25000" dirty="0"/>
          </a:p>
        </p:txBody>
      </p:sp>
      <p:sp>
        <p:nvSpPr>
          <p:cNvPr id="69" name="テキスト ボックス 68"/>
          <p:cNvSpPr txBox="1"/>
          <p:nvPr/>
        </p:nvSpPr>
        <p:spPr>
          <a:xfrm>
            <a:off x="1250597" y="5859377"/>
            <a:ext cx="774571" cy="369332"/>
          </a:xfrm>
          <a:prstGeom prst="rect">
            <a:avLst/>
          </a:prstGeom>
          <a:noFill/>
        </p:spPr>
        <p:txBody>
          <a:bodyPr wrap="none" rtlCol="0">
            <a:spAutoFit/>
          </a:bodyPr>
          <a:lstStyle/>
          <a:p>
            <a:r>
              <a:rPr kumimoji="1" lang="en-US" altLang="ja-JP" dirty="0" smtClean="0"/>
              <a:t>100%</a:t>
            </a:r>
            <a:endParaRPr kumimoji="1" lang="ja-JP" altLang="en-US" dirty="0"/>
          </a:p>
        </p:txBody>
      </p:sp>
      <p:sp>
        <p:nvSpPr>
          <p:cNvPr id="13" name="テキスト ボックス 12"/>
          <p:cNvSpPr txBox="1"/>
          <p:nvPr/>
        </p:nvSpPr>
        <p:spPr>
          <a:xfrm>
            <a:off x="687602" y="1438478"/>
            <a:ext cx="930704" cy="369332"/>
          </a:xfrm>
          <a:prstGeom prst="rect">
            <a:avLst/>
          </a:prstGeom>
          <a:noFill/>
        </p:spPr>
        <p:txBody>
          <a:bodyPr wrap="none" rtlCol="0">
            <a:spAutoFit/>
          </a:bodyPr>
          <a:lstStyle/>
          <a:p>
            <a:r>
              <a:rPr kumimoji="1" lang="en-US" altLang="ja-JP" i="1" dirty="0" smtClean="0"/>
              <a:t>B</a:t>
            </a:r>
            <a:r>
              <a:rPr kumimoji="1" lang="en-US" altLang="ja-JP" dirty="0" smtClean="0"/>
              <a:t> = 8 T</a:t>
            </a:r>
            <a:endParaRPr kumimoji="1" lang="ja-JP" altLang="en-US" dirty="0"/>
          </a:p>
        </p:txBody>
      </p:sp>
      <p:grpSp>
        <p:nvGrpSpPr>
          <p:cNvPr id="18" name="グループ化 17"/>
          <p:cNvGrpSpPr/>
          <p:nvPr/>
        </p:nvGrpSpPr>
        <p:grpSpPr>
          <a:xfrm>
            <a:off x="5432713" y="1930147"/>
            <a:ext cx="2904651" cy="4769862"/>
            <a:chOff x="1362432" y="1064264"/>
            <a:chExt cx="2904651" cy="4769862"/>
          </a:xfrm>
        </p:grpSpPr>
        <p:graphicFrame>
          <p:nvGraphicFramePr>
            <p:cNvPr id="71" name="オブジェクト 70"/>
            <p:cNvGraphicFramePr>
              <a:graphicFrameLocks noChangeAspect="1"/>
            </p:cNvGraphicFramePr>
            <p:nvPr>
              <p:extLst/>
            </p:nvPr>
          </p:nvGraphicFramePr>
          <p:xfrm>
            <a:off x="1362432" y="1064264"/>
            <a:ext cx="2904651" cy="4421820"/>
          </p:xfrm>
          <a:graphic>
            <a:graphicData uri="http://schemas.openxmlformats.org/presentationml/2006/ole">
              <mc:AlternateContent xmlns:mc="http://schemas.openxmlformats.org/markup-compatibility/2006">
                <mc:Choice xmlns:v="urn:schemas-microsoft-com:vml" Requires="v">
                  <p:oleObj spid="_x0000_s470134" name="Image" r:id="rId4" imgW="2240280" imgH="3410640" progId="Photoshop.Image.12">
                    <p:embed/>
                  </p:oleObj>
                </mc:Choice>
                <mc:Fallback>
                  <p:oleObj name="Image" r:id="rId4" imgW="2240280" imgH="3410640" progId="Photoshop.Image.12">
                    <p:embed/>
                    <p:pic>
                      <p:nvPicPr>
                        <p:cNvPr id="71" name="オブジェクト 70"/>
                        <p:cNvPicPr/>
                        <p:nvPr/>
                      </p:nvPicPr>
                      <p:blipFill>
                        <a:blip r:embed="rId5"/>
                        <a:stretch>
                          <a:fillRect/>
                        </a:stretch>
                      </p:blipFill>
                      <p:spPr>
                        <a:xfrm>
                          <a:off x="1362432" y="1064264"/>
                          <a:ext cx="2904651" cy="4421820"/>
                        </a:xfrm>
                        <a:prstGeom prst="rect">
                          <a:avLst/>
                        </a:prstGeom>
                      </p:spPr>
                    </p:pic>
                  </p:oleObj>
                </mc:Fallback>
              </mc:AlternateContent>
            </a:graphicData>
          </a:graphic>
        </p:graphicFrame>
        <p:sp>
          <p:nvSpPr>
            <p:cNvPr id="74" name="テキスト ボックス 73"/>
            <p:cNvSpPr txBox="1"/>
            <p:nvPr/>
          </p:nvSpPr>
          <p:spPr>
            <a:xfrm>
              <a:off x="1414777" y="5572516"/>
              <a:ext cx="2852306" cy="261610"/>
            </a:xfrm>
            <a:prstGeom prst="rect">
              <a:avLst/>
            </a:prstGeom>
            <a:noFill/>
          </p:spPr>
          <p:txBody>
            <a:bodyPr wrap="square" rtlCol="0">
              <a:spAutoFit/>
            </a:bodyPr>
            <a:lstStyle/>
            <a:p>
              <a:r>
                <a:rPr kumimoji="1" lang="en-US" altLang="ja-JP" sz="1100" dirty="0" err="1" smtClean="0"/>
                <a:t>Muraki</a:t>
              </a:r>
              <a:r>
                <a:rPr kumimoji="1" lang="en-US" altLang="ja-JP" sz="1100" dirty="0" smtClean="0"/>
                <a:t>, NTT Tech. Rev. 13, 1 (2015).</a:t>
              </a:r>
              <a:endParaRPr kumimoji="1" lang="ja-JP" altLang="en-US" sz="1100" dirty="0"/>
            </a:p>
          </p:txBody>
        </p:sp>
      </p:grpSp>
      <p:grpSp>
        <p:nvGrpSpPr>
          <p:cNvPr id="82" name="グループ化 81"/>
          <p:cNvGrpSpPr/>
          <p:nvPr/>
        </p:nvGrpSpPr>
        <p:grpSpPr>
          <a:xfrm>
            <a:off x="6969618" y="202520"/>
            <a:ext cx="2345839" cy="1698784"/>
            <a:chOff x="5080330" y="1954098"/>
            <a:chExt cx="2345839" cy="1698784"/>
          </a:xfrm>
        </p:grpSpPr>
        <p:grpSp>
          <p:nvGrpSpPr>
            <p:cNvPr id="83" name="Group 77"/>
            <p:cNvGrpSpPr>
              <a:grpSpLocks/>
            </p:cNvGrpSpPr>
            <p:nvPr/>
          </p:nvGrpSpPr>
          <p:grpSpPr bwMode="auto">
            <a:xfrm>
              <a:off x="5080330" y="1954098"/>
              <a:ext cx="1981201" cy="1152525"/>
              <a:chOff x="2038" y="2614"/>
              <a:chExt cx="1248" cy="726"/>
            </a:xfrm>
          </p:grpSpPr>
          <p:grpSp>
            <p:nvGrpSpPr>
              <p:cNvPr id="128" name="Group 56"/>
              <p:cNvGrpSpPr>
                <a:grpSpLocks/>
              </p:cNvGrpSpPr>
              <p:nvPr/>
            </p:nvGrpSpPr>
            <p:grpSpPr bwMode="auto">
              <a:xfrm>
                <a:off x="2038" y="3018"/>
                <a:ext cx="1248" cy="316"/>
                <a:chOff x="2845" y="1154"/>
                <a:chExt cx="1248" cy="316"/>
              </a:xfrm>
            </p:grpSpPr>
            <p:sp>
              <p:nvSpPr>
                <p:cNvPr id="136" name="Rectangle 24"/>
                <p:cNvSpPr>
                  <a:spLocks noChangeArrowheads="1"/>
                </p:cNvSpPr>
                <p:nvPr/>
              </p:nvSpPr>
              <p:spPr bwMode="auto">
                <a:xfrm flipV="1">
                  <a:off x="3325" y="1154"/>
                  <a:ext cx="96" cy="134"/>
                </a:xfrm>
                <a:prstGeom prst="rect">
                  <a:avLst/>
                </a:prstGeom>
                <a:gradFill rotWithShape="0">
                  <a:gsLst>
                    <a:gs pos="0">
                      <a:schemeClr val="accent1"/>
                    </a:gs>
                    <a:gs pos="100000">
                      <a:schemeClr val="accent1">
                        <a:gamma/>
                        <a:shade val="46275"/>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137" name="Rectangle 25"/>
                <p:cNvSpPr>
                  <a:spLocks noChangeArrowheads="1"/>
                </p:cNvSpPr>
                <p:nvPr/>
              </p:nvSpPr>
              <p:spPr bwMode="auto">
                <a:xfrm flipV="1">
                  <a:off x="3709" y="1154"/>
                  <a:ext cx="96" cy="134"/>
                </a:xfrm>
                <a:prstGeom prst="rect">
                  <a:avLst/>
                </a:prstGeom>
                <a:gradFill rotWithShape="0">
                  <a:gsLst>
                    <a:gs pos="0">
                      <a:schemeClr val="accent1"/>
                    </a:gs>
                    <a:gs pos="100000">
                      <a:schemeClr val="accent1">
                        <a:gamma/>
                        <a:shade val="46275"/>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138" name="Rectangle 36"/>
                <p:cNvSpPr>
                  <a:spLocks noChangeArrowheads="1"/>
                </p:cNvSpPr>
                <p:nvPr/>
              </p:nvSpPr>
              <p:spPr bwMode="auto">
                <a:xfrm>
                  <a:off x="2845" y="1250"/>
                  <a:ext cx="1248" cy="132"/>
                </a:xfrm>
                <a:prstGeom prst="rect">
                  <a:avLst/>
                </a:prstGeom>
                <a:gradFill rotWithShape="0">
                  <a:gsLst>
                    <a:gs pos="0">
                      <a:schemeClr val="accent1"/>
                    </a:gs>
                    <a:gs pos="100000">
                      <a:schemeClr val="accent1">
                        <a:gamma/>
                        <a:shade val="46275"/>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139" name="Rectangle 37"/>
                <p:cNvSpPr>
                  <a:spLocks noChangeArrowheads="1"/>
                </p:cNvSpPr>
                <p:nvPr/>
              </p:nvSpPr>
              <p:spPr bwMode="auto">
                <a:xfrm flipV="1">
                  <a:off x="3133" y="1336"/>
                  <a:ext cx="96" cy="134"/>
                </a:xfrm>
                <a:prstGeom prst="rect">
                  <a:avLst/>
                </a:prstGeom>
                <a:gradFill rotWithShape="0">
                  <a:gsLst>
                    <a:gs pos="0">
                      <a:schemeClr val="accent1"/>
                    </a:gs>
                    <a:gs pos="100000">
                      <a:schemeClr val="accent1">
                        <a:gamma/>
                        <a:shade val="46275"/>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140" name="Rectangle 38"/>
                <p:cNvSpPr>
                  <a:spLocks noChangeArrowheads="1"/>
                </p:cNvSpPr>
                <p:nvPr/>
              </p:nvSpPr>
              <p:spPr bwMode="auto">
                <a:xfrm flipV="1">
                  <a:off x="3469" y="1336"/>
                  <a:ext cx="96" cy="134"/>
                </a:xfrm>
                <a:prstGeom prst="rect">
                  <a:avLst/>
                </a:prstGeom>
                <a:gradFill rotWithShape="0">
                  <a:gsLst>
                    <a:gs pos="0">
                      <a:schemeClr val="accent1"/>
                    </a:gs>
                    <a:gs pos="100000">
                      <a:schemeClr val="accent1">
                        <a:gamma/>
                        <a:shade val="46275"/>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sp>
            <p:nvSpPr>
              <p:cNvPr id="129" name="Freeform 64"/>
              <p:cNvSpPr>
                <a:spLocks/>
              </p:cNvSpPr>
              <p:nvPr/>
            </p:nvSpPr>
            <p:spPr bwMode="auto">
              <a:xfrm>
                <a:off x="2886" y="2750"/>
                <a:ext cx="192" cy="248"/>
              </a:xfrm>
              <a:custGeom>
                <a:avLst/>
                <a:gdLst/>
                <a:ahLst/>
                <a:cxnLst>
                  <a:cxn ang="0">
                    <a:pos x="0" y="248"/>
                  </a:cxn>
                  <a:cxn ang="0">
                    <a:pos x="8" y="192"/>
                  </a:cxn>
                  <a:cxn ang="0">
                    <a:pos x="32" y="176"/>
                  </a:cxn>
                  <a:cxn ang="0">
                    <a:pos x="72" y="136"/>
                  </a:cxn>
                  <a:cxn ang="0">
                    <a:pos x="168" y="32"/>
                  </a:cxn>
                  <a:cxn ang="0">
                    <a:pos x="192" y="0"/>
                  </a:cxn>
                </a:cxnLst>
                <a:rect l="0" t="0" r="r" b="b"/>
                <a:pathLst>
                  <a:path w="192" h="248">
                    <a:moveTo>
                      <a:pt x="0" y="248"/>
                    </a:moveTo>
                    <a:cubicBezTo>
                      <a:pt x="3" y="229"/>
                      <a:pt x="0" y="209"/>
                      <a:pt x="8" y="192"/>
                    </a:cubicBezTo>
                    <a:cubicBezTo>
                      <a:pt x="12" y="183"/>
                      <a:pt x="25" y="183"/>
                      <a:pt x="32" y="176"/>
                    </a:cubicBezTo>
                    <a:cubicBezTo>
                      <a:pt x="85" y="123"/>
                      <a:pt x="8" y="179"/>
                      <a:pt x="72" y="136"/>
                    </a:cubicBezTo>
                    <a:cubicBezTo>
                      <a:pt x="86" y="95"/>
                      <a:pt x="127" y="46"/>
                      <a:pt x="168" y="32"/>
                    </a:cubicBezTo>
                    <a:cubicBezTo>
                      <a:pt x="186" y="5"/>
                      <a:pt x="177" y="15"/>
                      <a:pt x="192" y="0"/>
                    </a:cubicBezTo>
                  </a:path>
                </a:pathLst>
              </a:custGeom>
              <a:noFill/>
              <a:ln w="38100" cmpd="sng">
                <a:solidFill>
                  <a:schemeClr val="tx1"/>
                </a:solidFill>
                <a:round/>
                <a:headEnd/>
                <a:tailEnd/>
              </a:ln>
              <a:effec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130" name="AutoShape 72"/>
              <p:cNvSpPr>
                <a:spLocks noChangeArrowheads="1"/>
              </p:cNvSpPr>
              <p:nvPr/>
            </p:nvSpPr>
            <p:spPr bwMode="auto">
              <a:xfrm>
                <a:off x="2485" y="2976"/>
                <a:ext cx="408" cy="137"/>
              </a:xfrm>
              <a:prstGeom prst="leftRightArrow">
                <a:avLst>
                  <a:gd name="adj1" fmla="val 50000"/>
                  <a:gd name="adj2" fmla="val 59562"/>
                </a:avLst>
              </a:prstGeom>
              <a:solidFill>
                <a:srgbClr val="FF0000"/>
              </a:solidFill>
              <a:ln w="9525">
                <a:solidFill>
                  <a:schemeClr val="tx1"/>
                </a:solidFill>
                <a:miter lim="800000"/>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131" name="Freeform 63"/>
              <p:cNvSpPr>
                <a:spLocks/>
              </p:cNvSpPr>
              <p:nvPr/>
            </p:nvSpPr>
            <p:spPr bwMode="auto">
              <a:xfrm>
                <a:off x="2530" y="2722"/>
                <a:ext cx="482" cy="618"/>
              </a:xfrm>
              <a:custGeom>
                <a:avLst/>
                <a:gdLst/>
                <a:ahLst/>
                <a:cxnLst>
                  <a:cxn ang="0">
                    <a:pos x="96" y="570"/>
                  </a:cxn>
                  <a:cxn ang="0">
                    <a:pos x="32" y="618"/>
                  </a:cxn>
                  <a:cxn ang="0">
                    <a:pos x="32" y="466"/>
                  </a:cxn>
                  <a:cxn ang="0">
                    <a:pos x="136" y="274"/>
                  </a:cxn>
                  <a:cxn ang="0">
                    <a:pos x="240" y="186"/>
                  </a:cxn>
                  <a:cxn ang="0">
                    <a:pos x="280" y="194"/>
                  </a:cxn>
                  <a:cxn ang="0">
                    <a:pos x="296" y="218"/>
                  </a:cxn>
                  <a:cxn ang="0">
                    <a:pos x="344" y="146"/>
                  </a:cxn>
                  <a:cxn ang="0">
                    <a:pos x="432" y="66"/>
                  </a:cxn>
                  <a:cxn ang="0">
                    <a:pos x="464" y="26"/>
                  </a:cxn>
                  <a:cxn ang="0">
                    <a:pos x="480" y="2"/>
                  </a:cxn>
                  <a:cxn ang="0">
                    <a:pos x="480" y="10"/>
                  </a:cxn>
                </a:cxnLst>
                <a:rect l="0" t="0" r="r" b="b"/>
                <a:pathLst>
                  <a:path w="482" h="618">
                    <a:moveTo>
                      <a:pt x="96" y="570"/>
                    </a:moveTo>
                    <a:cubicBezTo>
                      <a:pt x="77" y="598"/>
                      <a:pt x="64" y="607"/>
                      <a:pt x="32" y="618"/>
                    </a:cubicBezTo>
                    <a:cubicBezTo>
                      <a:pt x="0" y="569"/>
                      <a:pt x="23" y="519"/>
                      <a:pt x="32" y="466"/>
                    </a:cubicBezTo>
                    <a:cubicBezTo>
                      <a:pt x="49" y="367"/>
                      <a:pt x="66" y="344"/>
                      <a:pt x="136" y="274"/>
                    </a:cubicBezTo>
                    <a:cubicBezTo>
                      <a:pt x="173" y="237"/>
                      <a:pt x="188" y="203"/>
                      <a:pt x="240" y="186"/>
                    </a:cubicBezTo>
                    <a:cubicBezTo>
                      <a:pt x="253" y="189"/>
                      <a:pt x="268" y="187"/>
                      <a:pt x="280" y="194"/>
                    </a:cubicBezTo>
                    <a:cubicBezTo>
                      <a:pt x="288" y="199"/>
                      <a:pt x="287" y="222"/>
                      <a:pt x="296" y="218"/>
                    </a:cubicBezTo>
                    <a:cubicBezTo>
                      <a:pt x="296" y="218"/>
                      <a:pt x="336" y="158"/>
                      <a:pt x="344" y="146"/>
                    </a:cubicBezTo>
                    <a:cubicBezTo>
                      <a:pt x="366" y="113"/>
                      <a:pt x="399" y="88"/>
                      <a:pt x="432" y="66"/>
                    </a:cubicBezTo>
                    <a:cubicBezTo>
                      <a:pt x="448" y="19"/>
                      <a:pt x="428" y="62"/>
                      <a:pt x="464" y="26"/>
                    </a:cubicBezTo>
                    <a:cubicBezTo>
                      <a:pt x="471" y="19"/>
                      <a:pt x="473" y="9"/>
                      <a:pt x="480" y="2"/>
                    </a:cubicBezTo>
                    <a:cubicBezTo>
                      <a:pt x="482" y="0"/>
                      <a:pt x="480" y="7"/>
                      <a:pt x="480" y="10"/>
                    </a:cubicBezTo>
                  </a:path>
                </a:pathLst>
              </a:custGeom>
              <a:noFill/>
              <a:ln w="38100" cmpd="sng">
                <a:solidFill>
                  <a:schemeClr val="tx1"/>
                </a:solidFill>
                <a:round/>
                <a:headEnd/>
                <a:tailEnd/>
              </a:ln>
              <a:effec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nvGrpSpPr>
              <p:cNvPr id="132" name="Group 73"/>
              <p:cNvGrpSpPr>
                <a:grpSpLocks/>
              </p:cNvGrpSpPr>
              <p:nvPr/>
            </p:nvGrpSpPr>
            <p:grpSpPr bwMode="auto">
              <a:xfrm>
                <a:off x="2893" y="2614"/>
                <a:ext cx="227" cy="227"/>
                <a:chOff x="2893" y="2614"/>
                <a:chExt cx="227" cy="227"/>
              </a:xfrm>
            </p:grpSpPr>
            <p:sp>
              <p:nvSpPr>
                <p:cNvPr id="134" name="Oval 65"/>
                <p:cNvSpPr>
                  <a:spLocks noChangeArrowheads="1"/>
                </p:cNvSpPr>
                <p:nvPr/>
              </p:nvSpPr>
              <p:spPr bwMode="auto">
                <a:xfrm>
                  <a:off x="2893" y="2614"/>
                  <a:ext cx="227" cy="227"/>
                </a:xfrm>
                <a:prstGeom prst="ellipse">
                  <a:avLst/>
                </a:prstGeom>
                <a:solidFill>
                  <a:schemeClr val="accent1"/>
                </a:solidFill>
                <a:ln w="9525">
                  <a:solidFill>
                    <a:schemeClr val="tx1"/>
                  </a:solidFill>
                  <a:round/>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135" name="Freeform 68"/>
                <p:cNvSpPr>
                  <a:spLocks/>
                </p:cNvSpPr>
                <p:nvPr/>
              </p:nvSpPr>
              <p:spPr bwMode="auto">
                <a:xfrm>
                  <a:off x="2938" y="2660"/>
                  <a:ext cx="136" cy="135"/>
                </a:xfrm>
                <a:custGeom>
                  <a:avLst/>
                  <a:gdLst/>
                  <a:ahLst/>
                  <a:cxnLst>
                    <a:cxn ang="0">
                      <a:pos x="0" y="143"/>
                    </a:cxn>
                    <a:cxn ang="0">
                      <a:pos x="91" y="7"/>
                    </a:cxn>
                    <a:cxn ang="0">
                      <a:pos x="181" y="188"/>
                    </a:cxn>
                    <a:cxn ang="0">
                      <a:pos x="272" y="98"/>
                    </a:cxn>
                  </a:cxnLst>
                  <a:rect l="0" t="0" r="r" b="b"/>
                  <a:pathLst>
                    <a:path w="272" h="203">
                      <a:moveTo>
                        <a:pt x="0" y="143"/>
                      </a:moveTo>
                      <a:cubicBezTo>
                        <a:pt x="30" y="71"/>
                        <a:pt x="61" y="0"/>
                        <a:pt x="91" y="7"/>
                      </a:cubicBezTo>
                      <a:cubicBezTo>
                        <a:pt x="121" y="14"/>
                        <a:pt x="151" y="173"/>
                        <a:pt x="181" y="188"/>
                      </a:cubicBezTo>
                      <a:cubicBezTo>
                        <a:pt x="211" y="203"/>
                        <a:pt x="241" y="150"/>
                        <a:pt x="272" y="98"/>
                      </a:cubicBezTo>
                    </a:path>
                  </a:pathLst>
                </a:custGeom>
                <a:noFill/>
                <a:ln w="9525">
                  <a:solidFill>
                    <a:schemeClr val="tx1"/>
                  </a:solidFill>
                  <a:round/>
                  <a:headEnd/>
                  <a:tailEnd/>
                </a:ln>
                <a:effec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grpSp>
          <p:nvGrpSpPr>
            <p:cNvPr id="84" name="グループ化 83"/>
            <p:cNvGrpSpPr/>
            <p:nvPr/>
          </p:nvGrpSpPr>
          <p:grpSpPr>
            <a:xfrm>
              <a:off x="5575674" y="2941358"/>
              <a:ext cx="629200" cy="711524"/>
              <a:chOff x="737873" y="2249424"/>
              <a:chExt cx="629200" cy="711524"/>
            </a:xfrm>
          </p:grpSpPr>
          <p:sp>
            <p:nvSpPr>
              <p:cNvPr id="124" name="Oval 36"/>
              <p:cNvSpPr>
                <a:spLocks noChangeArrowheads="1"/>
              </p:cNvSpPr>
              <p:nvPr/>
            </p:nvSpPr>
            <p:spPr bwMode="auto">
              <a:xfrm>
                <a:off x="792974" y="2487671"/>
                <a:ext cx="502662" cy="473277"/>
              </a:xfrm>
              <a:prstGeom prst="ellipse">
                <a:avLst/>
              </a:prstGeom>
              <a:noFill/>
              <a:ln w="12700">
                <a:solidFill>
                  <a:schemeClr val="tx1"/>
                </a:solidFill>
                <a:round/>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dirty="0"/>
              </a:p>
            </p:txBody>
          </p:sp>
          <p:sp>
            <p:nvSpPr>
              <p:cNvPr id="125" name="Text Box 37"/>
              <p:cNvSpPr txBox="1">
                <a:spLocks noChangeArrowheads="1"/>
              </p:cNvSpPr>
              <p:nvPr/>
            </p:nvSpPr>
            <p:spPr bwMode="auto">
              <a:xfrm>
                <a:off x="827584" y="2528900"/>
                <a:ext cx="531327" cy="338554"/>
              </a:xfrm>
              <a:prstGeom prst="rect">
                <a:avLst/>
              </a:prstGeom>
              <a:noFill/>
              <a:ln w="9525">
                <a:noFill/>
                <a:miter lim="800000"/>
                <a:headEnd/>
                <a:tailEnd/>
              </a:ln>
              <a:effec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spcBef>
                    <a:spcPct val="50000"/>
                  </a:spcBef>
                </a:pPr>
                <a:r>
                  <a:rPr kumimoji="0" lang="en-US" altLang="ja-JP" sz="1600" b="1" i="1" dirty="0" err="1" smtClean="0">
                    <a:latin typeface="Times" pitchFamily="18" charset="0"/>
                    <a:ea typeface="Osaka" charset="-128"/>
                  </a:rPr>
                  <a:t>V</a:t>
                </a:r>
                <a:r>
                  <a:rPr kumimoji="0" lang="en-US" altLang="ja-JP" sz="1600" b="1" i="1" baseline="-25000" dirty="0" err="1" smtClean="0">
                    <a:latin typeface="Times" pitchFamily="18" charset="0"/>
                    <a:ea typeface="Osaka" charset="-128"/>
                  </a:rPr>
                  <a:t>x</a:t>
                </a:r>
                <a:endParaRPr lang="en-US" altLang="ja-JP" sz="1600" b="1" dirty="0">
                  <a:latin typeface="Times" pitchFamily="18" charset="0"/>
                  <a:ea typeface="Osaka" charset="-128"/>
                </a:endParaRPr>
              </a:p>
            </p:txBody>
          </p:sp>
          <p:sp>
            <p:nvSpPr>
              <p:cNvPr id="126" name="フリーフォーム 125"/>
              <p:cNvSpPr/>
              <p:nvPr/>
            </p:nvSpPr>
            <p:spPr>
              <a:xfrm>
                <a:off x="1286256" y="2249424"/>
                <a:ext cx="80817" cy="518160"/>
              </a:xfrm>
              <a:custGeom>
                <a:avLst/>
                <a:gdLst>
                  <a:gd name="connsiteX0" fmla="*/ 6096 w 201175"/>
                  <a:gd name="connsiteY0" fmla="*/ 518160 h 518160"/>
                  <a:gd name="connsiteX1" fmla="*/ 201168 w 201175"/>
                  <a:gd name="connsiteY1" fmla="*/ 347472 h 518160"/>
                  <a:gd name="connsiteX2" fmla="*/ 0 w 201175"/>
                  <a:gd name="connsiteY2" fmla="*/ 0 h 518160"/>
                </a:gdLst>
                <a:ahLst/>
                <a:cxnLst>
                  <a:cxn ang="0">
                    <a:pos x="connsiteX0" y="connsiteY0"/>
                  </a:cxn>
                  <a:cxn ang="0">
                    <a:pos x="connsiteX1" y="connsiteY1"/>
                  </a:cxn>
                  <a:cxn ang="0">
                    <a:pos x="connsiteX2" y="connsiteY2"/>
                  </a:cxn>
                </a:cxnLst>
                <a:rect l="l" t="t" r="r" b="b"/>
                <a:pathLst>
                  <a:path w="201175" h="518160">
                    <a:moveTo>
                      <a:pt x="6096" y="518160"/>
                    </a:moveTo>
                    <a:cubicBezTo>
                      <a:pt x="104140" y="475996"/>
                      <a:pt x="202184" y="433832"/>
                      <a:pt x="201168" y="347472"/>
                    </a:cubicBezTo>
                    <a:cubicBezTo>
                      <a:pt x="200152" y="261112"/>
                      <a:pt x="100076" y="130556"/>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dirty="0"/>
              </a:p>
            </p:txBody>
          </p:sp>
          <p:sp>
            <p:nvSpPr>
              <p:cNvPr id="127" name="フリーフォーム 126"/>
              <p:cNvSpPr/>
              <p:nvPr/>
            </p:nvSpPr>
            <p:spPr>
              <a:xfrm flipH="1">
                <a:off x="737873" y="2291494"/>
                <a:ext cx="80817" cy="518160"/>
              </a:xfrm>
              <a:custGeom>
                <a:avLst/>
                <a:gdLst>
                  <a:gd name="connsiteX0" fmla="*/ 6096 w 201175"/>
                  <a:gd name="connsiteY0" fmla="*/ 518160 h 518160"/>
                  <a:gd name="connsiteX1" fmla="*/ 201168 w 201175"/>
                  <a:gd name="connsiteY1" fmla="*/ 347472 h 518160"/>
                  <a:gd name="connsiteX2" fmla="*/ 0 w 201175"/>
                  <a:gd name="connsiteY2" fmla="*/ 0 h 518160"/>
                </a:gdLst>
                <a:ahLst/>
                <a:cxnLst>
                  <a:cxn ang="0">
                    <a:pos x="connsiteX0" y="connsiteY0"/>
                  </a:cxn>
                  <a:cxn ang="0">
                    <a:pos x="connsiteX1" y="connsiteY1"/>
                  </a:cxn>
                  <a:cxn ang="0">
                    <a:pos x="connsiteX2" y="connsiteY2"/>
                  </a:cxn>
                </a:cxnLst>
                <a:rect l="l" t="t" r="r" b="b"/>
                <a:pathLst>
                  <a:path w="201175" h="518160">
                    <a:moveTo>
                      <a:pt x="6096" y="518160"/>
                    </a:moveTo>
                    <a:cubicBezTo>
                      <a:pt x="104140" y="475996"/>
                      <a:pt x="202184" y="433832"/>
                      <a:pt x="201168" y="347472"/>
                    </a:cubicBezTo>
                    <a:cubicBezTo>
                      <a:pt x="200152" y="261112"/>
                      <a:pt x="100076" y="130556"/>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dirty="0"/>
              </a:p>
            </p:txBody>
          </p:sp>
        </p:grpSp>
        <p:grpSp>
          <p:nvGrpSpPr>
            <p:cNvPr id="87" name="グループ化 86"/>
            <p:cNvGrpSpPr/>
            <p:nvPr/>
          </p:nvGrpSpPr>
          <p:grpSpPr>
            <a:xfrm>
              <a:off x="6798005" y="2267792"/>
              <a:ext cx="628164" cy="369725"/>
              <a:chOff x="1960204" y="1575858"/>
              <a:chExt cx="628164" cy="369725"/>
            </a:xfrm>
          </p:grpSpPr>
          <p:cxnSp>
            <p:nvCxnSpPr>
              <p:cNvPr id="118" name="直線矢印コネクタ 117"/>
              <p:cNvCxnSpPr/>
              <p:nvPr/>
            </p:nvCxnSpPr>
            <p:spPr>
              <a:xfrm flipH="1">
                <a:off x="1960204" y="1945583"/>
                <a:ext cx="3435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Text Box 37"/>
              <p:cNvSpPr txBox="1">
                <a:spLocks noChangeArrowheads="1"/>
              </p:cNvSpPr>
              <p:nvPr/>
            </p:nvSpPr>
            <p:spPr bwMode="auto">
              <a:xfrm>
                <a:off x="2057041" y="1575858"/>
                <a:ext cx="531327" cy="338554"/>
              </a:xfrm>
              <a:prstGeom prst="rect">
                <a:avLst/>
              </a:prstGeom>
              <a:noFill/>
              <a:ln w="9525">
                <a:noFill/>
                <a:miter lim="800000"/>
                <a:headEnd/>
                <a:tailEnd/>
              </a:ln>
              <a:effec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spcBef>
                    <a:spcPct val="50000"/>
                  </a:spcBef>
                </a:pPr>
                <a:r>
                  <a:rPr kumimoji="0" lang="en-US" altLang="ja-JP" sz="1600" b="1" i="1" dirty="0" err="1" smtClean="0">
                    <a:latin typeface="Times" pitchFamily="18" charset="0"/>
                    <a:ea typeface="Osaka" charset="-128"/>
                  </a:rPr>
                  <a:t>I</a:t>
                </a:r>
                <a:r>
                  <a:rPr lang="en-US" altLang="ja-JP" sz="1600" b="1" i="1" baseline="-25000" dirty="0" err="1" smtClean="0">
                    <a:latin typeface="Times" pitchFamily="18" charset="0"/>
                    <a:ea typeface="Osaka" charset="-128"/>
                  </a:rPr>
                  <a:t>sd</a:t>
                </a:r>
                <a:endParaRPr lang="en-US" altLang="ja-JP" sz="1600" b="1" dirty="0">
                  <a:latin typeface="Times" pitchFamily="18" charset="0"/>
                  <a:ea typeface="Osaka" charset="-128"/>
                </a:endParaRPr>
              </a:p>
            </p:txBody>
          </p:sp>
        </p:grpSp>
      </p:grpSp>
    </p:spTree>
    <p:extLst>
      <p:ext uri="{BB962C8B-B14F-4D97-AF65-F5344CB8AC3E}">
        <p14:creationId xmlns:p14="http://schemas.microsoft.com/office/powerpoint/2010/main" val="36045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087518" y="6168095"/>
            <a:ext cx="4376519" cy="369332"/>
          </a:xfrm>
          <a:prstGeom prst="rect">
            <a:avLst/>
          </a:prstGeom>
          <a:noFill/>
        </p:spPr>
        <p:txBody>
          <a:bodyPr wrap="none" rtlCol="0">
            <a:spAutoFit/>
          </a:bodyPr>
          <a:lstStyle/>
          <a:p>
            <a:r>
              <a:rPr kumimoji="1" lang="en-US" altLang="ja-JP" dirty="0" smtClean="0"/>
              <a:t>Fully polarized </a:t>
            </a:r>
            <a:r>
              <a:rPr kumimoji="1" lang="en-US" altLang="ja-JP" i="1" dirty="0" smtClean="0">
                <a:latin typeface="Symbol" panose="05050102010706020507" pitchFamily="18" charset="2"/>
              </a:rPr>
              <a:t>n </a:t>
            </a:r>
            <a:r>
              <a:rPr kumimoji="1" lang="en-US" altLang="ja-JP" dirty="0" smtClean="0"/>
              <a:t>= 1 state; Ks: ~ </a:t>
            </a:r>
            <a:r>
              <a:rPr kumimoji="1" lang="en-US" altLang="ja-JP" dirty="0" smtClean="0">
                <a:solidFill>
                  <a:srgbClr val="FFFF00"/>
                </a:solidFill>
              </a:rPr>
              <a:t>90 kHz</a:t>
            </a:r>
            <a:endParaRPr kumimoji="1" lang="ja-JP" altLang="en-US" dirty="0">
              <a:solidFill>
                <a:srgbClr val="FFFF00"/>
              </a:solidFill>
            </a:endParaRPr>
          </a:p>
        </p:txBody>
      </p:sp>
      <p:sp>
        <p:nvSpPr>
          <p:cNvPr id="45" name="正方形/長方形 44"/>
          <p:cNvSpPr/>
          <p:nvPr/>
        </p:nvSpPr>
        <p:spPr>
          <a:xfrm>
            <a:off x="39516" y="-24848"/>
            <a:ext cx="9027709" cy="646331"/>
          </a:xfrm>
          <a:prstGeom prst="rect">
            <a:avLst/>
          </a:prstGeom>
        </p:spPr>
        <p:txBody>
          <a:bodyPr wrap="square">
            <a:spAutoFit/>
          </a:bodyPr>
          <a:lstStyle/>
          <a:p>
            <a:pPr algn="ctr"/>
            <a:r>
              <a:rPr lang="en-US" altLang="ja-JP" sz="3600" dirty="0" smtClean="0"/>
              <a:t>Knight shift experiments</a:t>
            </a:r>
            <a:endParaRPr lang="ja-JP" altLang="en-US" sz="3600" dirty="0"/>
          </a:p>
        </p:txBody>
      </p:sp>
      <p:grpSp>
        <p:nvGrpSpPr>
          <p:cNvPr id="46" name="グループ化 45"/>
          <p:cNvGrpSpPr/>
          <p:nvPr/>
        </p:nvGrpSpPr>
        <p:grpSpPr>
          <a:xfrm>
            <a:off x="4630633" y="1209875"/>
            <a:ext cx="2718590" cy="1598027"/>
            <a:chOff x="5579028" y="1700808"/>
            <a:chExt cx="3064274" cy="1801225"/>
          </a:xfrm>
        </p:grpSpPr>
        <p:grpSp>
          <p:nvGrpSpPr>
            <p:cNvPr id="47" name="グループ化 46"/>
            <p:cNvGrpSpPr/>
            <p:nvPr/>
          </p:nvGrpSpPr>
          <p:grpSpPr>
            <a:xfrm>
              <a:off x="5579028" y="1700808"/>
              <a:ext cx="3064274" cy="1728192"/>
              <a:chOff x="4860032" y="2348880"/>
              <a:chExt cx="4277216" cy="2412268"/>
            </a:xfrm>
          </p:grpSpPr>
          <p:sp>
            <p:nvSpPr>
              <p:cNvPr id="49" name="Rectangle 26"/>
              <p:cNvSpPr>
                <a:spLocks noChangeArrowheads="1"/>
              </p:cNvSpPr>
              <p:nvPr/>
            </p:nvSpPr>
            <p:spPr bwMode="auto">
              <a:xfrm>
                <a:off x="4860032" y="2348880"/>
                <a:ext cx="4093998" cy="2412268"/>
              </a:xfrm>
              <a:prstGeom prst="rect">
                <a:avLst/>
              </a:prstGeom>
              <a:gradFill rotWithShape="0">
                <a:gsLst>
                  <a:gs pos="0">
                    <a:schemeClr val="bg2"/>
                  </a:gs>
                  <a:gs pos="100000">
                    <a:schemeClr val="bg2">
                      <a:gamma/>
                      <a:tint val="0"/>
                      <a:invGamma/>
                    </a:schemeClr>
                  </a:gs>
                </a:gsLst>
                <a:lin ang="2700000" scaled="1"/>
              </a:gradFill>
              <a:ln w="9525">
                <a:noFill/>
                <a:miter lim="800000"/>
                <a:headEnd/>
                <a:tailEnd/>
              </a:ln>
              <a:effectLst/>
            </p:spPr>
            <p:txBody>
              <a:bodyPr wrap="none" anchor="ctr"/>
              <a:lstStyle/>
              <a:p>
                <a:pPr algn="ctr" defTabSz="957263"/>
                <a:endParaRPr lang="ja-JP" altLang="ja-JP" dirty="0"/>
              </a:p>
            </p:txBody>
          </p:sp>
          <p:sp>
            <p:nvSpPr>
              <p:cNvPr id="50" name="直方体 49"/>
              <p:cNvSpPr/>
              <p:nvPr/>
            </p:nvSpPr>
            <p:spPr>
              <a:xfrm>
                <a:off x="5920729" y="2938761"/>
                <a:ext cx="2719844" cy="633066"/>
              </a:xfrm>
              <a:prstGeom prst="cube">
                <a:avLst>
                  <a:gd name="adj" fmla="val 83805"/>
                </a:avLst>
              </a:prstGeom>
              <a:solidFill>
                <a:schemeClr val="accent2">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直方体 50"/>
              <p:cNvSpPr/>
              <p:nvPr/>
            </p:nvSpPr>
            <p:spPr>
              <a:xfrm>
                <a:off x="5975123" y="2594272"/>
                <a:ext cx="2664000" cy="803286"/>
              </a:xfrm>
              <a:prstGeom prst="cube">
                <a:avLst>
                  <a:gd name="adj" fmla="val 60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Oval 36"/>
              <p:cNvSpPr>
                <a:spLocks noChangeArrowheads="1"/>
              </p:cNvSpPr>
              <p:nvPr/>
            </p:nvSpPr>
            <p:spPr bwMode="auto">
              <a:xfrm>
                <a:off x="6632358" y="3717754"/>
                <a:ext cx="604473" cy="569136"/>
              </a:xfrm>
              <a:prstGeom prst="ellipse">
                <a:avLst/>
              </a:prstGeom>
              <a:noFill/>
              <a:ln w="12700">
                <a:solidFill>
                  <a:schemeClr val="bg1"/>
                </a:solidFill>
                <a:round/>
                <a:headEnd/>
                <a:tailEnd/>
              </a:ln>
              <a:effectLst/>
            </p:spPr>
            <p:txBody>
              <a:bodyPr wrap="none" anchor="ctr"/>
              <a:lstStyle/>
              <a:p>
                <a:endParaRPr lang="ja-JP" altLang="en-US"/>
              </a:p>
            </p:txBody>
          </p:sp>
          <p:sp>
            <p:nvSpPr>
              <p:cNvPr id="53" name="Text Box 37"/>
              <p:cNvSpPr txBox="1">
                <a:spLocks noChangeArrowheads="1"/>
              </p:cNvSpPr>
              <p:nvPr/>
            </p:nvSpPr>
            <p:spPr bwMode="auto">
              <a:xfrm>
                <a:off x="6612943" y="3681365"/>
                <a:ext cx="705218" cy="629502"/>
              </a:xfrm>
              <a:prstGeom prst="rect">
                <a:avLst/>
              </a:prstGeom>
              <a:noFill/>
              <a:ln w="9525">
                <a:noFill/>
                <a:miter lim="800000"/>
                <a:headEnd/>
                <a:tailEnd/>
              </a:ln>
              <a:effectLst/>
            </p:spPr>
            <p:txBody>
              <a:bodyPr>
                <a:spAutoFit/>
              </a:bodyPr>
              <a:lstStyle/>
              <a:p>
                <a:pPr>
                  <a:spcBef>
                    <a:spcPct val="50000"/>
                  </a:spcBef>
                </a:pPr>
                <a:r>
                  <a:rPr kumimoji="0" lang="en-US" altLang="ja-JP" sz="2000" b="1" i="1" dirty="0" err="1">
                    <a:solidFill>
                      <a:schemeClr val="bg1"/>
                    </a:solidFill>
                    <a:latin typeface="Times" pitchFamily="18" charset="0"/>
                    <a:ea typeface="Osaka" charset="-128"/>
                  </a:rPr>
                  <a:t>V</a:t>
                </a:r>
                <a:r>
                  <a:rPr lang="en-US" altLang="ja-JP" sz="2000" b="1" i="1" baseline="-25000" dirty="0" err="1">
                    <a:solidFill>
                      <a:schemeClr val="bg1"/>
                    </a:solidFill>
                    <a:latin typeface="Times" pitchFamily="18" charset="0"/>
                    <a:ea typeface="Osaka" charset="-128"/>
                  </a:rPr>
                  <a:t>x</a:t>
                </a:r>
                <a:endParaRPr lang="en-US" altLang="ja-JP" sz="2000" b="1" dirty="0">
                  <a:solidFill>
                    <a:schemeClr val="bg1"/>
                  </a:solidFill>
                  <a:latin typeface="Times" pitchFamily="18" charset="0"/>
                  <a:ea typeface="Osaka" charset="-128"/>
                </a:endParaRPr>
              </a:p>
            </p:txBody>
          </p:sp>
          <p:sp>
            <p:nvSpPr>
              <p:cNvPr id="54" name="Line 41"/>
              <p:cNvSpPr>
                <a:spLocks noChangeShapeType="1"/>
              </p:cNvSpPr>
              <p:nvPr/>
            </p:nvSpPr>
            <p:spPr bwMode="auto">
              <a:xfrm>
                <a:off x="5969391" y="3178480"/>
                <a:ext cx="2193562" cy="0"/>
              </a:xfrm>
              <a:prstGeom prst="line">
                <a:avLst/>
              </a:prstGeom>
              <a:noFill/>
              <a:ln w="38100">
                <a:solidFill>
                  <a:srgbClr val="FF0000"/>
                </a:solidFill>
                <a:round/>
                <a:headEnd/>
                <a:tailEnd/>
              </a:ln>
              <a:effectLst/>
            </p:spPr>
            <p:txBody>
              <a:bodyPr/>
              <a:lstStyle/>
              <a:p>
                <a:endParaRPr lang="ja-JP" altLang="en-US"/>
              </a:p>
            </p:txBody>
          </p:sp>
          <p:sp>
            <p:nvSpPr>
              <p:cNvPr id="55" name="Line 43"/>
              <p:cNvSpPr>
                <a:spLocks noChangeShapeType="1"/>
              </p:cNvSpPr>
              <p:nvPr/>
            </p:nvSpPr>
            <p:spPr bwMode="auto">
              <a:xfrm>
                <a:off x="6887949" y="3178480"/>
                <a:ext cx="430213" cy="0"/>
              </a:xfrm>
              <a:prstGeom prst="line">
                <a:avLst/>
              </a:prstGeom>
              <a:noFill/>
              <a:ln w="19050">
                <a:solidFill>
                  <a:srgbClr val="FF0000"/>
                </a:solidFill>
                <a:round/>
                <a:headEnd/>
                <a:tailEnd/>
              </a:ln>
              <a:effectLst/>
            </p:spPr>
            <p:txBody>
              <a:bodyPr/>
              <a:lstStyle/>
              <a:p>
                <a:endParaRPr lang="ja-JP" altLang="en-US"/>
              </a:p>
            </p:txBody>
          </p:sp>
          <p:sp>
            <p:nvSpPr>
              <p:cNvPr id="56" name="Line 61"/>
              <p:cNvSpPr>
                <a:spLocks noChangeShapeType="1"/>
              </p:cNvSpPr>
              <p:nvPr/>
            </p:nvSpPr>
            <p:spPr bwMode="auto">
              <a:xfrm flipH="1">
                <a:off x="8162953" y="2680419"/>
                <a:ext cx="504000" cy="504000"/>
              </a:xfrm>
              <a:prstGeom prst="line">
                <a:avLst/>
              </a:prstGeom>
              <a:noFill/>
              <a:ln w="38100">
                <a:solidFill>
                  <a:srgbClr val="FF0000"/>
                </a:solidFill>
                <a:round/>
                <a:headEnd/>
                <a:tailEnd/>
              </a:ln>
              <a:effectLst/>
            </p:spPr>
            <p:txBody>
              <a:bodyPr/>
              <a:lstStyle/>
              <a:p>
                <a:endParaRPr lang="ja-JP" altLang="en-US"/>
              </a:p>
            </p:txBody>
          </p:sp>
          <p:sp>
            <p:nvSpPr>
              <p:cNvPr id="57" name="直方体 56"/>
              <p:cNvSpPr/>
              <p:nvPr/>
            </p:nvSpPr>
            <p:spPr>
              <a:xfrm>
                <a:off x="6413280" y="3068941"/>
                <a:ext cx="474669" cy="401643"/>
              </a:xfrm>
              <a:prstGeom prst="cube">
                <a:avLst>
                  <a:gd name="adj" fmla="val 41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方体 57"/>
              <p:cNvSpPr/>
              <p:nvPr/>
            </p:nvSpPr>
            <p:spPr>
              <a:xfrm>
                <a:off x="7216566" y="3068941"/>
                <a:ext cx="474669" cy="401643"/>
              </a:xfrm>
              <a:prstGeom prst="cube">
                <a:avLst>
                  <a:gd name="adj" fmla="val 41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Line 61"/>
              <p:cNvSpPr>
                <a:spLocks noChangeShapeType="1"/>
              </p:cNvSpPr>
              <p:nvPr/>
            </p:nvSpPr>
            <p:spPr bwMode="auto">
              <a:xfrm flipH="1">
                <a:off x="6705384" y="3178480"/>
                <a:ext cx="229210" cy="180000"/>
              </a:xfrm>
              <a:prstGeom prst="line">
                <a:avLst/>
              </a:prstGeom>
              <a:noFill/>
              <a:ln w="38100">
                <a:solidFill>
                  <a:srgbClr val="FF0000"/>
                </a:solidFill>
                <a:round/>
                <a:headEnd/>
                <a:tailEnd/>
              </a:ln>
              <a:effectLst/>
            </p:spPr>
            <p:txBody>
              <a:bodyPr/>
              <a:lstStyle/>
              <a:p>
                <a:endParaRPr lang="ja-JP" altLang="en-US"/>
              </a:p>
            </p:txBody>
          </p:sp>
          <p:sp>
            <p:nvSpPr>
              <p:cNvPr id="60" name="Line 43"/>
              <p:cNvSpPr>
                <a:spLocks noChangeShapeType="1"/>
              </p:cNvSpPr>
              <p:nvPr/>
            </p:nvSpPr>
            <p:spPr bwMode="auto">
              <a:xfrm>
                <a:off x="6413280" y="3361045"/>
                <a:ext cx="292104" cy="0"/>
              </a:xfrm>
              <a:prstGeom prst="line">
                <a:avLst/>
              </a:prstGeom>
              <a:noFill/>
              <a:ln w="38100">
                <a:solidFill>
                  <a:srgbClr val="FF0000"/>
                </a:solidFill>
                <a:round/>
                <a:headEnd/>
                <a:tailEnd/>
              </a:ln>
              <a:effectLst/>
            </p:spPr>
            <p:txBody>
              <a:bodyPr/>
              <a:lstStyle/>
              <a:p>
                <a:endParaRPr lang="ja-JP" altLang="en-US"/>
              </a:p>
            </p:txBody>
          </p:sp>
          <p:sp>
            <p:nvSpPr>
              <p:cNvPr id="61" name="フリーフォーム 60"/>
              <p:cNvSpPr/>
              <p:nvPr/>
            </p:nvSpPr>
            <p:spPr>
              <a:xfrm>
                <a:off x="6522818" y="3361045"/>
                <a:ext cx="182566" cy="465896"/>
              </a:xfrm>
              <a:custGeom>
                <a:avLst/>
                <a:gdLst>
                  <a:gd name="connsiteX0" fmla="*/ 0 w 109182"/>
                  <a:gd name="connsiteY0" fmla="*/ 0 h 614149"/>
                  <a:gd name="connsiteX1" fmla="*/ 109182 w 109182"/>
                  <a:gd name="connsiteY1" fmla="*/ 614149 h 614149"/>
                </a:gdLst>
                <a:ahLst/>
                <a:cxnLst>
                  <a:cxn ang="0">
                    <a:pos x="connsiteX0" y="connsiteY0"/>
                  </a:cxn>
                  <a:cxn ang="0">
                    <a:pos x="connsiteX1" y="connsiteY1"/>
                  </a:cxn>
                </a:cxnLst>
                <a:rect l="l" t="t" r="r" b="b"/>
                <a:pathLst>
                  <a:path w="109182" h="614149">
                    <a:moveTo>
                      <a:pt x="0" y="0"/>
                    </a:moveTo>
                    <a:lnTo>
                      <a:pt x="109182" y="614149"/>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フリーフォーム 61"/>
              <p:cNvSpPr/>
              <p:nvPr/>
            </p:nvSpPr>
            <p:spPr>
              <a:xfrm>
                <a:off x="7216567" y="3346274"/>
                <a:ext cx="157620" cy="548088"/>
              </a:xfrm>
              <a:custGeom>
                <a:avLst/>
                <a:gdLst>
                  <a:gd name="connsiteX0" fmla="*/ 136477 w 136477"/>
                  <a:gd name="connsiteY0" fmla="*/ 0 h 491320"/>
                  <a:gd name="connsiteX1" fmla="*/ 0 w 136477"/>
                  <a:gd name="connsiteY1" fmla="*/ 491320 h 491320"/>
                </a:gdLst>
                <a:ahLst/>
                <a:cxnLst>
                  <a:cxn ang="0">
                    <a:pos x="connsiteX0" y="connsiteY0"/>
                  </a:cxn>
                  <a:cxn ang="0">
                    <a:pos x="connsiteX1" y="connsiteY1"/>
                  </a:cxn>
                </a:cxnLst>
                <a:rect l="l" t="t" r="r" b="b"/>
                <a:pathLst>
                  <a:path w="136477" h="491320">
                    <a:moveTo>
                      <a:pt x="136477" y="0"/>
                    </a:moveTo>
                    <a:lnTo>
                      <a:pt x="0" y="491320"/>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3" name="直線矢印コネクタ 62"/>
              <p:cNvCxnSpPr/>
              <p:nvPr/>
            </p:nvCxnSpPr>
            <p:spPr>
              <a:xfrm rot="10800000">
                <a:off x="8384982" y="2959402"/>
                <a:ext cx="474669"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flipV="1">
                <a:off x="5084940" y="3140968"/>
                <a:ext cx="903095" cy="14851"/>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Line 43"/>
              <p:cNvSpPr>
                <a:spLocks noChangeShapeType="1"/>
              </p:cNvSpPr>
              <p:nvPr/>
            </p:nvSpPr>
            <p:spPr bwMode="auto">
              <a:xfrm>
                <a:off x="7216566" y="3358480"/>
                <a:ext cx="292104" cy="0"/>
              </a:xfrm>
              <a:prstGeom prst="line">
                <a:avLst/>
              </a:prstGeom>
              <a:noFill/>
              <a:ln w="38100">
                <a:solidFill>
                  <a:srgbClr val="FF0000"/>
                </a:solidFill>
                <a:round/>
                <a:headEnd/>
                <a:tailEnd/>
              </a:ln>
              <a:effectLst/>
            </p:spPr>
            <p:txBody>
              <a:bodyPr/>
              <a:lstStyle/>
              <a:p>
                <a:endParaRPr lang="ja-JP" altLang="en-US"/>
              </a:p>
            </p:txBody>
          </p:sp>
          <p:sp>
            <p:nvSpPr>
              <p:cNvPr id="66" name="Line 61"/>
              <p:cNvSpPr>
                <a:spLocks noChangeShapeType="1"/>
              </p:cNvSpPr>
              <p:nvPr/>
            </p:nvSpPr>
            <p:spPr bwMode="auto">
              <a:xfrm flipH="1">
                <a:off x="7493134" y="3175469"/>
                <a:ext cx="229210" cy="180000"/>
              </a:xfrm>
              <a:prstGeom prst="line">
                <a:avLst/>
              </a:prstGeom>
              <a:noFill/>
              <a:ln w="38100">
                <a:solidFill>
                  <a:srgbClr val="FF0000"/>
                </a:solidFill>
                <a:round/>
                <a:headEnd/>
                <a:tailEnd/>
              </a:ln>
              <a:effectLst/>
            </p:spPr>
            <p:txBody>
              <a:bodyPr/>
              <a:lstStyle/>
              <a:p>
                <a:endParaRPr lang="ja-JP" altLang="en-US"/>
              </a:p>
            </p:txBody>
          </p:sp>
          <p:cxnSp>
            <p:nvCxnSpPr>
              <p:cNvPr id="67" name="直線矢印コネクタ 66"/>
              <p:cNvCxnSpPr/>
              <p:nvPr/>
            </p:nvCxnSpPr>
            <p:spPr>
              <a:xfrm flipH="1">
                <a:off x="5445727" y="3477304"/>
                <a:ext cx="305229" cy="0"/>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8" name="グループ化 67"/>
              <p:cNvGrpSpPr/>
              <p:nvPr/>
            </p:nvGrpSpPr>
            <p:grpSpPr>
              <a:xfrm>
                <a:off x="5251173" y="3733131"/>
                <a:ext cx="338516" cy="338516"/>
                <a:chOff x="3951279" y="4305312"/>
                <a:chExt cx="547695" cy="547695"/>
              </a:xfrm>
            </p:grpSpPr>
            <p:sp>
              <p:nvSpPr>
                <p:cNvPr id="84" name="円/楕円 94"/>
                <p:cNvSpPr/>
                <p:nvPr/>
              </p:nvSpPr>
              <p:spPr>
                <a:xfrm>
                  <a:off x="3951279" y="4305312"/>
                  <a:ext cx="547695" cy="5476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024305" y="4487877"/>
                  <a:ext cx="400572" cy="209308"/>
                </a:xfrm>
                <a:custGeom>
                  <a:avLst/>
                  <a:gdLst>
                    <a:gd name="connsiteX0" fmla="*/ 0 w 1009934"/>
                    <a:gd name="connsiteY0" fmla="*/ 507242 h 527714"/>
                    <a:gd name="connsiteX1" fmla="*/ 368489 w 1009934"/>
                    <a:gd name="connsiteY1" fmla="*/ 2275 h 527714"/>
                    <a:gd name="connsiteX2" fmla="*/ 696036 w 1009934"/>
                    <a:gd name="connsiteY2" fmla="*/ 520890 h 527714"/>
                    <a:gd name="connsiteX3" fmla="*/ 1009934 w 1009934"/>
                    <a:gd name="connsiteY3" fmla="*/ 43219 h 527714"/>
                  </a:gdLst>
                  <a:ahLst/>
                  <a:cxnLst>
                    <a:cxn ang="0">
                      <a:pos x="connsiteX0" y="connsiteY0"/>
                    </a:cxn>
                    <a:cxn ang="0">
                      <a:pos x="connsiteX1" y="connsiteY1"/>
                    </a:cxn>
                    <a:cxn ang="0">
                      <a:pos x="connsiteX2" y="connsiteY2"/>
                    </a:cxn>
                    <a:cxn ang="0">
                      <a:pos x="connsiteX3" y="connsiteY3"/>
                    </a:cxn>
                  </a:cxnLst>
                  <a:rect l="l" t="t" r="r" b="b"/>
                  <a:pathLst>
                    <a:path w="1009934" h="527714">
                      <a:moveTo>
                        <a:pt x="0" y="507242"/>
                      </a:moveTo>
                      <a:cubicBezTo>
                        <a:pt x="126241" y="253621"/>
                        <a:pt x="252483" y="0"/>
                        <a:pt x="368489" y="2275"/>
                      </a:cubicBezTo>
                      <a:cubicBezTo>
                        <a:pt x="484495" y="4550"/>
                        <a:pt x="589129" y="514066"/>
                        <a:pt x="696036" y="520890"/>
                      </a:cubicBezTo>
                      <a:cubicBezTo>
                        <a:pt x="802944" y="527714"/>
                        <a:pt x="906439" y="285466"/>
                        <a:pt x="1009934" y="43219"/>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9" name="グループ化 68"/>
              <p:cNvGrpSpPr/>
              <p:nvPr/>
            </p:nvGrpSpPr>
            <p:grpSpPr>
              <a:xfrm>
                <a:off x="5318908" y="3325659"/>
                <a:ext cx="114749" cy="283896"/>
                <a:chOff x="6300192" y="5793596"/>
                <a:chExt cx="114749" cy="283896"/>
              </a:xfrm>
            </p:grpSpPr>
            <p:cxnSp>
              <p:nvCxnSpPr>
                <p:cNvPr id="82" name="直線矢印コネクタ 81"/>
                <p:cNvCxnSpPr/>
                <p:nvPr/>
              </p:nvCxnSpPr>
              <p:spPr>
                <a:xfrm flipV="1">
                  <a:off x="6414941" y="5793596"/>
                  <a:ext cx="0" cy="283896"/>
                </a:xfrm>
                <a:prstGeom prst="straightConnector1">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6300192" y="5877369"/>
                  <a:ext cx="0" cy="143919"/>
                </a:xfrm>
                <a:prstGeom prst="straightConnector1">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0" name="直線矢印コネクタ 69"/>
              <p:cNvCxnSpPr/>
              <p:nvPr/>
            </p:nvCxnSpPr>
            <p:spPr>
              <a:xfrm flipH="1">
                <a:off x="5598128" y="3913391"/>
                <a:ext cx="152828" cy="0"/>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1" name="グループ化 70"/>
              <p:cNvGrpSpPr/>
              <p:nvPr/>
            </p:nvGrpSpPr>
            <p:grpSpPr>
              <a:xfrm>
                <a:off x="4909094" y="3140967"/>
                <a:ext cx="360000" cy="1440161"/>
                <a:chOff x="4641864" y="4473116"/>
                <a:chExt cx="360000" cy="1393612"/>
              </a:xfrm>
            </p:grpSpPr>
            <p:cxnSp>
              <p:nvCxnSpPr>
                <p:cNvPr id="78" name="直線コネクタ 77"/>
                <p:cNvCxnSpPr/>
                <p:nvPr/>
              </p:nvCxnSpPr>
              <p:spPr>
                <a:xfrm>
                  <a:off x="4817710" y="4473116"/>
                  <a:ext cx="0" cy="12757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rot="10800000">
                  <a:off x="4641864" y="5758416"/>
                  <a:ext cx="360000" cy="1178"/>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rot="10800000">
                  <a:off x="4709760" y="5811394"/>
                  <a:ext cx="216000" cy="1178"/>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rot="10800000">
                  <a:off x="4748325" y="5865550"/>
                  <a:ext cx="144000" cy="1178"/>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2" name="直線矢印コネクタ 71"/>
              <p:cNvCxnSpPr/>
              <p:nvPr/>
            </p:nvCxnSpPr>
            <p:spPr>
              <a:xfrm flipH="1">
                <a:off x="5089094" y="3477304"/>
                <a:ext cx="229815" cy="0"/>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H="1">
                <a:off x="5089094" y="3901091"/>
                <a:ext cx="152828" cy="0"/>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5767763" y="3481391"/>
                <a:ext cx="80114" cy="429263"/>
              </a:xfrm>
              <a:prstGeom prst="rect">
                <a:avLst/>
              </a:prstGeom>
              <a:solidFill>
                <a:srgbClr val="160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5831182" y="3653772"/>
                <a:ext cx="168226" cy="94923"/>
              </a:xfrm>
              <a:prstGeom prst="rect">
                <a:avLst/>
              </a:prstGeom>
              <a:solidFill>
                <a:srgbClr val="160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カギ線コネクタ 75"/>
              <p:cNvCxnSpPr/>
              <p:nvPr/>
            </p:nvCxnSpPr>
            <p:spPr>
              <a:xfrm flipV="1">
                <a:off x="5898846" y="3531150"/>
                <a:ext cx="482722" cy="164872"/>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8584417" y="2483497"/>
                <a:ext cx="552831" cy="581078"/>
              </a:xfrm>
              <a:prstGeom prst="rect">
                <a:avLst/>
              </a:prstGeom>
            </p:spPr>
            <p:txBody>
              <a:bodyPr wrap="none">
                <a:spAutoFit/>
              </a:bodyPr>
              <a:lstStyle/>
              <a:p>
                <a:r>
                  <a:rPr kumimoji="0" lang="en-US" altLang="ja-JP" b="1" i="1" dirty="0" smtClean="0">
                    <a:solidFill>
                      <a:schemeClr val="bg1"/>
                    </a:solidFill>
                    <a:latin typeface="Times" pitchFamily="18" charset="0"/>
                    <a:ea typeface="Osaka" charset="-128"/>
                  </a:rPr>
                  <a:t>I</a:t>
                </a:r>
                <a:r>
                  <a:rPr lang="en-US" altLang="ja-JP" b="1" i="1" baseline="-25000" dirty="0" smtClean="0">
                    <a:solidFill>
                      <a:schemeClr val="bg1"/>
                    </a:solidFill>
                    <a:latin typeface="Times" pitchFamily="18" charset="0"/>
                    <a:ea typeface="Osaka" charset="-128"/>
                  </a:rPr>
                  <a:t>x</a:t>
                </a:r>
                <a:endParaRPr lang="ja-JP" altLang="en-US" dirty="0">
                  <a:solidFill>
                    <a:schemeClr val="bg1"/>
                  </a:solidFill>
                </a:endParaRPr>
              </a:p>
            </p:txBody>
          </p:sp>
        </p:grpSp>
        <p:sp>
          <p:nvSpPr>
            <p:cNvPr id="48" name="テキスト ボックス 47"/>
            <p:cNvSpPr txBox="1"/>
            <p:nvPr/>
          </p:nvSpPr>
          <p:spPr>
            <a:xfrm>
              <a:off x="6296512" y="3085738"/>
              <a:ext cx="2188437" cy="416295"/>
            </a:xfrm>
            <a:prstGeom prst="rect">
              <a:avLst/>
            </a:prstGeom>
            <a:noFill/>
          </p:spPr>
          <p:txBody>
            <a:bodyPr wrap="none" rtlCol="0">
              <a:spAutoFit/>
            </a:bodyPr>
            <a:lstStyle/>
            <a:p>
              <a:r>
                <a:rPr kumimoji="1" lang="en-US" altLang="ja-JP" dirty="0" smtClean="0">
                  <a:solidFill>
                    <a:schemeClr val="bg1"/>
                  </a:solidFill>
                </a:rPr>
                <a:t>Back gating NSR</a:t>
              </a:r>
              <a:endParaRPr kumimoji="1" lang="ja-JP" altLang="en-US" dirty="0">
                <a:solidFill>
                  <a:schemeClr val="bg1"/>
                </a:solidFill>
              </a:endParaRPr>
            </a:p>
          </p:txBody>
        </p:sp>
      </p:grpSp>
      <p:grpSp>
        <p:nvGrpSpPr>
          <p:cNvPr id="8" name="グループ化 7"/>
          <p:cNvGrpSpPr/>
          <p:nvPr/>
        </p:nvGrpSpPr>
        <p:grpSpPr>
          <a:xfrm>
            <a:off x="3511454" y="3909172"/>
            <a:ext cx="5187496" cy="2160240"/>
            <a:chOff x="107504" y="4149117"/>
            <a:chExt cx="5187496" cy="2160240"/>
          </a:xfrm>
        </p:grpSpPr>
        <p:sp>
          <p:nvSpPr>
            <p:cNvPr id="3" name="正方形/長方形 2"/>
            <p:cNvSpPr/>
            <p:nvPr/>
          </p:nvSpPr>
          <p:spPr>
            <a:xfrm>
              <a:off x="107504" y="4149117"/>
              <a:ext cx="5187496" cy="21602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矢印コネクタ 8"/>
            <p:cNvCxnSpPr/>
            <p:nvPr/>
          </p:nvCxnSpPr>
          <p:spPr>
            <a:xfrm>
              <a:off x="1190544" y="5481265"/>
              <a:ext cx="3528392"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2"/>
            <a:stretch>
              <a:fillRect/>
            </a:stretch>
          </p:blipFill>
          <p:spPr>
            <a:xfrm>
              <a:off x="298113" y="4256371"/>
              <a:ext cx="4936618" cy="1974647"/>
            </a:xfrm>
            <a:prstGeom prst="rect">
              <a:avLst/>
            </a:prstGeom>
          </p:spPr>
        </p:pic>
      </p:grpSp>
      <p:grpSp>
        <p:nvGrpSpPr>
          <p:cNvPr id="95" name="グループ化 94"/>
          <p:cNvGrpSpPr/>
          <p:nvPr/>
        </p:nvGrpSpPr>
        <p:grpSpPr>
          <a:xfrm>
            <a:off x="3982631" y="3554297"/>
            <a:ext cx="4637846" cy="383605"/>
            <a:chOff x="578681" y="3794242"/>
            <a:chExt cx="4637846" cy="383605"/>
          </a:xfrm>
        </p:grpSpPr>
        <p:cxnSp>
          <p:nvCxnSpPr>
            <p:cNvPr id="92" name="直線矢印コネクタ 91"/>
            <p:cNvCxnSpPr/>
            <p:nvPr/>
          </p:nvCxnSpPr>
          <p:spPr>
            <a:xfrm flipH="1">
              <a:off x="1483652" y="4005101"/>
              <a:ext cx="25108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948231" y="3794242"/>
              <a:ext cx="1268296" cy="369332"/>
            </a:xfrm>
            <a:prstGeom prst="rect">
              <a:avLst/>
            </a:prstGeom>
            <a:noFill/>
          </p:spPr>
          <p:txBody>
            <a:bodyPr wrap="none" rtlCol="0">
              <a:spAutoFit/>
            </a:bodyPr>
            <a:lstStyle/>
            <a:p>
              <a:r>
                <a:rPr kumimoji="1" lang="en-US" altLang="ja-JP" i="1" dirty="0" smtClean="0"/>
                <a:t>K</a:t>
              </a:r>
              <a:r>
                <a:rPr kumimoji="1" lang="en-US" altLang="ja-JP" baseline="-25000" dirty="0" smtClean="0"/>
                <a:t>s</a:t>
              </a:r>
              <a:r>
                <a:rPr kumimoji="1" lang="en-US" altLang="ja-JP" dirty="0" smtClean="0"/>
                <a:t> = 0 kHz</a:t>
              </a:r>
              <a:endParaRPr kumimoji="1" lang="ja-JP" altLang="en-US" dirty="0"/>
            </a:p>
          </p:txBody>
        </p:sp>
        <p:sp>
          <p:nvSpPr>
            <p:cNvPr id="87" name="テキスト ボックス 86"/>
            <p:cNvSpPr txBox="1"/>
            <p:nvPr/>
          </p:nvSpPr>
          <p:spPr>
            <a:xfrm>
              <a:off x="578681" y="3808515"/>
              <a:ext cx="902811" cy="369332"/>
            </a:xfrm>
            <a:prstGeom prst="rect">
              <a:avLst/>
            </a:prstGeom>
            <a:noFill/>
          </p:spPr>
          <p:txBody>
            <a:bodyPr wrap="none" rtlCol="0">
              <a:spAutoFit/>
            </a:bodyPr>
            <a:lstStyle/>
            <a:p>
              <a:r>
                <a:rPr kumimoji="1" lang="en-US" altLang="ja-JP" dirty="0" smtClean="0"/>
                <a:t>90 kHz</a:t>
              </a:r>
              <a:endParaRPr kumimoji="1" lang="ja-JP" altLang="en-US" dirty="0"/>
            </a:p>
          </p:txBody>
        </p:sp>
      </p:grpSp>
      <p:grpSp>
        <p:nvGrpSpPr>
          <p:cNvPr id="96" name="グループ化 95"/>
          <p:cNvGrpSpPr/>
          <p:nvPr/>
        </p:nvGrpSpPr>
        <p:grpSpPr>
          <a:xfrm>
            <a:off x="4082385" y="3176764"/>
            <a:ext cx="4356752" cy="2316583"/>
            <a:chOff x="678435" y="3416709"/>
            <a:chExt cx="4356752" cy="2316583"/>
          </a:xfrm>
        </p:grpSpPr>
        <p:grpSp>
          <p:nvGrpSpPr>
            <p:cNvPr id="90" name="グループ化 89"/>
            <p:cNvGrpSpPr/>
            <p:nvPr/>
          </p:nvGrpSpPr>
          <p:grpSpPr>
            <a:xfrm>
              <a:off x="1514580" y="3416709"/>
              <a:ext cx="2484276" cy="2316583"/>
              <a:chOff x="3239852" y="2883774"/>
              <a:chExt cx="2484276" cy="2453438"/>
            </a:xfrm>
          </p:grpSpPr>
          <p:cxnSp>
            <p:nvCxnSpPr>
              <p:cNvPr id="86" name="直線コネクタ 85"/>
              <p:cNvCxnSpPr/>
              <p:nvPr/>
            </p:nvCxnSpPr>
            <p:spPr>
              <a:xfrm>
                <a:off x="3239852" y="2883774"/>
                <a:ext cx="0" cy="2453438"/>
              </a:xfrm>
              <a:prstGeom prst="line">
                <a:avLst/>
              </a:prstGeom>
              <a:ln w="28575">
                <a:solidFill>
                  <a:srgbClr val="FF66CC"/>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724128" y="2883774"/>
                <a:ext cx="0" cy="2453438"/>
              </a:xfrm>
              <a:prstGeom prst="line">
                <a:avLst/>
              </a:prstGeom>
              <a:ln w="28575">
                <a:solidFill>
                  <a:srgbClr val="FF66CC"/>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678435" y="3455228"/>
              <a:ext cx="4356752" cy="383780"/>
              <a:chOff x="678435" y="3455228"/>
              <a:chExt cx="4356752" cy="383780"/>
            </a:xfrm>
          </p:grpSpPr>
          <p:sp>
            <p:nvSpPr>
              <p:cNvPr id="91" name="テキスト ボックス 90"/>
              <p:cNvSpPr txBox="1"/>
              <p:nvPr/>
            </p:nvSpPr>
            <p:spPr>
              <a:xfrm>
                <a:off x="3951236" y="3469676"/>
                <a:ext cx="1083951" cy="369332"/>
              </a:xfrm>
              <a:prstGeom prst="rect">
                <a:avLst/>
              </a:prstGeom>
              <a:noFill/>
            </p:spPr>
            <p:txBody>
              <a:bodyPr wrap="none" rtlCol="0">
                <a:spAutoFit/>
              </a:bodyPr>
              <a:lstStyle/>
              <a:p>
                <a:r>
                  <a:rPr kumimoji="1" lang="en-US" altLang="ja-JP" i="1" dirty="0" err="1" smtClean="0"/>
                  <a:t>P</a:t>
                </a:r>
                <a:r>
                  <a:rPr kumimoji="1" lang="en-US" altLang="ja-JP" baseline="-25000" dirty="0" err="1" smtClean="0"/>
                  <a:t>e</a:t>
                </a:r>
                <a:r>
                  <a:rPr kumimoji="1" lang="en-US" altLang="ja-JP" dirty="0" smtClean="0"/>
                  <a:t> = 0 %</a:t>
                </a:r>
                <a:endParaRPr kumimoji="1" lang="ja-JP" altLang="en-US" dirty="0"/>
              </a:p>
            </p:txBody>
          </p:sp>
          <p:sp>
            <p:nvSpPr>
              <p:cNvPr id="4" name="正方形/長方形 3"/>
              <p:cNvSpPr/>
              <p:nvPr/>
            </p:nvSpPr>
            <p:spPr>
              <a:xfrm>
                <a:off x="678435" y="3455228"/>
                <a:ext cx="838691" cy="369332"/>
              </a:xfrm>
              <a:prstGeom prst="rect">
                <a:avLst/>
              </a:prstGeom>
            </p:spPr>
            <p:txBody>
              <a:bodyPr wrap="none">
                <a:spAutoFit/>
              </a:bodyPr>
              <a:lstStyle/>
              <a:p>
                <a:r>
                  <a:rPr lang="en-US" altLang="ja-JP" dirty="0" smtClean="0"/>
                  <a:t>100 </a:t>
                </a:r>
                <a:r>
                  <a:rPr lang="en-US" altLang="ja-JP" dirty="0"/>
                  <a:t>%</a:t>
                </a:r>
                <a:endParaRPr lang="ja-JP" altLang="en-US" dirty="0"/>
              </a:p>
            </p:txBody>
          </p:sp>
          <p:cxnSp>
            <p:nvCxnSpPr>
              <p:cNvPr id="88" name="直線矢印コネクタ 87"/>
              <p:cNvCxnSpPr/>
              <p:nvPr/>
            </p:nvCxnSpPr>
            <p:spPr>
              <a:xfrm flipH="1">
                <a:off x="1522150" y="3645061"/>
                <a:ext cx="25108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 name="テキスト ボックス 5"/>
          <p:cNvSpPr txBox="1"/>
          <p:nvPr/>
        </p:nvSpPr>
        <p:spPr>
          <a:xfrm>
            <a:off x="4504712" y="799161"/>
            <a:ext cx="2634054" cy="369332"/>
          </a:xfrm>
          <a:prstGeom prst="rect">
            <a:avLst/>
          </a:prstGeom>
          <a:noFill/>
        </p:spPr>
        <p:txBody>
          <a:bodyPr wrap="none" rtlCol="0">
            <a:spAutoFit/>
          </a:bodyPr>
          <a:lstStyle/>
          <a:p>
            <a:r>
              <a:rPr kumimoji="1" lang="en-US" altLang="ja-JP" dirty="0" smtClean="0"/>
              <a:t>Spatially averaged NSR</a:t>
            </a:r>
            <a:endParaRPr kumimoji="1" lang="ja-JP" altLang="en-US" dirty="0"/>
          </a:p>
        </p:txBody>
      </p:sp>
      <p:grpSp>
        <p:nvGrpSpPr>
          <p:cNvPr id="12" name="グループ化 11"/>
          <p:cNvGrpSpPr/>
          <p:nvPr/>
        </p:nvGrpSpPr>
        <p:grpSpPr>
          <a:xfrm>
            <a:off x="166001" y="749631"/>
            <a:ext cx="2718590" cy="2326719"/>
            <a:chOff x="166001" y="749631"/>
            <a:chExt cx="2718590" cy="2326719"/>
          </a:xfrm>
        </p:grpSpPr>
        <p:grpSp>
          <p:nvGrpSpPr>
            <p:cNvPr id="109" name="グループ化 108"/>
            <p:cNvGrpSpPr/>
            <p:nvPr/>
          </p:nvGrpSpPr>
          <p:grpSpPr>
            <a:xfrm>
              <a:off x="166001" y="1122840"/>
              <a:ext cx="2718590" cy="1953510"/>
              <a:chOff x="4971443" y="4355813"/>
              <a:chExt cx="2718590" cy="1953510"/>
            </a:xfrm>
          </p:grpSpPr>
          <p:grpSp>
            <p:nvGrpSpPr>
              <p:cNvPr id="110" name="グループ化 109"/>
              <p:cNvGrpSpPr/>
              <p:nvPr/>
            </p:nvGrpSpPr>
            <p:grpSpPr>
              <a:xfrm>
                <a:off x="4971443" y="4355813"/>
                <a:ext cx="2718590" cy="1953510"/>
                <a:chOff x="5579029" y="986785"/>
                <a:chExt cx="3064274" cy="2201909"/>
              </a:xfrm>
            </p:grpSpPr>
            <p:grpSp>
              <p:nvGrpSpPr>
                <p:cNvPr id="123" name="グループ化 122"/>
                <p:cNvGrpSpPr/>
                <p:nvPr/>
              </p:nvGrpSpPr>
              <p:grpSpPr>
                <a:xfrm>
                  <a:off x="5579029" y="1074361"/>
                  <a:ext cx="3064274" cy="2114333"/>
                  <a:chOff x="4860032" y="1474465"/>
                  <a:chExt cx="4277216" cy="2951256"/>
                </a:xfrm>
              </p:grpSpPr>
              <p:sp>
                <p:nvSpPr>
                  <p:cNvPr id="125" name="Rectangle 26"/>
                  <p:cNvSpPr>
                    <a:spLocks noChangeArrowheads="1"/>
                  </p:cNvSpPr>
                  <p:nvPr/>
                </p:nvSpPr>
                <p:spPr bwMode="auto">
                  <a:xfrm>
                    <a:off x="4860032" y="1474465"/>
                    <a:ext cx="4093998" cy="2951256"/>
                  </a:xfrm>
                  <a:prstGeom prst="rect">
                    <a:avLst/>
                  </a:prstGeom>
                  <a:gradFill rotWithShape="0">
                    <a:gsLst>
                      <a:gs pos="0">
                        <a:schemeClr val="bg2"/>
                      </a:gs>
                      <a:gs pos="100000">
                        <a:schemeClr val="bg2">
                          <a:gamma/>
                          <a:tint val="0"/>
                          <a:invGamma/>
                        </a:schemeClr>
                      </a:gs>
                    </a:gsLst>
                    <a:lin ang="2700000" scaled="1"/>
                  </a:gradFill>
                  <a:ln w="9525">
                    <a:noFill/>
                    <a:miter lim="800000"/>
                    <a:headEnd/>
                    <a:tailEnd/>
                  </a:ln>
                  <a:effectLst/>
                </p:spPr>
                <p:txBody>
                  <a:bodyPr wrap="none" anchor="ctr"/>
                  <a:lstStyle/>
                  <a:p>
                    <a:pPr algn="ctr" defTabSz="957263"/>
                    <a:endParaRPr lang="ja-JP" altLang="ja-JP" dirty="0"/>
                  </a:p>
                </p:txBody>
              </p:sp>
              <p:sp>
                <p:nvSpPr>
                  <p:cNvPr id="126" name="直方体 125"/>
                  <p:cNvSpPr/>
                  <p:nvPr/>
                </p:nvSpPr>
                <p:spPr>
                  <a:xfrm>
                    <a:off x="5920729" y="2938761"/>
                    <a:ext cx="2719844" cy="633066"/>
                  </a:xfrm>
                  <a:prstGeom prst="cube">
                    <a:avLst>
                      <a:gd name="adj" fmla="val 83805"/>
                    </a:avLst>
                  </a:prstGeom>
                  <a:solidFill>
                    <a:schemeClr val="accent2">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直方体 126"/>
                  <p:cNvSpPr/>
                  <p:nvPr/>
                </p:nvSpPr>
                <p:spPr>
                  <a:xfrm>
                    <a:off x="5975123" y="2594272"/>
                    <a:ext cx="2664000" cy="803286"/>
                  </a:xfrm>
                  <a:prstGeom prst="cube">
                    <a:avLst>
                      <a:gd name="adj" fmla="val 60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Oval 36"/>
                  <p:cNvSpPr>
                    <a:spLocks noChangeArrowheads="1"/>
                  </p:cNvSpPr>
                  <p:nvPr/>
                </p:nvSpPr>
                <p:spPr bwMode="auto">
                  <a:xfrm>
                    <a:off x="6632358" y="3717754"/>
                    <a:ext cx="604473" cy="569136"/>
                  </a:xfrm>
                  <a:prstGeom prst="ellipse">
                    <a:avLst/>
                  </a:prstGeom>
                  <a:noFill/>
                  <a:ln w="12700">
                    <a:solidFill>
                      <a:schemeClr val="bg1"/>
                    </a:solidFill>
                    <a:round/>
                    <a:headEnd/>
                    <a:tailEnd/>
                  </a:ln>
                  <a:effectLst/>
                </p:spPr>
                <p:txBody>
                  <a:bodyPr wrap="none" anchor="ctr"/>
                  <a:lstStyle/>
                  <a:p>
                    <a:endParaRPr lang="ja-JP" altLang="en-US"/>
                  </a:p>
                </p:txBody>
              </p:sp>
              <p:sp>
                <p:nvSpPr>
                  <p:cNvPr id="129" name="Text Box 37"/>
                  <p:cNvSpPr txBox="1">
                    <a:spLocks noChangeArrowheads="1"/>
                  </p:cNvSpPr>
                  <p:nvPr/>
                </p:nvSpPr>
                <p:spPr bwMode="auto">
                  <a:xfrm>
                    <a:off x="6612943" y="3681365"/>
                    <a:ext cx="705218" cy="629502"/>
                  </a:xfrm>
                  <a:prstGeom prst="rect">
                    <a:avLst/>
                  </a:prstGeom>
                  <a:noFill/>
                  <a:ln w="9525">
                    <a:noFill/>
                    <a:miter lim="800000"/>
                    <a:headEnd/>
                    <a:tailEnd/>
                  </a:ln>
                  <a:effectLst/>
                </p:spPr>
                <p:txBody>
                  <a:bodyPr>
                    <a:spAutoFit/>
                  </a:bodyPr>
                  <a:lstStyle/>
                  <a:p>
                    <a:pPr>
                      <a:spcBef>
                        <a:spcPct val="50000"/>
                      </a:spcBef>
                    </a:pPr>
                    <a:r>
                      <a:rPr kumimoji="0" lang="en-US" altLang="ja-JP" sz="2000" b="1" i="1" dirty="0" err="1">
                        <a:solidFill>
                          <a:schemeClr val="bg1"/>
                        </a:solidFill>
                        <a:latin typeface="Times" pitchFamily="18" charset="0"/>
                        <a:ea typeface="Osaka" charset="-128"/>
                      </a:rPr>
                      <a:t>V</a:t>
                    </a:r>
                    <a:r>
                      <a:rPr lang="en-US" altLang="ja-JP" sz="2000" b="1" i="1" baseline="-25000" dirty="0" err="1">
                        <a:solidFill>
                          <a:schemeClr val="bg1"/>
                        </a:solidFill>
                        <a:latin typeface="Times" pitchFamily="18" charset="0"/>
                        <a:ea typeface="Osaka" charset="-128"/>
                      </a:rPr>
                      <a:t>x</a:t>
                    </a:r>
                    <a:endParaRPr lang="en-US" altLang="ja-JP" sz="2000" b="1" dirty="0">
                      <a:solidFill>
                        <a:schemeClr val="bg1"/>
                      </a:solidFill>
                      <a:latin typeface="Times" pitchFamily="18" charset="0"/>
                      <a:ea typeface="Osaka" charset="-128"/>
                    </a:endParaRPr>
                  </a:p>
                </p:txBody>
              </p:sp>
              <p:sp>
                <p:nvSpPr>
                  <p:cNvPr id="131" name="Line 41"/>
                  <p:cNvSpPr>
                    <a:spLocks noChangeShapeType="1"/>
                  </p:cNvSpPr>
                  <p:nvPr/>
                </p:nvSpPr>
                <p:spPr bwMode="auto">
                  <a:xfrm>
                    <a:off x="5969391" y="3178480"/>
                    <a:ext cx="2193562" cy="0"/>
                  </a:xfrm>
                  <a:prstGeom prst="line">
                    <a:avLst/>
                  </a:prstGeom>
                  <a:noFill/>
                  <a:ln w="38100">
                    <a:solidFill>
                      <a:srgbClr val="FF0000"/>
                    </a:solidFill>
                    <a:round/>
                    <a:headEnd/>
                    <a:tailEnd/>
                  </a:ln>
                  <a:effectLst/>
                </p:spPr>
                <p:txBody>
                  <a:bodyPr/>
                  <a:lstStyle/>
                  <a:p>
                    <a:endParaRPr lang="ja-JP" altLang="en-US"/>
                  </a:p>
                </p:txBody>
              </p:sp>
              <p:sp>
                <p:nvSpPr>
                  <p:cNvPr id="132" name="Line 43"/>
                  <p:cNvSpPr>
                    <a:spLocks noChangeShapeType="1"/>
                  </p:cNvSpPr>
                  <p:nvPr/>
                </p:nvSpPr>
                <p:spPr bwMode="auto">
                  <a:xfrm>
                    <a:off x="6887949" y="3178480"/>
                    <a:ext cx="430213" cy="0"/>
                  </a:xfrm>
                  <a:prstGeom prst="line">
                    <a:avLst/>
                  </a:prstGeom>
                  <a:noFill/>
                  <a:ln w="19050">
                    <a:solidFill>
                      <a:srgbClr val="FF0000"/>
                    </a:solidFill>
                    <a:round/>
                    <a:headEnd/>
                    <a:tailEnd/>
                  </a:ln>
                  <a:effectLst/>
                </p:spPr>
                <p:txBody>
                  <a:bodyPr/>
                  <a:lstStyle/>
                  <a:p>
                    <a:endParaRPr lang="ja-JP" altLang="en-US"/>
                  </a:p>
                </p:txBody>
              </p:sp>
              <p:sp>
                <p:nvSpPr>
                  <p:cNvPr id="133" name="Line 61"/>
                  <p:cNvSpPr>
                    <a:spLocks noChangeShapeType="1"/>
                  </p:cNvSpPr>
                  <p:nvPr/>
                </p:nvSpPr>
                <p:spPr bwMode="auto">
                  <a:xfrm flipH="1">
                    <a:off x="8162953" y="2680419"/>
                    <a:ext cx="504000" cy="504000"/>
                  </a:xfrm>
                  <a:prstGeom prst="line">
                    <a:avLst/>
                  </a:prstGeom>
                  <a:noFill/>
                  <a:ln w="38100">
                    <a:solidFill>
                      <a:srgbClr val="FF0000"/>
                    </a:solidFill>
                    <a:round/>
                    <a:headEnd/>
                    <a:tailEnd/>
                  </a:ln>
                  <a:effectLst/>
                </p:spPr>
                <p:txBody>
                  <a:bodyPr/>
                  <a:lstStyle/>
                  <a:p>
                    <a:endParaRPr lang="ja-JP" altLang="en-US"/>
                  </a:p>
                </p:txBody>
              </p:sp>
              <p:sp>
                <p:nvSpPr>
                  <p:cNvPr id="134" name="直方体 133"/>
                  <p:cNvSpPr/>
                  <p:nvPr/>
                </p:nvSpPr>
                <p:spPr>
                  <a:xfrm>
                    <a:off x="6413280" y="3068941"/>
                    <a:ext cx="474669" cy="401643"/>
                  </a:xfrm>
                  <a:prstGeom prst="cube">
                    <a:avLst>
                      <a:gd name="adj" fmla="val 41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直方体 134"/>
                  <p:cNvSpPr/>
                  <p:nvPr/>
                </p:nvSpPr>
                <p:spPr>
                  <a:xfrm>
                    <a:off x="7216566" y="3068941"/>
                    <a:ext cx="474669" cy="401643"/>
                  </a:xfrm>
                  <a:prstGeom prst="cube">
                    <a:avLst>
                      <a:gd name="adj" fmla="val 41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Line 61"/>
                  <p:cNvSpPr>
                    <a:spLocks noChangeShapeType="1"/>
                  </p:cNvSpPr>
                  <p:nvPr/>
                </p:nvSpPr>
                <p:spPr bwMode="auto">
                  <a:xfrm flipH="1">
                    <a:off x="6705384" y="3178480"/>
                    <a:ext cx="229210" cy="180000"/>
                  </a:xfrm>
                  <a:prstGeom prst="line">
                    <a:avLst/>
                  </a:prstGeom>
                  <a:noFill/>
                  <a:ln w="38100">
                    <a:solidFill>
                      <a:srgbClr val="FF0000"/>
                    </a:solidFill>
                    <a:round/>
                    <a:headEnd/>
                    <a:tailEnd/>
                  </a:ln>
                  <a:effectLst/>
                </p:spPr>
                <p:txBody>
                  <a:bodyPr/>
                  <a:lstStyle/>
                  <a:p>
                    <a:endParaRPr lang="ja-JP" altLang="en-US"/>
                  </a:p>
                </p:txBody>
              </p:sp>
              <p:sp>
                <p:nvSpPr>
                  <p:cNvPr id="139" name="Line 43"/>
                  <p:cNvSpPr>
                    <a:spLocks noChangeShapeType="1"/>
                  </p:cNvSpPr>
                  <p:nvPr/>
                </p:nvSpPr>
                <p:spPr bwMode="auto">
                  <a:xfrm>
                    <a:off x="6413280" y="3361045"/>
                    <a:ext cx="292104" cy="0"/>
                  </a:xfrm>
                  <a:prstGeom prst="line">
                    <a:avLst/>
                  </a:prstGeom>
                  <a:noFill/>
                  <a:ln w="38100">
                    <a:solidFill>
                      <a:srgbClr val="FF0000"/>
                    </a:solidFill>
                    <a:round/>
                    <a:headEnd/>
                    <a:tailEnd/>
                  </a:ln>
                  <a:effectLst/>
                </p:spPr>
                <p:txBody>
                  <a:bodyPr/>
                  <a:lstStyle/>
                  <a:p>
                    <a:endParaRPr lang="ja-JP" altLang="en-US"/>
                  </a:p>
                </p:txBody>
              </p:sp>
              <p:sp>
                <p:nvSpPr>
                  <p:cNvPr id="140" name="フリーフォーム 139"/>
                  <p:cNvSpPr/>
                  <p:nvPr/>
                </p:nvSpPr>
                <p:spPr>
                  <a:xfrm>
                    <a:off x="6522818" y="3361045"/>
                    <a:ext cx="182566" cy="465896"/>
                  </a:xfrm>
                  <a:custGeom>
                    <a:avLst/>
                    <a:gdLst>
                      <a:gd name="connsiteX0" fmla="*/ 0 w 109182"/>
                      <a:gd name="connsiteY0" fmla="*/ 0 h 614149"/>
                      <a:gd name="connsiteX1" fmla="*/ 109182 w 109182"/>
                      <a:gd name="connsiteY1" fmla="*/ 614149 h 614149"/>
                    </a:gdLst>
                    <a:ahLst/>
                    <a:cxnLst>
                      <a:cxn ang="0">
                        <a:pos x="connsiteX0" y="connsiteY0"/>
                      </a:cxn>
                      <a:cxn ang="0">
                        <a:pos x="connsiteX1" y="connsiteY1"/>
                      </a:cxn>
                    </a:cxnLst>
                    <a:rect l="l" t="t" r="r" b="b"/>
                    <a:pathLst>
                      <a:path w="109182" h="614149">
                        <a:moveTo>
                          <a:pt x="0" y="0"/>
                        </a:moveTo>
                        <a:lnTo>
                          <a:pt x="109182" y="614149"/>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1" name="フリーフォーム 140"/>
                  <p:cNvSpPr/>
                  <p:nvPr/>
                </p:nvSpPr>
                <p:spPr>
                  <a:xfrm>
                    <a:off x="7216567" y="3346274"/>
                    <a:ext cx="157620" cy="548088"/>
                  </a:xfrm>
                  <a:custGeom>
                    <a:avLst/>
                    <a:gdLst>
                      <a:gd name="connsiteX0" fmla="*/ 136477 w 136477"/>
                      <a:gd name="connsiteY0" fmla="*/ 0 h 491320"/>
                      <a:gd name="connsiteX1" fmla="*/ 0 w 136477"/>
                      <a:gd name="connsiteY1" fmla="*/ 491320 h 491320"/>
                    </a:gdLst>
                    <a:ahLst/>
                    <a:cxnLst>
                      <a:cxn ang="0">
                        <a:pos x="connsiteX0" y="connsiteY0"/>
                      </a:cxn>
                      <a:cxn ang="0">
                        <a:pos x="connsiteX1" y="connsiteY1"/>
                      </a:cxn>
                    </a:cxnLst>
                    <a:rect l="l" t="t" r="r" b="b"/>
                    <a:pathLst>
                      <a:path w="136477" h="491320">
                        <a:moveTo>
                          <a:pt x="136477" y="0"/>
                        </a:moveTo>
                        <a:lnTo>
                          <a:pt x="0" y="491320"/>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2" name="直線矢印コネクタ 141"/>
                  <p:cNvCxnSpPr/>
                  <p:nvPr/>
                </p:nvCxnSpPr>
                <p:spPr>
                  <a:xfrm rot="10800000">
                    <a:off x="8384982" y="2959402"/>
                    <a:ext cx="474669"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flipH="1" flipV="1">
                    <a:off x="5084940" y="3140968"/>
                    <a:ext cx="903095" cy="14851"/>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4" name="Line 43"/>
                  <p:cNvSpPr>
                    <a:spLocks noChangeShapeType="1"/>
                  </p:cNvSpPr>
                  <p:nvPr/>
                </p:nvSpPr>
                <p:spPr bwMode="auto">
                  <a:xfrm>
                    <a:off x="7216566" y="3358480"/>
                    <a:ext cx="292104" cy="0"/>
                  </a:xfrm>
                  <a:prstGeom prst="line">
                    <a:avLst/>
                  </a:prstGeom>
                  <a:noFill/>
                  <a:ln w="38100">
                    <a:solidFill>
                      <a:srgbClr val="FF0000"/>
                    </a:solidFill>
                    <a:round/>
                    <a:headEnd/>
                    <a:tailEnd/>
                  </a:ln>
                  <a:effectLst/>
                </p:spPr>
                <p:txBody>
                  <a:bodyPr/>
                  <a:lstStyle/>
                  <a:p>
                    <a:endParaRPr lang="ja-JP" altLang="en-US"/>
                  </a:p>
                </p:txBody>
              </p:sp>
              <p:sp>
                <p:nvSpPr>
                  <p:cNvPr id="145" name="Line 61"/>
                  <p:cNvSpPr>
                    <a:spLocks noChangeShapeType="1"/>
                  </p:cNvSpPr>
                  <p:nvPr/>
                </p:nvSpPr>
                <p:spPr bwMode="auto">
                  <a:xfrm flipH="1">
                    <a:off x="7493134" y="3175469"/>
                    <a:ext cx="229210" cy="180000"/>
                  </a:xfrm>
                  <a:prstGeom prst="line">
                    <a:avLst/>
                  </a:prstGeom>
                  <a:noFill/>
                  <a:ln w="38100">
                    <a:solidFill>
                      <a:srgbClr val="FF0000"/>
                    </a:solidFill>
                    <a:round/>
                    <a:headEnd/>
                    <a:tailEnd/>
                  </a:ln>
                  <a:effectLst/>
                </p:spPr>
                <p:txBody>
                  <a:bodyPr/>
                  <a:lstStyle/>
                  <a:p>
                    <a:endParaRPr lang="ja-JP" altLang="en-US"/>
                  </a:p>
                </p:txBody>
              </p:sp>
              <p:grpSp>
                <p:nvGrpSpPr>
                  <p:cNvPr id="146" name="グループ化 145"/>
                  <p:cNvGrpSpPr/>
                  <p:nvPr/>
                </p:nvGrpSpPr>
                <p:grpSpPr>
                  <a:xfrm>
                    <a:off x="5251173" y="1878015"/>
                    <a:ext cx="338516" cy="338516"/>
                    <a:chOff x="3951279" y="1303874"/>
                    <a:chExt cx="547695" cy="547695"/>
                  </a:xfrm>
                </p:grpSpPr>
                <p:sp>
                  <p:nvSpPr>
                    <p:cNvPr id="155" name="円/楕円 94"/>
                    <p:cNvSpPr/>
                    <p:nvPr/>
                  </p:nvSpPr>
                  <p:spPr>
                    <a:xfrm>
                      <a:off x="3951279" y="1303874"/>
                      <a:ext cx="547695" cy="5476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フリーフォーム 155"/>
                    <p:cNvSpPr/>
                    <p:nvPr/>
                  </p:nvSpPr>
                  <p:spPr>
                    <a:xfrm>
                      <a:off x="4024305" y="1486439"/>
                      <a:ext cx="400571" cy="209308"/>
                    </a:xfrm>
                    <a:custGeom>
                      <a:avLst/>
                      <a:gdLst>
                        <a:gd name="connsiteX0" fmla="*/ 0 w 1009934"/>
                        <a:gd name="connsiteY0" fmla="*/ 507242 h 527714"/>
                        <a:gd name="connsiteX1" fmla="*/ 368489 w 1009934"/>
                        <a:gd name="connsiteY1" fmla="*/ 2275 h 527714"/>
                        <a:gd name="connsiteX2" fmla="*/ 696036 w 1009934"/>
                        <a:gd name="connsiteY2" fmla="*/ 520890 h 527714"/>
                        <a:gd name="connsiteX3" fmla="*/ 1009934 w 1009934"/>
                        <a:gd name="connsiteY3" fmla="*/ 43219 h 527714"/>
                      </a:gdLst>
                      <a:ahLst/>
                      <a:cxnLst>
                        <a:cxn ang="0">
                          <a:pos x="connsiteX0" y="connsiteY0"/>
                        </a:cxn>
                        <a:cxn ang="0">
                          <a:pos x="connsiteX1" y="connsiteY1"/>
                        </a:cxn>
                        <a:cxn ang="0">
                          <a:pos x="connsiteX2" y="connsiteY2"/>
                        </a:cxn>
                        <a:cxn ang="0">
                          <a:pos x="connsiteX3" y="connsiteY3"/>
                        </a:cxn>
                      </a:cxnLst>
                      <a:rect l="l" t="t" r="r" b="b"/>
                      <a:pathLst>
                        <a:path w="1009934" h="527714">
                          <a:moveTo>
                            <a:pt x="0" y="507242"/>
                          </a:moveTo>
                          <a:cubicBezTo>
                            <a:pt x="126241" y="253621"/>
                            <a:pt x="252483" y="0"/>
                            <a:pt x="368489" y="2275"/>
                          </a:cubicBezTo>
                          <a:cubicBezTo>
                            <a:pt x="484495" y="4550"/>
                            <a:pt x="589129" y="514066"/>
                            <a:pt x="696036" y="520890"/>
                          </a:cubicBezTo>
                          <a:cubicBezTo>
                            <a:pt x="802944" y="527714"/>
                            <a:pt x="906439" y="285466"/>
                            <a:pt x="1009934" y="43219"/>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147" name="直線矢印コネクタ 146"/>
                  <p:cNvCxnSpPr/>
                  <p:nvPr/>
                </p:nvCxnSpPr>
                <p:spPr>
                  <a:xfrm flipH="1">
                    <a:off x="5598129" y="2058282"/>
                    <a:ext cx="1580648" cy="0"/>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8" name="グループ化 147"/>
                  <p:cNvGrpSpPr/>
                  <p:nvPr/>
                </p:nvGrpSpPr>
                <p:grpSpPr>
                  <a:xfrm>
                    <a:off x="4909094" y="2046593"/>
                    <a:ext cx="360000" cy="1440158"/>
                    <a:chOff x="4641864" y="3414116"/>
                    <a:chExt cx="360000" cy="1393609"/>
                  </a:xfrm>
                </p:grpSpPr>
                <p:cxnSp>
                  <p:nvCxnSpPr>
                    <p:cNvPr id="151" name="直線コネクタ 150"/>
                    <p:cNvCxnSpPr/>
                    <p:nvPr/>
                  </p:nvCxnSpPr>
                  <p:spPr>
                    <a:xfrm>
                      <a:off x="4817710" y="3414116"/>
                      <a:ext cx="0" cy="12757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rot="10800000">
                      <a:off x="4641864" y="4699417"/>
                      <a:ext cx="360000" cy="1178"/>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rot="10800000">
                      <a:off x="4709761" y="4757147"/>
                      <a:ext cx="216000" cy="1178"/>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直線矢印コネクタ 153"/>
                    <p:cNvCxnSpPr/>
                    <p:nvPr/>
                  </p:nvCxnSpPr>
                  <p:spPr>
                    <a:xfrm rot="10800000">
                      <a:off x="4748325" y="4806547"/>
                      <a:ext cx="144000" cy="1178"/>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49" name="直線矢印コネクタ 148"/>
                  <p:cNvCxnSpPr/>
                  <p:nvPr/>
                </p:nvCxnSpPr>
                <p:spPr>
                  <a:xfrm flipH="1">
                    <a:off x="5089093" y="2045982"/>
                    <a:ext cx="152828" cy="0"/>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0" name="正方形/長方形 149"/>
                  <p:cNvSpPr/>
                  <p:nvPr/>
                </p:nvSpPr>
                <p:spPr>
                  <a:xfrm>
                    <a:off x="8584417" y="2483497"/>
                    <a:ext cx="552831" cy="581078"/>
                  </a:xfrm>
                  <a:prstGeom prst="rect">
                    <a:avLst/>
                  </a:prstGeom>
                </p:spPr>
                <p:txBody>
                  <a:bodyPr wrap="none">
                    <a:spAutoFit/>
                  </a:bodyPr>
                  <a:lstStyle/>
                  <a:p>
                    <a:r>
                      <a:rPr kumimoji="0" lang="en-US" altLang="ja-JP" b="1" i="1" dirty="0" smtClean="0">
                        <a:solidFill>
                          <a:schemeClr val="bg1"/>
                        </a:solidFill>
                        <a:latin typeface="Times" pitchFamily="18" charset="0"/>
                        <a:ea typeface="Osaka" charset="-128"/>
                      </a:rPr>
                      <a:t>I</a:t>
                    </a:r>
                    <a:r>
                      <a:rPr lang="en-US" altLang="ja-JP" b="1" i="1" baseline="-25000" dirty="0" smtClean="0">
                        <a:solidFill>
                          <a:schemeClr val="bg1"/>
                        </a:solidFill>
                        <a:latin typeface="Times" pitchFamily="18" charset="0"/>
                        <a:ea typeface="Osaka" charset="-128"/>
                      </a:rPr>
                      <a:t>x</a:t>
                    </a:r>
                    <a:endParaRPr lang="ja-JP" altLang="en-US" dirty="0">
                      <a:solidFill>
                        <a:schemeClr val="bg1"/>
                      </a:solidFill>
                    </a:endParaRPr>
                  </a:p>
                </p:txBody>
              </p:sp>
            </p:grpSp>
            <p:sp>
              <p:nvSpPr>
                <p:cNvPr id="124" name="テキスト ボックス 123"/>
                <p:cNvSpPr txBox="1"/>
                <p:nvPr/>
              </p:nvSpPr>
              <p:spPr>
                <a:xfrm>
                  <a:off x="6129355" y="986785"/>
                  <a:ext cx="1961933" cy="416295"/>
                </a:xfrm>
                <a:prstGeom prst="rect">
                  <a:avLst/>
                </a:prstGeom>
                <a:noFill/>
              </p:spPr>
              <p:txBody>
                <a:bodyPr wrap="none" rtlCol="0">
                  <a:spAutoFit/>
                </a:bodyPr>
                <a:lstStyle/>
                <a:p>
                  <a:r>
                    <a:rPr kumimoji="1" lang="en-US" altLang="ja-JP" dirty="0" smtClean="0">
                      <a:solidFill>
                        <a:schemeClr val="bg1"/>
                      </a:solidFill>
                    </a:rPr>
                    <a:t>Tip gating NSR</a:t>
                  </a:r>
                  <a:endParaRPr kumimoji="1" lang="ja-JP" altLang="en-US" dirty="0">
                    <a:solidFill>
                      <a:schemeClr val="bg1"/>
                    </a:solidFill>
                  </a:endParaRPr>
                </a:p>
              </p:txBody>
            </p:sp>
          </p:grpSp>
          <p:sp>
            <p:nvSpPr>
              <p:cNvPr id="111" name="Freeform 49"/>
              <p:cNvSpPr>
                <a:spLocks/>
              </p:cNvSpPr>
              <p:nvPr/>
            </p:nvSpPr>
            <p:spPr bwMode="auto">
              <a:xfrm>
                <a:off x="6340710" y="4705568"/>
                <a:ext cx="170292" cy="415620"/>
              </a:xfrm>
              <a:custGeom>
                <a:avLst/>
                <a:gdLst/>
                <a:ahLst/>
                <a:cxnLst>
                  <a:cxn ang="0">
                    <a:pos x="0" y="0"/>
                  </a:cxn>
                  <a:cxn ang="0">
                    <a:pos x="45" y="181"/>
                  </a:cxn>
                  <a:cxn ang="0">
                    <a:pos x="91" y="226"/>
                  </a:cxn>
                  <a:cxn ang="0">
                    <a:pos x="136" y="181"/>
                  </a:cxn>
                  <a:cxn ang="0">
                    <a:pos x="181" y="0"/>
                  </a:cxn>
                </a:cxnLst>
                <a:rect l="0" t="0" r="r" b="b"/>
                <a:pathLst>
                  <a:path w="181" h="226">
                    <a:moveTo>
                      <a:pt x="0" y="0"/>
                    </a:moveTo>
                    <a:cubicBezTo>
                      <a:pt x="15" y="71"/>
                      <a:pt x="30" y="143"/>
                      <a:pt x="45" y="181"/>
                    </a:cubicBezTo>
                    <a:cubicBezTo>
                      <a:pt x="60" y="219"/>
                      <a:pt x="76" y="226"/>
                      <a:pt x="91" y="226"/>
                    </a:cubicBezTo>
                    <a:cubicBezTo>
                      <a:pt x="106" y="226"/>
                      <a:pt x="121" y="219"/>
                      <a:pt x="136" y="181"/>
                    </a:cubicBezTo>
                    <a:cubicBezTo>
                      <a:pt x="151" y="143"/>
                      <a:pt x="166" y="71"/>
                      <a:pt x="181" y="0"/>
                    </a:cubicBezTo>
                  </a:path>
                </a:pathLst>
              </a:custGeom>
              <a:gradFill rotWithShape="1">
                <a:gsLst>
                  <a:gs pos="0">
                    <a:schemeClr val="bg2"/>
                  </a:gs>
                  <a:gs pos="100000">
                    <a:schemeClr val="bg1"/>
                  </a:gs>
                </a:gsLst>
                <a:lin ang="0" scaled="1"/>
              </a:gradFill>
              <a:ln w="9525">
                <a:solidFill>
                  <a:schemeClr val="tx1"/>
                </a:solidFill>
                <a:round/>
                <a:headEnd/>
                <a:tailEnd/>
              </a:ln>
              <a:effectLst/>
            </p:spPr>
            <p:txBody>
              <a:bodyPr/>
              <a:lstStyle/>
              <a:p>
                <a:endParaRPr lang="ja-JP" altLang="en-US"/>
              </a:p>
            </p:txBody>
          </p:sp>
          <p:grpSp>
            <p:nvGrpSpPr>
              <p:cNvPr id="113" name="グループ化 112"/>
              <p:cNvGrpSpPr/>
              <p:nvPr/>
            </p:nvGrpSpPr>
            <p:grpSpPr>
              <a:xfrm>
                <a:off x="6336196" y="5121188"/>
                <a:ext cx="179099" cy="204940"/>
                <a:chOff x="3127091" y="5959001"/>
                <a:chExt cx="334517" cy="320803"/>
              </a:xfrm>
            </p:grpSpPr>
            <p:sp>
              <p:nvSpPr>
                <p:cNvPr id="114" name="Freeform 49"/>
                <p:cNvSpPr>
                  <a:spLocks/>
                </p:cNvSpPr>
                <p:nvPr/>
              </p:nvSpPr>
              <p:spPr bwMode="auto">
                <a:xfrm>
                  <a:off x="3127091" y="5959001"/>
                  <a:ext cx="321400" cy="102740"/>
                </a:xfrm>
                <a:custGeom>
                  <a:avLst/>
                  <a:gdLst/>
                  <a:ahLst/>
                  <a:cxnLst>
                    <a:cxn ang="0">
                      <a:pos x="0" y="0"/>
                    </a:cxn>
                    <a:cxn ang="0">
                      <a:pos x="45" y="181"/>
                    </a:cxn>
                    <a:cxn ang="0">
                      <a:pos x="91" y="226"/>
                    </a:cxn>
                    <a:cxn ang="0">
                      <a:pos x="136" y="181"/>
                    </a:cxn>
                    <a:cxn ang="0">
                      <a:pos x="181" y="0"/>
                    </a:cxn>
                  </a:cxnLst>
                  <a:rect l="0" t="0" r="r" b="b"/>
                  <a:pathLst>
                    <a:path w="181" h="226">
                      <a:moveTo>
                        <a:pt x="0" y="0"/>
                      </a:moveTo>
                      <a:cubicBezTo>
                        <a:pt x="15" y="71"/>
                        <a:pt x="30" y="143"/>
                        <a:pt x="45" y="181"/>
                      </a:cubicBezTo>
                      <a:cubicBezTo>
                        <a:pt x="60" y="219"/>
                        <a:pt x="76" y="226"/>
                        <a:pt x="91" y="226"/>
                      </a:cubicBezTo>
                      <a:cubicBezTo>
                        <a:pt x="106" y="226"/>
                        <a:pt x="121" y="219"/>
                        <a:pt x="136" y="181"/>
                      </a:cubicBezTo>
                      <a:cubicBezTo>
                        <a:pt x="151" y="143"/>
                        <a:pt x="166" y="71"/>
                        <a:pt x="181" y="0"/>
                      </a:cubicBezTo>
                    </a:path>
                  </a:pathLst>
                </a:custGeom>
                <a:noFill/>
                <a:ln w="19050">
                  <a:solidFill>
                    <a:srgbClr val="FFFF00"/>
                  </a:solidFill>
                  <a:round/>
                  <a:headEnd/>
                  <a:tailEnd/>
                </a:ln>
                <a:effectLst/>
              </p:spPr>
              <p:txBody>
                <a:bodyPr/>
                <a:lstStyle/>
                <a:p>
                  <a:endParaRPr lang="ja-JP" altLang="en-US"/>
                </a:p>
              </p:txBody>
            </p:sp>
            <p:sp>
              <p:nvSpPr>
                <p:cNvPr id="120" name="Freeform 49"/>
                <p:cNvSpPr>
                  <a:spLocks/>
                </p:cNvSpPr>
                <p:nvPr/>
              </p:nvSpPr>
              <p:spPr bwMode="auto">
                <a:xfrm>
                  <a:off x="3140208" y="6063780"/>
                  <a:ext cx="321400" cy="102740"/>
                </a:xfrm>
                <a:custGeom>
                  <a:avLst/>
                  <a:gdLst/>
                  <a:ahLst/>
                  <a:cxnLst>
                    <a:cxn ang="0">
                      <a:pos x="0" y="0"/>
                    </a:cxn>
                    <a:cxn ang="0">
                      <a:pos x="45" y="181"/>
                    </a:cxn>
                    <a:cxn ang="0">
                      <a:pos x="91" y="226"/>
                    </a:cxn>
                    <a:cxn ang="0">
                      <a:pos x="136" y="181"/>
                    </a:cxn>
                    <a:cxn ang="0">
                      <a:pos x="181" y="0"/>
                    </a:cxn>
                  </a:cxnLst>
                  <a:rect l="0" t="0" r="r" b="b"/>
                  <a:pathLst>
                    <a:path w="181" h="226">
                      <a:moveTo>
                        <a:pt x="0" y="0"/>
                      </a:moveTo>
                      <a:cubicBezTo>
                        <a:pt x="15" y="71"/>
                        <a:pt x="30" y="143"/>
                        <a:pt x="45" y="181"/>
                      </a:cubicBezTo>
                      <a:cubicBezTo>
                        <a:pt x="60" y="219"/>
                        <a:pt x="76" y="226"/>
                        <a:pt x="91" y="226"/>
                      </a:cubicBezTo>
                      <a:cubicBezTo>
                        <a:pt x="106" y="226"/>
                        <a:pt x="121" y="219"/>
                        <a:pt x="136" y="181"/>
                      </a:cubicBezTo>
                      <a:cubicBezTo>
                        <a:pt x="151" y="143"/>
                        <a:pt x="166" y="71"/>
                        <a:pt x="181" y="0"/>
                      </a:cubicBezTo>
                    </a:path>
                  </a:pathLst>
                </a:custGeom>
                <a:noFill/>
                <a:ln w="19050">
                  <a:solidFill>
                    <a:srgbClr val="FFFF00"/>
                  </a:solidFill>
                  <a:round/>
                  <a:headEnd/>
                  <a:tailEnd/>
                </a:ln>
                <a:effectLst/>
              </p:spPr>
              <p:txBody>
                <a:bodyPr/>
                <a:lstStyle/>
                <a:p>
                  <a:endParaRPr lang="ja-JP" altLang="en-US"/>
                </a:p>
              </p:txBody>
            </p:sp>
            <p:sp>
              <p:nvSpPr>
                <p:cNvPr id="121" name="Freeform 49"/>
                <p:cNvSpPr>
                  <a:spLocks/>
                </p:cNvSpPr>
                <p:nvPr/>
              </p:nvSpPr>
              <p:spPr bwMode="auto">
                <a:xfrm>
                  <a:off x="3137572" y="6177064"/>
                  <a:ext cx="321400" cy="102740"/>
                </a:xfrm>
                <a:custGeom>
                  <a:avLst/>
                  <a:gdLst/>
                  <a:ahLst/>
                  <a:cxnLst>
                    <a:cxn ang="0">
                      <a:pos x="0" y="0"/>
                    </a:cxn>
                    <a:cxn ang="0">
                      <a:pos x="45" y="181"/>
                    </a:cxn>
                    <a:cxn ang="0">
                      <a:pos x="91" y="226"/>
                    </a:cxn>
                    <a:cxn ang="0">
                      <a:pos x="136" y="181"/>
                    </a:cxn>
                    <a:cxn ang="0">
                      <a:pos x="181" y="0"/>
                    </a:cxn>
                  </a:cxnLst>
                  <a:rect l="0" t="0" r="r" b="b"/>
                  <a:pathLst>
                    <a:path w="181" h="226">
                      <a:moveTo>
                        <a:pt x="0" y="0"/>
                      </a:moveTo>
                      <a:cubicBezTo>
                        <a:pt x="15" y="71"/>
                        <a:pt x="30" y="143"/>
                        <a:pt x="45" y="181"/>
                      </a:cubicBezTo>
                      <a:cubicBezTo>
                        <a:pt x="60" y="219"/>
                        <a:pt x="76" y="226"/>
                        <a:pt x="91" y="226"/>
                      </a:cubicBezTo>
                      <a:cubicBezTo>
                        <a:pt x="106" y="226"/>
                        <a:pt x="121" y="219"/>
                        <a:pt x="136" y="181"/>
                      </a:cubicBezTo>
                      <a:cubicBezTo>
                        <a:pt x="151" y="143"/>
                        <a:pt x="166" y="71"/>
                        <a:pt x="181" y="0"/>
                      </a:cubicBezTo>
                    </a:path>
                  </a:pathLst>
                </a:custGeom>
                <a:noFill/>
                <a:ln w="19050">
                  <a:solidFill>
                    <a:srgbClr val="FFFF00"/>
                  </a:solidFill>
                  <a:round/>
                  <a:headEnd/>
                  <a:tailEnd/>
                </a:ln>
                <a:effectLst/>
              </p:spPr>
              <p:txBody>
                <a:bodyPr/>
                <a:lstStyle/>
                <a:p>
                  <a:endParaRPr lang="ja-JP" altLang="en-US"/>
                </a:p>
              </p:txBody>
            </p:sp>
          </p:grpSp>
        </p:grpSp>
        <p:sp>
          <p:nvSpPr>
            <p:cNvPr id="130" name="テキスト ボックス 129"/>
            <p:cNvSpPr txBox="1"/>
            <p:nvPr/>
          </p:nvSpPr>
          <p:spPr>
            <a:xfrm>
              <a:off x="591089" y="749631"/>
              <a:ext cx="1287532" cy="369332"/>
            </a:xfrm>
            <a:prstGeom prst="rect">
              <a:avLst/>
            </a:prstGeom>
            <a:noFill/>
          </p:spPr>
          <p:txBody>
            <a:bodyPr wrap="none" rtlCol="0">
              <a:spAutoFit/>
            </a:bodyPr>
            <a:lstStyle/>
            <a:p>
              <a:r>
                <a:rPr kumimoji="1" lang="en-US" altLang="ja-JP" dirty="0" smtClean="0"/>
                <a:t>Local NSR</a:t>
              </a:r>
              <a:endParaRPr kumimoji="1" lang="ja-JP" altLang="en-US" dirty="0"/>
            </a:p>
          </p:txBody>
        </p:sp>
      </p:grpSp>
      <p:sp>
        <p:nvSpPr>
          <p:cNvPr id="100" name="AutoShape 72"/>
          <p:cNvSpPr>
            <a:spLocks noChangeArrowheads="1"/>
          </p:cNvSpPr>
          <p:nvPr/>
        </p:nvSpPr>
        <p:spPr bwMode="auto">
          <a:xfrm rot="16200000">
            <a:off x="5854944" y="1784518"/>
            <a:ext cx="311381" cy="182122"/>
          </a:xfrm>
          <a:prstGeom prst="leftRightArrow">
            <a:avLst>
              <a:gd name="adj1" fmla="val 50000"/>
              <a:gd name="adj2" fmla="val 59562"/>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9525">
            <a:solidFill>
              <a:schemeClr val="tx1"/>
            </a:solidFill>
            <a:miter lim="800000"/>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7" name="テキスト ボックス 6"/>
          <p:cNvSpPr txBox="1"/>
          <p:nvPr/>
        </p:nvSpPr>
        <p:spPr>
          <a:xfrm>
            <a:off x="4100134" y="2795503"/>
            <a:ext cx="3852337" cy="369332"/>
          </a:xfrm>
          <a:prstGeom prst="rect">
            <a:avLst/>
          </a:prstGeom>
          <a:noFill/>
        </p:spPr>
        <p:txBody>
          <a:bodyPr wrap="none" rtlCol="0">
            <a:spAutoFit/>
          </a:bodyPr>
          <a:lstStyle/>
          <a:p>
            <a:r>
              <a:rPr lang="en-US" altLang="ja-JP" dirty="0" smtClean="0"/>
              <a:t>Evaluation of maximum </a:t>
            </a:r>
            <a:r>
              <a:rPr kumimoji="1" lang="en-US" altLang="ja-JP" dirty="0" smtClean="0"/>
              <a:t>Knight shift </a:t>
            </a:r>
            <a:endParaRPr kumimoji="1" lang="ja-JP" altLang="en-US" dirty="0"/>
          </a:p>
        </p:txBody>
      </p:sp>
      <p:grpSp>
        <p:nvGrpSpPr>
          <p:cNvPr id="26" name="グループ化 25"/>
          <p:cNvGrpSpPr/>
          <p:nvPr/>
        </p:nvGrpSpPr>
        <p:grpSpPr>
          <a:xfrm>
            <a:off x="5094401" y="4205290"/>
            <a:ext cx="3545626" cy="491833"/>
            <a:chOff x="5094401" y="4205290"/>
            <a:chExt cx="3545626" cy="491833"/>
          </a:xfrm>
        </p:grpSpPr>
        <p:grpSp>
          <p:nvGrpSpPr>
            <p:cNvPr id="24" name="グループ化 23"/>
            <p:cNvGrpSpPr/>
            <p:nvPr/>
          </p:nvGrpSpPr>
          <p:grpSpPr>
            <a:xfrm>
              <a:off x="5094401" y="4205290"/>
              <a:ext cx="1150400" cy="355099"/>
              <a:chOff x="613593" y="4082013"/>
              <a:chExt cx="1150400" cy="355099"/>
            </a:xfrm>
          </p:grpSpPr>
          <p:cxnSp>
            <p:nvCxnSpPr>
              <p:cNvPr id="13" name="直線コネクタ 12"/>
              <p:cNvCxnSpPr/>
              <p:nvPr/>
            </p:nvCxnSpPr>
            <p:spPr>
              <a:xfrm>
                <a:off x="971600" y="4365104"/>
                <a:ext cx="7923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968854" y="4113076"/>
                <a:ext cx="7923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13593" y="4082013"/>
                <a:ext cx="482824" cy="307777"/>
              </a:xfrm>
              <a:prstGeom prst="rect">
                <a:avLst/>
              </a:prstGeom>
              <a:noFill/>
            </p:spPr>
            <p:txBody>
              <a:bodyPr wrap="none" rtlCol="0">
                <a:spAutoFit/>
              </a:bodyPr>
              <a:lstStyle/>
              <a:p>
                <a:r>
                  <a:rPr kumimoji="1" lang="en-US" altLang="ja-JP" sz="1400" dirty="0" smtClean="0">
                    <a:solidFill>
                      <a:schemeClr val="bg1"/>
                    </a:solidFill>
                  </a:rPr>
                  <a:t>LL0</a:t>
                </a:r>
                <a:endParaRPr kumimoji="1" lang="ja-JP" altLang="en-US" sz="1400" dirty="0">
                  <a:solidFill>
                    <a:schemeClr val="bg1"/>
                  </a:solidFill>
                </a:endParaRPr>
              </a:p>
            </p:txBody>
          </p:sp>
          <p:grpSp>
            <p:nvGrpSpPr>
              <p:cNvPr id="20" name="グループ化 19"/>
              <p:cNvGrpSpPr/>
              <p:nvPr/>
            </p:nvGrpSpPr>
            <p:grpSpPr>
              <a:xfrm>
                <a:off x="1079612" y="4252524"/>
                <a:ext cx="576064" cy="184588"/>
                <a:chOff x="1079612" y="4252524"/>
                <a:chExt cx="576064" cy="184588"/>
              </a:xfrm>
            </p:grpSpPr>
            <p:cxnSp>
              <p:nvCxnSpPr>
                <p:cNvPr id="16" name="直線矢印コネクタ 15"/>
                <p:cNvCxnSpPr/>
                <p:nvPr/>
              </p:nvCxnSpPr>
              <p:spPr>
                <a:xfrm flipV="1">
                  <a:off x="1079612" y="4252524"/>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V="1">
                  <a:off x="1232012" y="4254808"/>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flipV="1">
                  <a:off x="1367644" y="4254808"/>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1511660" y="4254808"/>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flipV="1">
                  <a:off x="1655676" y="4254808"/>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5" name="グループ化 24"/>
            <p:cNvGrpSpPr/>
            <p:nvPr/>
          </p:nvGrpSpPr>
          <p:grpSpPr>
            <a:xfrm>
              <a:off x="7847634" y="4291943"/>
              <a:ext cx="792393" cy="405180"/>
              <a:chOff x="2159427" y="4036500"/>
              <a:chExt cx="792393" cy="405180"/>
            </a:xfrm>
          </p:grpSpPr>
          <p:cxnSp>
            <p:nvCxnSpPr>
              <p:cNvPr id="118" name="直線コネクタ 117"/>
              <p:cNvCxnSpPr/>
              <p:nvPr/>
            </p:nvCxnSpPr>
            <p:spPr>
              <a:xfrm flipV="1">
                <a:off x="2159427" y="4115360"/>
                <a:ext cx="7923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グループ化 21"/>
              <p:cNvGrpSpPr/>
              <p:nvPr/>
            </p:nvGrpSpPr>
            <p:grpSpPr>
              <a:xfrm>
                <a:off x="2267439" y="4036500"/>
                <a:ext cx="576064" cy="184588"/>
                <a:chOff x="2267439" y="4036500"/>
                <a:chExt cx="576064" cy="184588"/>
              </a:xfrm>
            </p:grpSpPr>
            <p:cxnSp>
              <p:nvCxnSpPr>
                <p:cNvPr id="119" name="直線矢印コネクタ 118"/>
                <p:cNvCxnSpPr/>
                <p:nvPr/>
              </p:nvCxnSpPr>
              <p:spPr>
                <a:xfrm>
                  <a:off x="2267439" y="4036500"/>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2419839" y="4038784"/>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a:off x="2555471" y="4038784"/>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2699487" y="4038784"/>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p:nvPr/>
              </p:nvCxnSpPr>
              <p:spPr>
                <a:xfrm>
                  <a:off x="2843503" y="4038784"/>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8" name="直線コネクタ 157"/>
              <p:cNvCxnSpPr/>
              <p:nvPr/>
            </p:nvCxnSpPr>
            <p:spPr>
              <a:xfrm>
                <a:off x="2159427" y="4369672"/>
                <a:ext cx="7923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2267439" y="4257092"/>
                <a:ext cx="576064" cy="184588"/>
                <a:chOff x="2267439" y="4257092"/>
                <a:chExt cx="576064" cy="184588"/>
              </a:xfrm>
            </p:grpSpPr>
            <p:cxnSp>
              <p:nvCxnSpPr>
                <p:cNvPr id="159" name="直線矢印コネクタ 158"/>
                <p:cNvCxnSpPr/>
                <p:nvPr/>
              </p:nvCxnSpPr>
              <p:spPr>
                <a:xfrm flipV="1">
                  <a:off x="2267439" y="4257092"/>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線矢印コネクタ 159"/>
                <p:cNvCxnSpPr/>
                <p:nvPr/>
              </p:nvCxnSpPr>
              <p:spPr>
                <a:xfrm flipV="1">
                  <a:off x="2419839" y="4259376"/>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p:nvPr/>
              </p:nvCxnSpPr>
              <p:spPr>
                <a:xfrm flipV="1">
                  <a:off x="2555471" y="4259376"/>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線矢印コネクタ 161"/>
                <p:cNvCxnSpPr/>
                <p:nvPr/>
              </p:nvCxnSpPr>
              <p:spPr>
                <a:xfrm flipV="1">
                  <a:off x="2699487" y="4259376"/>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線矢印コネクタ 162"/>
                <p:cNvCxnSpPr/>
                <p:nvPr/>
              </p:nvCxnSpPr>
              <p:spPr>
                <a:xfrm flipV="1">
                  <a:off x="2843503" y="4259376"/>
                  <a:ext cx="0" cy="182304"/>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65584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タイトル 1"/>
          <p:cNvSpPr txBox="1">
            <a:spLocks/>
          </p:cNvSpPr>
          <p:nvPr/>
        </p:nvSpPr>
        <p:spPr>
          <a:xfrm>
            <a:off x="-360548" y="-25021"/>
            <a:ext cx="9829092" cy="872716"/>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3200" dirty="0" smtClean="0"/>
              <a:t>DNP locally induced in incompressible region</a:t>
            </a:r>
            <a:endParaRPr lang="ja-JP" altLang="en-US" sz="3200" dirty="0"/>
          </a:p>
        </p:txBody>
      </p:sp>
      <p:pic>
        <p:nvPicPr>
          <p:cNvPr id="40" name="図 39"/>
          <p:cNvPicPr>
            <a:picLocks noChangeAspect="1"/>
          </p:cNvPicPr>
          <p:nvPr/>
        </p:nvPicPr>
        <p:blipFill>
          <a:blip r:embed="rId3"/>
          <a:stretch>
            <a:fillRect/>
          </a:stretch>
        </p:blipFill>
        <p:spPr>
          <a:xfrm rot="16200000" flipV="1">
            <a:off x="2000471" y="1426555"/>
            <a:ext cx="2952000" cy="1800000"/>
          </a:xfrm>
          <a:prstGeom prst="rect">
            <a:avLst/>
          </a:prstGeom>
        </p:spPr>
      </p:pic>
      <p:cxnSp>
        <p:nvCxnSpPr>
          <p:cNvPr id="41" name="直線コネクタ 40"/>
          <p:cNvCxnSpPr/>
          <p:nvPr/>
        </p:nvCxnSpPr>
        <p:spPr>
          <a:xfrm flipV="1">
            <a:off x="4142116" y="868353"/>
            <a:ext cx="151644" cy="293420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3422343" y="3903715"/>
            <a:ext cx="720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22343" y="3868705"/>
            <a:ext cx="702436" cy="369332"/>
          </a:xfrm>
          <a:prstGeom prst="rect">
            <a:avLst/>
          </a:prstGeom>
          <a:noFill/>
        </p:spPr>
        <p:txBody>
          <a:bodyPr wrap="none" rtlCol="0">
            <a:spAutoFit/>
          </a:bodyPr>
          <a:lstStyle/>
          <a:p>
            <a:r>
              <a:rPr kumimoji="1" lang="en-US" altLang="ja-JP" dirty="0" smtClean="0"/>
              <a:t>2 </a:t>
            </a:r>
            <a:r>
              <a:rPr kumimoji="1" lang="en-US" altLang="ja-JP" dirty="0" smtClean="0">
                <a:latin typeface="Symbol" panose="05050102010706020507" pitchFamily="18" charset="2"/>
              </a:rPr>
              <a:t>m</a:t>
            </a:r>
            <a:r>
              <a:rPr kumimoji="1" lang="en-US" altLang="ja-JP" dirty="0" smtClean="0"/>
              <a:t>m</a:t>
            </a:r>
            <a:endParaRPr kumimoji="1" lang="ja-JP" altLang="en-US" dirty="0"/>
          </a:p>
        </p:txBody>
      </p:sp>
      <p:grpSp>
        <p:nvGrpSpPr>
          <p:cNvPr id="14" name="グループ化 13"/>
          <p:cNvGrpSpPr/>
          <p:nvPr/>
        </p:nvGrpSpPr>
        <p:grpSpPr>
          <a:xfrm>
            <a:off x="4644732" y="479142"/>
            <a:ext cx="5203509" cy="2182929"/>
            <a:chOff x="4644732" y="479142"/>
            <a:chExt cx="5203509" cy="2182929"/>
          </a:xfrm>
        </p:grpSpPr>
        <p:grpSp>
          <p:nvGrpSpPr>
            <p:cNvPr id="46" name="グループ化 45"/>
            <p:cNvGrpSpPr/>
            <p:nvPr/>
          </p:nvGrpSpPr>
          <p:grpSpPr>
            <a:xfrm>
              <a:off x="5689852" y="1441191"/>
              <a:ext cx="4158389" cy="1220880"/>
              <a:chOff x="5307348" y="5186961"/>
              <a:chExt cx="4158389" cy="1220880"/>
            </a:xfrm>
          </p:grpSpPr>
          <p:graphicFrame>
            <p:nvGraphicFramePr>
              <p:cNvPr id="47" name="オブジェクト 46"/>
              <p:cNvGraphicFramePr>
                <a:graphicFrameLocks noChangeAspect="1"/>
              </p:cNvGraphicFramePr>
              <p:nvPr>
                <p:extLst/>
              </p:nvPr>
            </p:nvGraphicFramePr>
            <p:xfrm>
              <a:off x="5307348" y="5186961"/>
              <a:ext cx="2685032" cy="726504"/>
            </p:xfrm>
            <a:graphic>
              <a:graphicData uri="http://schemas.openxmlformats.org/presentationml/2006/ole">
                <mc:AlternateContent xmlns:mc="http://schemas.openxmlformats.org/markup-compatibility/2006">
                  <mc:Choice xmlns:v="urn:schemas-microsoft-com:vml" Requires="v">
                    <p:oleObj spid="_x0000_s452858" name="数式" r:id="rId4" imgW="1434960" imgH="431640" progId="Equation.3">
                      <p:embed/>
                    </p:oleObj>
                  </mc:Choice>
                  <mc:Fallback>
                    <p:oleObj name="数式" r:id="rId4" imgW="1434960" imgH="431640" progId="Equation.3">
                      <p:embed/>
                      <p:pic>
                        <p:nvPicPr>
                          <p:cNvPr id="0" name=""/>
                          <p:cNvPicPr/>
                          <p:nvPr/>
                        </p:nvPicPr>
                        <p:blipFill>
                          <a:blip r:embed="rId5"/>
                          <a:stretch>
                            <a:fillRect/>
                          </a:stretch>
                        </p:blipFill>
                        <p:spPr>
                          <a:xfrm>
                            <a:off x="5307348" y="5186961"/>
                            <a:ext cx="2685032" cy="726504"/>
                          </a:xfrm>
                          <a:prstGeom prst="rect">
                            <a:avLst/>
                          </a:prstGeom>
                          <a:solidFill>
                            <a:schemeClr val="tx1"/>
                          </a:solidFill>
                        </p:spPr>
                      </p:pic>
                    </p:oleObj>
                  </mc:Fallback>
                </mc:AlternateContent>
              </a:graphicData>
            </a:graphic>
          </p:graphicFrame>
          <p:sp>
            <p:nvSpPr>
              <p:cNvPr id="48" name="テキスト ボックス 47"/>
              <p:cNvSpPr txBox="1"/>
              <p:nvPr/>
            </p:nvSpPr>
            <p:spPr>
              <a:xfrm>
                <a:off x="5323068" y="5884621"/>
                <a:ext cx="4142669" cy="523220"/>
              </a:xfrm>
              <a:prstGeom prst="rect">
                <a:avLst/>
              </a:prstGeom>
              <a:noFill/>
            </p:spPr>
            <p:txBody>
              <a:bodyPr wrap="square" rtlCol="0">
                <a:spAutoFit/>
              </a:bodyPr>
              <a:lstStyle/>
              <a:p>
                <a:r>
                  <a:rPr lang="en-US" altLang="ja-JP" sz="1400" dirty="0" smtClean="0">
                    <a:latin typeface="Arial" panose="020B0604020202020204" pitchFamily="34" charset="0"/>
                    <a:cs typeface="Arial" panose="020B0604020202020204" pitchFamily="34" charset="0"/>
                  </a:rPr>
                  <a:t>Local filling: </a:t>
                </a:r>
                <a:r>
                  <a:rPr kumimoji="1" lang="en-US" altLang="ja-JP" sz="1400" i="1" dirty="0" err="1" smtClean="0">
                    <a:latin typeface="Symbol" panose="05050102010706020507" pitchFamily="18" charset="2"/>
                  </a:rPr>
                  <a:t>n</a:t>
                </a:r>
                <a:r>
                  <a:rPr kumimoji="1" lang="en-US" altLang="ja-JP" sz="1400" baseline="-25000" dirty="0" err="1" smtClean="0"/>
                  <a:t>L</a:t>
                </a:r>
                <a:r>
                  <a:rPr kumimoji="1" lang="en-US" altLang="ja-JP" sz="1400" dirty="0" smtClean="0"/>
                  <a:t> = 1; </a:t>
                </a:r>
                <a:r>
                  <a:rPr lang="en-US" altLang="ja-JP" sz="1400" i="1" dirty="0" smtClean="0">
                    <a:latin typeface="Symbol" panose="05050102010706020507" pitchFamily="18" charset="2"/>
                  </a:rPr>
                  <a:t>n </a:t>
                </a:r>
                <a:r>
                  <a:rPr kumimoji="1" lang="en-US" altLang="ja-JP" sz="1400" dirty="0" smtClean="0"/>
                  <a:t>= 1.1; </a:t>
                </a:r>
              </a:p>
              <a:p>
                <a:r>
                  <a:rPr kumimoji="1" lang="en-US" altLang="ja-JP" sz="1400" dirty="0" smtClean="0"/>
                  <a:t>depletion thickness </a:t>
                </a:r>
                <a:r>
                  <a:rPr kumimoji="1" lang="en-US" altLang="ja-JP" sz="1400" i="1" dirty="0" smtClean="0"/>
                  <a:t>d</a:t>
                </a:r>
                <a:r>
                  <a:rPr kumimoji="1" lang="en-US" altLang="ja-JP" sz="1400" baseline="-25000" dirty="0" smtClean="0"/>
                  <a:t>0</a:t>
                </a:r>
                <a:r>
                  <a:rPr kumimoji="1" lang="en-US" altLang="ja-JP" sz="1400" dirty="0" smtClean="0"/>
                  <a:t> ~ 364 nm</a:t>
                </a:r>
              </a:p>
            </p:txBody>
          </p:sp>
        </p:grpSp>
        <p:grpSp>
          <p:nvGrpSpPr>
            <p:cNvPr id="49" name="グループ化 48"/>
            <p:cNvGrpSpPr/>
            <p:nvPr/>
          </p:nvGrpSpPr>
          <p:grpSpPr>
            <a:xfrm>
              <a:off x="4644732" y="479142"/>
              <a:ext cx="4571783" cy="816925"/>
              <a:chOff x="4442145" y="4337260"/>
              <a:chExt cx="4571783" cy="816925"/>
            </a:xfrm>
          </p:grpSpPr>
          <p:sp>
            <p:nvSpPr>
              <p:cNvPr id="50" name="テキスト ボックス 49"/>
              <p:cNvSpPr txBox="1"/>
              <p:nvPr/>
            </p:nvSpPr>
            <p:spPr>
              <a:xfrm>
                <a:off x="4442145" y="4337260"/>
                <a:ext cx="4571783" cy="646331"/>
              </a:xfrm>
              <a:prstGeom prst="rect">
                <a:avLst/>
              </a:prstGeom>
              <a:noFill/>
            </p:spPr>
            <p:txBody>
              <a:bodyPr wrap="square" rtlCol="0">
                <a:spAutoFit/>
              </a:bodyPr>
              <a:lstStyle/>
              <a:p>
                <a:r>
                  <a:rPr lang="en-US" altLang="ja-JP" dirty="0">
                    <a:solidFill>
                      <a:srgbClr val="FFFF00"/>
                    </a:solidFill>
                  </a:rPr>
                  <a:t>I</a:t>
                </a:r>
                <a:r>
                  <a:rPr kumimoji="1" lang="en-US" altLang="ja-JP" dirty="0" smtClean="0">
                    <a:solidFill>
                      <a:srgbClr val="FFFF00"/>
                    </a:solidFill>
                  </a:rPr>
                  <a:t>ncompressible strip position in quantum Hall regime </a:t>
                </a:r>
              </a:p>
            </p:txBody>
          </p:sp>
          <p:sp>
            <p:nvSpPr>
              <p:cNvPr id="52" name="テキスト ボックス 51"/>
              <p:cNvSpPr txBox="1"/>
              <p:nvPr/>
            </p:nvSpPr>
            <p:spPr>
              <a:xfrm>
                <a:off x="5242965" y="4877186"/>
                <a:ext cx="3164649" cy="276999"/>
              </a:xfrm>
              <a:prstGeom prst="rect">
                <a:avLst/>
              </a:prstGeom>
              <a:noFill/>
            </p:spPr>
            <p:txBody>
              <a:bodyPr wrap="none" rtlCol="0">
                <a:spAutoFit/>
              </a:bodyPr>
              <a:lstStyle/>
              <a:p>
                <a:r>
                  <a:rPr kumimoji="1" lang="en-US" altLang="ja-JP" sz="1200" dirty="0" smtClean="0"/>
                  <a:t>D. B. </a:t>
                </a:r>
                <a:r>
                  <a:rPr kumimoji="1" lang="en-US" altLang="ja-JP" sz="1200" dirty="0" err="1" smtClean="0"/>
                  <a:t>Chklovskii</a:t>
                </a:r>
                <a:r>
                  <a:rPr kumimoji="1" lang="en-US" altLang="ja-JP" sz="1200" dirty="0" smtClean="0"/>
                  <a:t> </a:t>
                </a:r>
                <a:r>
                  <a:rPr kumimoji="1" lang="en-US" altLang="ja-JP" sz="1200" i="1" dirty="0" smtClean="0"/>
                  <a:t>et al.</a:t>
                </a:r>
                <a:r>
                  <a:rPr kumimoji="1" lang="en-US" altLang="ja-JP" sz="1200" dirty="0" smtClean="0"/>
                  <a:t>, PRB</a:t>
                </a:r>
                <a:r>
                  <a:rPr kumimoji="1" lang="en-US" altLang="ja-JP" sz="1200" b="1" dirty="0" smtClean="0"/>
                  <a:t>46</a:t>
                </a:r>
                <a:r>
                  <a:rPr kumimoji="1" lang="en-US" altLang="ja-JP" sz="1200" dirty="0" smtClean="0"/>
                  <a:t>, 4026 (1992).</a:t>
                </a:r>
              </a:p>
            </p:txBody>
          </p:sp>
        </p:grpSp>
      </p:grpSp>
      <p:grpSp>
        <p:nvGrpSpPr>
          <p:cNvPr id="63" name="グループ化 62"/>
          <p:cNvGrpSpPr/>
          <p:nvPr/>
        </p:nvGrpSpPr>
        <p:grpSpPr>
          <a:xfrm>
            <a:off x="35496" y="476672"/>
            <a:ext cx="1571975" cy="3972813"/>
            <a:chOff x="6498780" y="2999010"/>
            <a:chExt cx="1571975" cy="3972813"/>
          </a:xfrm>
        </p:grpSpPr>
        <p:sp>
          <p:nvSpPr>
            <p:cNvPr id="68" name="テキスト ボックス 67"/>
            <p:cNvSpPr txBox="1"/>
            <p:nvPr/>
          </p:nvSpPr>
          <p:spPr>
            <a:xfrm>
              <a:off x="6616355" y="2999010"/>
              <a:ext cx="1016625" cy="369332"/>
            </a:xfrm>
            <a:prstGeom prst="rect">
              <a:avLst/>
            </a:prstGeom>
            <a:noFill/>
          </p:spPr>
          <p:txBody>
            <a:bodyPr wrap="none" rtlCol="0">
              <a:spAutoFit/>
            </a:bodyPr>
            <a:lstStyle/>
            <a:p>
              <a:r>
                <a:rPr kumimoji="1" lang="en-US" altLang="ja-JP" i="1" dirty="0" smtClean="0">
                  <a:latin typeface="Symbol" panose="05050102010706020507" pitchFamily="18" charset="2"/>
                </a:rPr>
                <a:t>n</a:t>
              </a:r>
              <a:r>
                <a:rPr kumimoji="1" lang="en-US" altLang="ja-JP" dirty="0" smtClean="0"/>
                <a:t> = 1.10</a:t>
              </a:r>
              <a:endParaRPr kumimoji="1" lang="ja-JP" altLang="en-US" dirty="0"/>
            </a:p>
          </p:txBody>
        </p:sp>
        <p:cxnSp>
          <p:nvCxnSpPr>
            <p:cNvPr id="69" name="直線コネクタ 68"/>
            <p:cNvCxnSpPr/>
            <p:nvPr/>
          </p:nvCxnSpPr>
          <p:spPr>
            <a:xfrm>
              <a:off x="6661030" y="6569719"/>
              <a:ext cx="31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6498780" y="6602491"/>
              <a:ext cx="702436" cy="369332"/>
            </a:xfrm>
            <a:prstGeom prst="rect">
              <a:avLst/>
            </a:prstGeom>
            <a:noFill/>
          </p:spPr>
          <p:txBody>
            <a:bodyPr wrap="none" rtlCol="0">
              <a:spAutoFit/>
            </a:bodyPr>
            <a:lstStyle/>
            <a:p>
              <a:r>
                <a:rPr kumimoji="1" lang="en-US" altLang="ja-JP" dirty="0" smtClean="0"/>
                <a:t>3 </a:t>
              </a:r>
              <a:r>
                <a:rPr kumimoji="1" lang="en-US" altLang="ja-JP" dirty="0" smtClean="0">
                  <a:latin typeface="Symbol" panose="05050102010706020507" pitchFamily="18" charset="2"/>
                </a:rPr>
                <a:t>m</a:t>
              </a:r>
              <a:r>
                <a:rPr kumimoji="1" lang="en-US" altLang="ja-JP" dirty="0" smtClean="0"/>
                <a:t>m</a:t>
              </a:r>
              <a:endParaRPr kumimoji="1" lang="ja-JP" altLang="en-US" dirty="0"/>
            </a:p>
          </p:txBody>
        </p:sp>
        <p:grpSp>
          <p:nvGrpSpPr>
            <p:cNvPr id="71" name="グループ化 70"/>
            <p:cNvGrpSpPr/>
            <p:nvPr/>
          </p:nvGrpSpPr>
          <p:grpSpPr>
            <a:xfrm>
              <a:off x="6616355" y="3399242"/>
              <a:ext cx="1454400" cy="3009785"/>
              <a:chOff x="6616355" y="3399242"/>
              <a:chExt cx="1454400" cy="3009785"/>
            </a:xfrm>
          </p:grpSpPr>
          <p:pic>
            <p:nvPicPr>
              <p:cNvPr id="7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6355" y="3399242"/>
                <a:ext cx="1454400" cy="300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グループ化 72"/>
              <p:cNvGrpSpPr/>
              <p:nvPr/>
            </p:nvGrpSpPr>
            <p:grpSpPr>
              <a:xfrm>
                <a:off x="6624309" y="3663420"/>
                <a:ext cx="1441867" cy="2745607"/>
                <a:chOff x="895350" y="1536700"/>
                <a:chExt cx="2444750" cy="4655300"/>
              </a:xfrm>
            </p:grpSpPr>
            <p:cxnSp>
              <p:nvCxnSpPr>
                <p:cNvPr id="74" name="直線コネクタ 73"/>
                <p:cNvCxnSpPr/>
                <p:nvPr/>
              </p:nvCxnSpPr>
              <p:spPr>
                <a:xfrm flipV="1">
                  <a:off x="3114000" y="2107128"/>
                  <a:ext cx="125135" cy="40776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5" name="フリーフォーム 74"/>
                <p:cNvSpPr/>
                <p:nvPr/>
              </p:nvSpPr>
              <p:spPr>
                <a:xfrm>
                  <a:off x="3232150" y="1727200"/>
                  <a:ext cx="107950" cy="419100"/>
                </a:xfrm>
                <a:custGeom>
                  <a:avLst/>
                  <a:gdLst>
                    <a:gd name="connsiteX0" fmla="*/ 0 w 107950"/>
                    <a:gd name="connsiteY0" fmla="*/ 419100 h 419100"/>
                    <a:gd name="connsiteX1" fmla="*/ 25400 w 107950"/>
                    <a:gd name="connsiteY1" fmla="*/ 177800 h 419100"/>
                    <a:gd name="connsiteX2" fmla="*/ 63500 w 107950"/>
                    <a:gd name="connsiteY2" fmla="*/ 76200 h 419100"/>
                    <a:gd name="connsiteX3" fmla="*/ 107950 w 107950"/>
                    <a:gd name="connsiteY3" fmla="*/ 0 h 419100"/>
                  </a:gdLst>
                  <a:ahLst/>
                  <a:cxnLst>
                    <a:cxn ang="0">
                      <a:pos x="connsiteX0" y="connsiteY0"/>
                    </a:cxn>
                    <a:cxn ang="0">
                      <a:pos x="connsiteX1" y="connsiteY1"/>
                    </a:cxn>
                    <a:cxn ang="0">
                      <a:pos x="connsiteX2" y="connsiteY2"/>
                    </a:cxn>
                    <a:cxn ang="0">
                      <a:pos x="connsiteX3" y="connsiteY3"/>
                    </a:cxn>
                  </a:cxnLst>
                  <a:rect l="l" t="t" r="r" b="b"/>
                  <a:pathLst>
                    <a:path w="107950" h="419100">
                      <a:moveTo>
                        <a:pt x="0" y="419100"/>
                      </a:moveTo>
                      <a:cubicBezTo>
                        <a:pt x="7408" y="327025"/>
                        <a:pt x="14817" y="234950"/>
                        <a:pt x="25400" y="177800"/>
                      </a:cubicBezTo>
                      <a:cubicBezTo>
                        <a:pt x="35983" y="120650"/>
                        <a:pt x="49742" y="105833"/>
                        <a:pt x="63500" y="76200"/>
                      </a:cubicBezTo>
                      <a:cubicBezTo>
                        <a:pt x="77258" y="46567"/>
                        <a:pt x="107950" y="0"/>
                        <a:pt x="107950"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p:nvPr/>
              </p:nvCxnSpPr>
              <p:spPr>
                <a:xfrm flipV="1">
                  <a:off x="1098000" y="2232000"/>
                  <a:ext cx="125135" cy="396000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7" name="フリーフォーム 76"/>
                <p:cNvSpPr/>
                <p:nvPr/>
              </p:nvSpPr>
              <p:spPr>
                <a:xfrm>
                  <a:off x="895350" y="1536700"/>
                  <a:ext cx="382665" cy="692150"/>
                </a:xfrm>
                <a:custGeom>
                  <a:avLst/>
                  <a:gdLst>
                    <a:gd name="connsiteX0" fmla="*/ 323850 w 382665"/>
                    <a:gd name="connsiteY0" fmla="*/ 692150 h 692150"/>
                    <a:gd name="connsiteX1" fmla="*/ 374650 w 382665"/>
                    <a:gd name="connsiteY1" fmla="*/ 469900 h 692150"/>
                    <a:gd name="connsiteX2" fmla="*/ 374650 w 382665"/>
                    <a:gd name="connsiteY2" fmla="*/ 323850 h 692150"/>
                    <a:gd name="connsiteX3" fmla="*/ 298450 w 382665"/>
                    <a:gd name="connsiteY3" fmla="*/ 165100 h 692150"/>
                    <a:gd name="connsiteX4" fmla="*/ 190500 w 382665"/>
                    <a:gd name="connsiteY4" fmla="*/ 63500 h 692150"/>
                    <a:gd name="connsiteX5" fmla="*/ 82550 w 382665"/>
                    <a:gd name="connsiteY5" fmla="*/ 25400 h 692150"/>
                    <a:gd name="connsiteX6" fmla="*/ 0 w 382665"/>
                    <a:gd name="connsiteY6" fmla="*/ 0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665" h="692150">
                      <a:moveTo>
                        <a:pt x="323850" y="692150"/>
                      </a:moveTo>
                      <a:cubicBezTo>
                        <a:pt x="345016" y="611716"/>
                        <a:pt x="366183" y="531283"/>
                        <a:pt x="374650" y="469900"/>
                      </a:cubicBezTo>
                      <a:cubicBezTo>
                        <a:pt x="383117" y="408517"/>
                        <a:pt x="387350" y="374650"/>
                        <a:pt x="374650" y="323850"/>
                      </a:cubicBezTo>
                      <a:cubicBezTo>
                        <a:pt x="361950" y="273050"/>
                        <a:pt x="329142" y="208492"/>
                        <a:pt x="298450" y="165100"/>
                      </a:cubicBezTo>
                      <a:cubicBezTo>
                        <a:pt x="267758" y="121708"/>
                        <a:pt x="226483" y="86783"/>
                        <a:pt x="190500" y="63500"/>
                      </a:cubicBezTo>
                      <a:cubicBezTo>
                        <a:pt x="154517" y="40217"/>
                        <a:pt x="114300" y="35983"/>
                        <a:pt x="82550" y="25400"/>
                      </a:cubicBezTo>
                      <a:cubicBezTo>
                        <a:pt x="50800" y="14817"/>
                        <a:pt x="25400" y="7408"/>
                        <a:pt x="0"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 name="正方形/長方形 7"/>
          <p:cNvSpPr>
            <a:spLocks noChangeAspect="1"/>
          </p:cNvSpPr>
          <p:nvPr/>
        </p:nvSpPr>
        <p:spPr>
          <a:xfrm>
            <a:off x="1028298" y="2647601"/>
            <a:ext cx="522000" cy="856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コネクタ 9"/>
          <p:cNvCxnSpPr/>
          <p:nvPr/>
        </p:nvCxnSpPr>
        <p:spPr>
          <a:xfrm flipV="1">
            <a:off x="1539225" y="846004"/>
            <a:ext cx="1037245" cy="1801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544696" y="3524318"/>
            <a:ext cx="1031774" cy="257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329043" y="6473094"/>
            <a:ext cx="7704348" cy="369332"/>
          </a:xfrm>
          <a:prstGeom prst="rect">
            <a:avLst/>
          </a:prstGeom>
          <a:noFill/>
        </p:spPr>
        <p:txBody>
          <a:bodyPr wrap="square" rtlCol="0">
            <a:spAutoFit/>
          </a:bodyPr>
          <a:lstStyle/>
          <a:p>
            <a:r>
              <a:rPr kumimoji="1" lang="en-US" altLang="ja-JP" dirty="0" smtClean="0">
                <a:solidFill>
                  <a:srgbClr val="FFFF00"/>
                </a:solidFill>
              </a:rPr>
              <a:t>Visualizing of distribution of dynamic nuclear polarization </a:t>
            </a:r>
            <a:endParaRPr kumimoji="1" lang="ja-JP" altLang="en-US" dirty="0">
              <a:solidFill>
                <a:srgbClr val="FFFF00"/>
              </a:solidFill>
            </a:endParaRPr>
          </a:p>
        </p:txBody>
      </p:sp>
      <p:grpSp>
        <p:nvGrpSpPr>
          <p:cNvPr id="44" name="グループ化 43"/>
          <p:cNvGrpSpPr/>
          <p:nvPr/>
        </p:nvGrpSpPr>
        <p:grpSpPr>
          <a:xfrm>
            <a:off x="1177416" y="4541866"/>
            <a:ext cx="1345590" cy="1010416"/>
            <a:chOff x="5064521" y="4415679"/>
            <a:chExt cx="2368766" cy="1627849"/>
          </a:xfrm>
        </p:grpSpPr>
        <p:cxnSp>
          <p:nvCxnSpPr>
            <p:cNvPr id="45" name="直線矢印コネクタ 44"/>
            <p:cNvCxnSpPr/>
            <p:nvPr/>
          </p:nvCxnSpPr>
          <p:spPr>
            <a:xfrm flipV="1">
              <a:off x="6175365" y="4876714"/>
              <a:ext cx="0" cy="30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064521" y="4749597"/>
              <a:ext cx="1211165" cy="644604"/>
            </a:xfrm>
            <a:prstGeom prst="rect">
              <a:avLst/>
            </a:prstGeom>
            <a:noFill/>
          </p:spPr>
          <p:txBody>
            <a:bodyPr wrap="none" rtlCol="0">
              <a:spAutoFit/>
            </a:bodyPr>
            <a:lstStyle/>
            <a:p>
              <a:r>
                <a:rPr kumimoji="1" lang="en-US" altLang="ja-JP" sz="1000" dirty="0" smtClean="0"/>
                <a:t>Electron </a:t>
              </a:r>
            </a:p>
            <a:p>
              <a:r>
                <a:rPr kumimoji="1" lang="en-US" altLang="ja-JP" sz="1000" dirty="0" smtClean="0"/>
                <a:t>spin</a:t>
              </a:r>
              <a:endParaRPr kumimoji="1" lang="ja-JP" altLang="en-US" sz="1000" dirty="0"/>
            </a:p>
          </p:txBody>
        </p:sp>
        <p:cxnSp>
          <p:nvCxnSpPr>
            <p:cNvPr id="55" name="直線矢印コネクタ 54"/>
            <p:cNvCxnSpPr/>
            <p:nvPr/>
          </p:nvCxnSpPr>
          <p:spPr>
            <a:xfrm>
              <a:off x="7219481" y="4932345"/>
              <a:ext cx="0" cy="30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5082491" y="5291001"/>
              <a:ext cx="1163193" cy="644604"/>
            </a:xfrm>
            <a:prstGeom prst="rect">
              <a:avLst/>
            </a:prstGeom>
            <a:noFill/>
          </p:spPr>
          <p:txBody>
            <a:bodyPr wrap="none" rtlCol="0">
              <a:spAutoFit/>
            </a:bodyPr>
            <a:lstStyle/>
            <a:p>
              <a:r>
                <a:rPr lang="en-US" altLang="ja-JP" sz="1000" dirty="0" smtClean="0">
                  <a:solidFill>
                    <a:srgbClr val="FF0000"/>
                  </a:solidFill>
                </a:rPr>
                <a:t>Nuclear</a:t>
              </a:r>
              <a:r>
                <a:rPr kumimoji="1" lang="en-US" altLang="ja-JP" sz="1000" dirty="0" smtClean="0">
                  <a:solidFill>
                    <a:srgbClr val="FF0000"/>
                  </a:solidFill>
                </a:rPr>
                <a:t> </a:t>
              </a:r>
            </a:p>
            <a:p>
              <a:r>
                <a:rPr kumimoji="1" lang="en-US" altLang="ja-JP" sz="1000" dirty="0" smtClean="0">
                  <a:solidFill>
                    <a:srgbClr val="FF0000"/>
                  </a:solidFill>
                </a:rPr>
                <a:t>spin</a:t>
              </a:r>
              <a:endParaRPr kumimoji="1" lang="ja-JP" altLang="en-US" sz="1000" dirty="0">
                <a:solidFill>
                  <a:srgbClr val="FF0000"/>
                </a:solidFill>
              </a:endParaRPr>
            </a:p>
          </p:txBody>
        </p:sp>
        <p:cxnSp>
          <p:nvCxnSpPr>
            <p:cNvPr id="57" name="直線矢印コネクタ 56"/>
            <p:cNvCxnSpPr/>
            <p:nvPr/>
          </p:nvCxnSpPr>
          <p:spPr>
            <a:xfrm>
              <a:off x="6160718" y="5564121"/>
              <a:ext cx="0" cy="3072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7204834" y="5619752"/>
              <a:ext cx="0" cy="3072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9" name="フリーフォーム 58"/>
            <p:cNvSpPr/>
            <p:nvPr/>
          </p:nvSpPr>
          <p:spPr>
            <a:xfrm rot="21289219">
              <a:off x="6291153" y="5031116"/>
              <a:ext cx="809625" cy="343705"/>
            </a:xfrm>
            <a:custGeom>
              <a:avLst/>
              <a:gdLst>
                <a:gd name="connsiteX0" fmla="*/ 0 w 809625"/>
                <a:gd name="connsiteY0" fmla="*/ 0 h 343705"/>
                <a:gd name="connsiteX1" fmla="*/ 381000 w 809625"/>
                <a:gd name="connsiteY1" fmla="*/ 342900 h 343705"/>
                <a:gd name="connsiteX2" fmla="*/ 809625 w 809625"/>
                <a:gd name="connsiteY2" fmla="*/ 76200 h 343705"/>
              </a:gdLst>
              <a:ahLst/>
              <a:cxnLst>
                <a:cxn ang="0">
                  <a:pos x="connsiteX0" y="connsiteY0"/>
                </a:cxn>
                <a:cxn ang="0">
                  <a:pos x="connsiteX1" y="connsiteY1"/>
                </a:cxn>
                <a:cxn ang="0">
                  <a:pos x="connsiteX2" y="connsiteY2"/>
                </a:cxn>
              </a:cxnLst>
              <a:rect l="l" t="t" r="r" b="b"/>
              <a:pathLst>
                <a:path w="809625" h="343705">
                  <a:moveTo>
                    <a:pt x="0" y="0"/>
                  </a:moveTo>
                  <a:cubicBezTo>
                    <a:pt x="123031" y="165100"/>
                    <a:pt x="246063" y="330200"/>
                    <a:pt x="381000" y="342900"/>
                  </a:cubicBezTo>
                  <a:cubicBezTo>
                    <a:pt x="515938" y="355600"/>
                    <a:pt x="662781" y="215900"/>
                    <a:pt x="809625" y="76200"/>
                  </a:cubicBezTo>
                </a:path>
              </a:pathLst>
            </a:cu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rot="432540" flipV="1">
              <a:off x="6291152" y="5530202"/>
              <a:ext cx="809625" cy="343705"/>
            </a:xfrm>
            <a:custGeom>
              <a:avLst/>
              <a:gdLst>
                <a:gd name="connsiteX0" fmla="*/ 0 w 809625"/>
                <a:gd name="connsiteY0" fmla="*/ 0 h 343705"/>
                <a:gd name="connsiteX1" fmla="*/ 381000 w 809625"/>
                <a:gd name="connsiteY1" fmla="*/ 342900 h 343705"/>
                <a:gd name="connsiteX2" fmla="*/ 809625 w 809625"/>
                <a:gd name="connsiteY2" fmla="*/ 76200 h 343705"/>
              </a:gdLst>
              <a:ahLst/>
              <a:cxnLst>
                <a:cxn ang="0">
                  <a:pos x="connsiteX0" y="connsiteY0"/>
                </a:cxn>
                <a:cxn ang="0">
                  <a:pos x="connsiteX1" y="connsiteY1"/>
                </a:cxn>
                <a:cxn ang="0">
                  <a:pos x="connsiteX2" y="connsiteY2"/>
                </a:cxn>
              </a:cxnLst>
              <a:rect l="l" t="t" r="r" b="b"/>
              <a:pathLst>
                <a:path w="809625" h="343705">
                  <a:moveTo>
                    <a:pt x="0" y="0"/>
                  </a:moveTo>
                  <a:cubicBezTo>
                    <a:pt x="123031" y="165100"/>
                    <a:pt x="246063" y="330200"/>
                    <a:pt x="381000" y="342900"/>
                  </a:cubicBezTo>
                  <a:cubicBezTo>
                    <a:pt x="515938" y="355600"/>
                    <a:pt x="662781" y="215900"/>
                    <a:pt x="809625" y="76200"/>
                  </a:cubicBezTo>
                </a:path>
              </a:pathLst>
            </a:cu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爆発 1 60"/>
            <p:cNvSpPr/>
            <p:nvPr/>
          </p:nvSpPr>
          <p:spPr>
            <a:xfrm>
              <a:off x="6471806" y="5251052"/>
              <a:ext cx="432048" cy="39039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5127656" y="4459430"/>
              <a:ext cx="2305631" cy="15840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5326864" y="4415679"/>
              <a:ext cx="1975904" cy="396679"/>
            </a:xfrm>
            <a:prstGeom prst="rect">
              <a:avLst/>
            </a:prstGeom>
            <a:noFill/>
          </p:spPr>
          <p:txBody>
            <a:bodyPr wrap="none" rtlCol="0">
              <a:spAutoFit/>
            </a:bodyPr>
            <a:lstStyle/>
            <a:p>
              <a:r>
                <a:rPr kumimoji="1" lang="en-US" altLang="ja-JP" sz="1000" dirty="0" smtClean="0">
                  <a:solidFill>
                    <a:srgbClr val="FFFF00"/>
                  </a:solidFill>
                </a:rPr>
                <a:t>Flip-flop process</a:t>
              </a:r>
              <a:endParaRPr kumimoji="1" lang="ja-JP" altLang="en-US" sz="1000" dirty="0">
                <a:solidFill>
                  <a:srgbClr val="FFFF00"/>
                </a:solidFill>
              </a:endParaRPr>
            </a:p>
          </p:txBody>
        </p:sp>
      </p:grpSp>
      <p:grpSp>
        <p:nvGrpSpPr>
          <p:cNvPr id="92" name="グループ化 91"/>
          <p:cNvGrpSpPr/>
          <p:nvPr/>
        </p:nvGrpSpPr>
        <p:grpSpPr>
          <a:xfrm>
            <a:off x="621248" y="3647314"/>
            <a:ext cx="3247252" cy="2734528"/>
            <a:chOff x="4787092" y="4007849"/>
            <a:chExt cx="3247252" cy="2734528"/>
          </a:xfrm>
        </p:grpSpPr>
        <p:cxnSp>
          <p:nvCxnSpPr>
            <p:cNvPr id="93" name="直線コネクタ 92"/>
            <p:cNvCxnSpPr/>
            <p:nvPr/>
          </p:nvCxnSpPr>
          <p:spPr>
            <a:xfrm>
              <a:off x="4787092" y="4013653"/>
              <a:ext cx="848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グループ化 93"/>
            <p:cNvGrpSpPr/>
            <p:nvPr/>
          </p:nvGrpSpPr>
          <p:grpSpPr>
            <a:xfrm>
              <a:off x="4804263" y="4007849"/>
              <a:ext cx="3230081" cy="2734528"/>
              <a:chOff x="4804263" y="4007849"/>
              <a:chExt cx="3230081" cy="2734528"/>
            </a:xfrm>
          </p:grpSpPr>
          <p:grpSp>
            <p:nvGrpSpPr>
              <p:cNvPr id="95" name="グループ化 94"/>
              <p:cNvGrpSpPr/>
              <p:nvPr/>
            </p:nvGrpSpPr>
            <p:grpSpPr>
              <a:xfrm>
                <a:off x="5242559" y="4788745"/>
                <a:ext cx="2791783" cy="1953632"/>
                <a:chOff x="5210726" y="4824863"/>
                <a:chExt cx="3861774" cy="2702389"/>
              </a:xfrm>
            </p:grpSpPr>
            <p:pic>
              <p:nvPicPr>
                <p:cNvPr id="98" name="Picture 6" descr="C:\Users\hashi\Desktop\名称未設定-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0726" y="4992842"/>
                  <a:ext cx="3861774" cy="22763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9" name="角丸四角形 98"/>
                <p:cNvSpPr/>
                <p:nvPr/>
              </p:nvSpPr>
              <p:spPr>
                <a:xfrm>
                  <a:off x="7566000" y="5025288"/>
                  <a:ext cx="626970" cy="2424369"/>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0" name="グループ化 99"/>
                <p:cNvGrpSpPr/>
                <p:nvPr/>
              </p:nvGrpSpPr>
              <p:grpSpPr>
                <a:xfrm>
                  <a:off x="5816706" y="7136364"/>
                  <a:ext cx="2916324" cy="307777"/>
                  <a:chOff x="791580" y="5665030"/>
                  <a:chExt cx="2916324" cy="307777"/>
                </a:xfrm>
              </p:grpSpPr>
              <p:grpSp>
                <p:nvGrpSpPr>
                  <p:cNvPr id="102" name="グループ化 101"/>
                  <p:cNvGrpSpPr/>
                  <p:nvPr/>
                </p:nvGrpSpPr>
                <p:grpSpPr>
                  <a:xfrm>
                    <a:off x="791580" y="5665030"/>
                    <a:ext cx="2916324" cy="307777"/>
                    <a:chOff x="791580" y="5665030"/>
                    <a:chExt cx="2916324" cy="307777"/>
                  </a:xfrm>
                </p:grpSpPr>
                <p:sp>
                  <p:nvSpPr>
                    <p:cNvPr id="104" name="角丸四角形 103"/>
                    <p:cNvSpPr/>
                    <p:nvPr/>
                  </p:nvSpPr>
                  <p:spPr>
                    <a:xfrm>
                      <a:off x="791580" y="5676859"/>
                      <a:ext cx="1700880" cy="295948"/>
                    </a:xfrm>
                    <a:prstGeom prst="roundRect">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105" name="角丸四角形 104"/>
                    <p:cNvSpPr/>
                    <p:nvPr/>
                  </p:nvSpPr>
                  <p:spPr>
                    <a:xfrm>
                      <a:off x="3154036" y="5665030"/>
                      <a:ext cx="553868" cy="307777"/>
                    </a:xfrm>
                    <a:prstGeom prst="roundRect">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grpSp>
              <p:sp>
                <p:nvSpPr>
                  <p:cNvPr id="103" name="角丸四角形 102"/>
                  <p:cNvSpPr/>
                  <p:nvPr/>
                </p:nvSpPr>
                <p:spPr>
                  <a:xfrm>
                    <a:off x="2528008" y="5676858"/>
                    <a:ext cx="603832" cy="295949"/>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IC</a:t>
                    </a:r>
                    <a:endParaRPr kumimoji="1" lang="ja-JP" altLang="en-US" dirty="0"/>
                  </a:p>
                </p:txBody>
              </p:sp>
            </p:grpSp>
            <p:sp>
              <p:nvSpPr>
                <p:cNvPr id="101" name="正方形/長方形 100"/>
                <p:cNvSpPr/>
                <p:nvPr/>
              </p:nvSpPr>
              <p:spPr>
                <a:xfrm>
                  <a:off x="5211746" y="4824863"/>
                  <a:ext cx="3860754" cy="2702389"/>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6" name="直線コネクタ 95"/>
              <p:cNvCxnSpPr/>
              <p:nvPr/>
            </p:nvCxnSpPr>
            <p:spPr>
              <a:xfrm>
                <a:off x="4804263" y="4007849"/>
                <a:ext cx="438296" cy="780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5630325" y="4007849"/>
                <a:ext cx="2404019" cy="7808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13" name="直線コネクタ 12"/>
          <p:cNvCxnSpPr>
            <a:stCxn id="53" idx="2"/>
          </p:cNvCxnSpPr>
          <p:nvPr/>
        </p:nvCxnSpPr>
        <p:spPr>
          <a:xfrm>
            <a:off x="4553998" y="847695"/>
            <a:ext cx="0" cy="5347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4709362" y="3524424"/>
            <a:ext cx="4295252" cy="2713333"/>
            <a:chOff x="4709362" y="3524424"/>
            <a:chExt cx="4295252" cy="2713333"/>
          </a:xfrm>
        </p:grpSpPr>
        <p:grpSp>
          <p:nvGrpSpPr>
            <p:cNvPr id="66" name="グループ化 65"/>
            <p:cNvGrpSpPr/>
            <p:nvPr/>
          </p:nvGrpSpPr>
          <p:grpSpPr>
            <a:xfrm>
              <a:off x="4709362" y="3524424"/>
              <a:ext cx="4215818" cy="2713333"/>
              <a:chOff x="5023070" y="1956990"/>
              <a:chExt cx="4215818" cy="2713333"/>
            </a:xfrm>
          </p:grpSpPr>
          <p:pic>
            <p:nvPicPr>
              <p:cNvPr id="8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4388"/>
              <a:stretch/>
            </p:blipFill>
            <p:spPr bwMode="auto">
              <a:xfrm>
                <a:off x="6084168" y="2045359"/>
                <a:ext cx="3059832" cy="206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正方形/長方形 82"/>
              <p:cNvSpPr/>
              <p:nvPr/>
            </p:nvSpPr>
            <p:spPr>
              <a:xfrm>
                <a:off x="6084168" y="4045714"/>
                <a:ext cx="3059832" cy="27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5989280" y="4393324"/>
                <a:ext cx="3249608" cy="276999"/>
              </a:xfrm>
              <a:prstGeom prst="rect">
                <a:avLst/>
              </a:prstGeom>
              <a:noFill/>
            </p:spPr>
            <p:txBody>
              <a:bodyPr wrap="none" rtlCol="0">
                <a:spAutoFit/>
              </a:bodyPr>
              <a:lstStyle/>
              <a:p>
                <a:r>
                  <a:rPr kumimoji="1" lang="en-US" altLang="ja-JP" sz="1200" dirty="0" smtClean="0"/>
                  <a:t>D. B. </a:t>
                </a:r>
                <a:r>
                  <a:rPr kumimoji="1" lang="en-US" altLang="ja-JP" sz="1200" dirty="0" err="1" smtClean="0"/>
                  <a:t>Chklovskii</a:t>
                </a:r>
                <a:r>
                  <a:rPr kumimoji="1" lang="en-US" altLang="ja-JP" sz="1200" dirty="0" smtClean="0"/>
                  <a:t> </a:t>
                </a:r>
                <a:r>
                  <a:rPr kumimoji="1" lang="en-US" altLang="ja-JP" sz="1200" i="1" dirty="0" smtClean="0"/>
                  <a:t>et al.</a:t>
                </a:r>
                <a:r>
                  <a:rPr kumimoji="1" lang="en-US" altLang="ja-JP" sz="1200" dirty="0" smtClean="0"/>
                  <a:t>, PRB</a:t>
                </a:r>
                <a:r>
                  <a:rPr kumimoji="1" lang="en-US" altLang="ja-JP" sz="1200" b="1" dirty="0" smtClean="0"/>
                  <a:t>47</a:t>
                </a:r>
                <a:r>
                  <a:rPr kumimoji="1" lang="en-US" altLang="ja-JP" sz="1200" dirty="0" smtClean="0"/>
                  <a:t>, 12605 (1993).</a:t>
                </a:r>
              </a:p>
            </p:txBody>
          </p:sp>
          <p:sp>
            <p:nvSpPr>
              <p:cNvPr id="86" name="テキスト ボックス 85"/>
              <p:cNvSpPr txBox="1"/>
              <p:nvPr/>
            </p:nvSpPr>
            <p:spPr>
              <a:xfrm>
                <a:off x="7838951" y="1967020"/>
                <a:ext cx="824265" cy="369332"/>
              </a:xfrm>
              <a:prstGeom prst="rect">
                <a:avLst/>
              </a:prstGeom>
              <a:noFill/>
            </p:spPr>
            <p:txBody>
              <a:bodyPr wrap="none" rtlCol="0">
                <a:spAutoFit/>
              </a:bodyPr>
              <a:lstStyle/>
              <a:p>
                <a:r>
                  <a:rPr kumimoji="1" lang="en-US" altLang="ja-JP" i="1" dirty="0" smtClean="0">
                    <a:solidFill>
                      <a:schemeClr val="bg1"/>
                    </a:solidFill>
                    <a:latin typeface="Symbol" panose="05050102010706020507" pitchFamily="18" charset="2"/>
                  </a:rPr>
                  <a:t>n</a:t>
                </a:r>
                <a:r>
                  <a:rPr kumimoji="1" lang="en-US" altLang="ja-JP" dirty="0" smtClean="0">
                    <a:solidFill>
                      <a:schemeClr val="bg1"/>
                    </a:solidFill>
                  </a:rPr>
                  <a:t> &gt;1.0</a:t>
                </a:r>
                <a:endParaRPr kumimoji="1" lang="ja-JP" altLang="en-US" dirty="0">
                  <a:solidFill>
                    <a:schemeClr val="bg1"/>
                  </a:solidFill>
                </a:endParaRPr>
              </a:p>
            </p:txBody>
          </p:sp>
          <p:sp>
            <p:nvSpPr>
              <p:cNvPr id="87" name="テキスト ボックス 86"/>
              <p:cNvSpPr txBox="1"/>
              <p:nvPr/>
            </p:nvSpPr>
            <p:spPr>
              <a:xfrm>
                <a:off x="6357561" y="1956990"/>
                <a:ext cx="888385" cy="369332"/>
              </a:xfrm>
              <a:prstGeom prst="rect">
                <a:avLst/>
              </a:prstGeom>
              <a:noFill/>
            </p:spPr>
            <p:txBody>
              <a:bodyPr wrap="none" rtlCol="0">
                <a:spAutoFit/>
              </a:bodyPr>
              <a:lstStyle/>
              <a:p>
                <a:r>
                  <a:rPr kumimoji="1" lang="en-US" altLang="ja-JP" i="1" dirty="0" smtClean="0">
                    <a:solidFill>
                      <a:schemeClr val="bg1"/>
                    </a:solidFill>
                    <a:latin typeface="Symbol" panose="05050102010706020507" pitchFamily="18" charset="2"/>
                  </a:rPr>
                  <a:t>n</a:t>
                </a:r>
                <a:r>
                  <a:rPr kumimoji="1" lang="en-US" altLang="ja-JP" dirty="0" smtClean="0">
                    <a:solidFill>
                      <a:schemeClr val="bg1"/>
                    </a:solidFill>
                  </a:rPr>
                  <a:t> ~ 1.0</a:t>
                </a:r>
                <a:endParaRPr kumimoji="1" lang="ja-JP" altLang="en-US" dirty="0">
                  <a:solidFill>
                    <a:schemeClr val="bg1"/>
                  </a:solidFill>
                </a:endParaRPr>
              </a:p>
            </p:txBody>
          </p:sp>
          <p:sp>
            <p:nvSpPr>
              <p:cNvPr id="88" name="テキスト ボックス 87"/>
              <p:cNvSpPr txBox="1"/>
              <p:nvPr/>
            </p:nvSpPr>
            <p:spPr>
              <a:xfrm>
                <a:off x="5228478" y="2478369"/>
                <a:ext cx="1373417" cy="523220"/>
              </a:xfrm>
              <a:prstGeom prst="rect">
                <a:avLst/>
              </a:prstGeom>
              <a:noFill/>
            </p:spPr>
            <p:txBody>
              <a:bodyPr wrap="square" rtlCol="0">
                <a:spAutoFit/>
              </a:bodyPr>
              <a:lstStyle/>
              <a:p>
                <a:r>
                  <a:rPr kumimoji="1" lang="en-US" altLang="ja-JP" sz="1400" dirty="0" smtClean="0"/>
                  <a:t>Electron density</a:t>
                </a:r>
                <a:endParaRPr kumimoji="1" lang="ja-JP" altLang="en-US" sz="1400" dirty="0"/>
              </a:p>
            </p:txBody>
          </p:sp>
          <p:sp>
            <p:nvSpPr>
              <p:cNvPr id="89" name="テキスト ボックス 88"/>
              <p:cNvSpPr txBox="1"/>
              <p:nvPr/>
            </p:nvSpPr>
            <p:spPr>
              <a:xfrm>
                <a:off x="5023070" y="3290754"/>
                <a:ext cx="1439156" cy="523220"/>
              </a:xfrm>
              <a:prstGeom prst="rect">
                <a:avLst/>
              </a:prstGeom>
              <a:noFill/>
            </p:spPr>
            <p:txBody>
              <a:bodyPr wrap="square" rtlCol="0">
                <a:spAutoFit/>
              </a:bodyPr>
              <a:lstStyle/>
              <a:p>
                <a:r>
                  <a:rPr kumimoji="1" lang="en-US" altLang="ja-JP" sz="1400" dirty="0" smtClean="0"/>
                  <a:t>Electrostatic potential</a:t>
                </a:r>
                <a:endParaRPr kumimoji="1" lang="ja-JP" altLang="en-US" sz="1400" dirty="0"/>
              </a:p>
            </p:txBody>
          </p:sp>
        </p:grpSp>
        <p:grpSp>
          <p:nvGrpSpPr>
            <p:cNvPr id="107" name="グループ化 106"/>
            <p:cNvGrpSpPr/>
            <p:nvPr/>
          </p:nvGrpSpPr>
          <p:grpSpPr>
            <a:xfrm>
              <a:off x="6170175" y="4989167"/>
              <a:ext cx="2834439" cy="895846"/>
              <a:chOff x="4631360" y="2816932"/>
              <a:chExt cx="2834439" cy="895846"/>
            </a:xfrm>
          </p:grpSpPr>
          <p:sp>
            <p:nvSpPr>
              <p:cNvPr id="115" name="円/楕円 64"/>
              <p:cNvSpPr/>
              <p:nvPr/>
            </p:nvSpPr>
            <p:spPr>
              <a:xfrm>
                <a:off x="4631360" y="2816932"/>
                <a:ext cx="696724" cy="56948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p:cNvSpPr txBox="1"/>
              <p:nvPr/>
            </p:nvSpPr>
            <p:spPr>
              <a:xfrm>
                <a:off x="4631360" y="3343446"/>
                <a:ext cx="898286" cy="369332"/>
              </a:xfrm>
              <a:prstGeom prst="rect">
                <a:avLst/>
              </a:prstGeom>
              <a:noFill/>
              <a:ln>
                <a:noFill/>
              </a:ln>
            </p:spPr>
            <p:txBody>
              <a:bodyPr wrap="square" rtlCol="0">
                <a:spAutoFit/>
              </a:bodyPr>
              <a:lstStyle/>
              <a:p>
                <a:r>
                  <a:rPr kumimoji="1" lang="en-US" altLang="ja-JP" dirty="0" smtClean="0">
                    <a:solidFill>
                      <a:srgbClr val="FF0000"/>
                    </a:solidFill>
                  </a:rPr>
                  <a:t>Bulk</a:t>
                </a:r>
                <a:endParaRPr kumimoji="1" lang="ja-JP" altLang="en-US" dirty="0">
                  <a:solidFill>
                    <a:srgbClr val="FF0000"/>
                  </a:solidFill>
                </a:endParaRPr>
              </a:p>
            </p:txBody>
          </p:sp>
          <p:sp>
            <p:nvSpPr>
              <p:cNvPr id="117" name="テキスト ボックス 116"/>
              <p:cNvSpPr txBox="1"/>
              <p:nvPr/>
            </p:nvSpPr>
            <p:spPr>
              <a:xfrm>
                <a:off x="6111378" y="3343446"/>
                <a:ext cx="1354421" cy="369332"/>
              </a:xfrm>
              <a:prstGeom prst="rect">
                <a:avLst/>
              </a:prstGeom>
              <a:noFill/>
            </p:spPr>
            <p:txBody>
              <a:bodyPr wrap="square" rtlCol="0">
                <a:spAutoFit/>
              </a:bodyPr>
              <a:lstStyle/>
              <a:p>
                <a:r>
                  <a:rPr kumimoji="1" lang="en-US" altLang="ja-JP" dirty="0" smtClean="0">
                    <a:solidFill>
                      <a:srgbClr val="FF0000"/>
                    </a:solidFill>
                  </a:rPr>
                  <a:t>Edge</a:t>
                </a:r>
                <a:endParaRPr kumimoji="1" lang="ja-JP" altLang="en-US" dirty="0">
                  <a:solidFill>
                    <a:srgbClr val="FF0000"/>
                  </a:solidFill>
                </a:endParaRPr>
              </a:p>
            </p:txBody>
          </p:sp>
          <p:sp>
            <p:nvSpPr>
              <p:cNvPr id="118" name="円/楕円 67"/>
              <p:cNvSpPr/>
              <p:nvPr/>
            </p:nvSpPr>
            <p:spPr>
              <a:xfrm>
                <a:off x="6732240" y="2896861"/>
                <a:ext cx="199227" cy="48955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7294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38183" y="2430150"/>
            <a:ext cx="3358007" cy="1687733"/>
          </a:xfrm>
          <a:prstGeom prst="rect">
            <a:avLst/>
          </a:prstGeom>
        </p:spPr>
      </p:pic>
      <p:cxnSp>
        <p:nvCxnSpPr>
          <p:cNvPr id="11" name="直線矢印コネクタ 10"/>
          <p:cNvCxnSpPr/>
          <p:nvPr/>
        </p:nvCxnSpPr>
        <p:spPr>
          <a:xfrm>
            <a:off x="981030" y="2135073"/>
            <a:ext cx="0" cy="828092"/>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65006" y="2135073"/>
            <a:ext cx="0" cy="1656184"/>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rot="16200000">
            <a:off x="572133" y="2442916"/>
            <a:ext cx="611065" cy="276999"/>
          </a:xfrm>
          <a:prstGeom prst="rect">
            <a:avLst/>
          </a:prstGeom>
          <a:noFill/>
        </p:spPr>
        <p:txBody>
          <a:bodyPr wrap="none" rtlCol="0">
            <a:spAutoFit/>
          </a:bodyPr>
          <a:lstStyle/>
          <a:p>
            <a:r>
              <a:rPr kumimoji="1" lang="en-US" altLang="ja-JP" sz="1200" dirty="0" smtClean="0">
                <a:solidFill>
                  <a:srgbClr val="FF0000"/>
                </a:solidFill>
              </a:rPr>
              <a:t>50 um</a:t>
            </a:r>
            <a:endParaRPr kumimoji="1" lang="ja-JP" altLang="en-US" sz="1200" dirty="0">
              <a:solidFill>
                <a:srgbClr val="FF0000"/>
              </a:solidFill>
            </a:endParaRPr>
          </a:p>
        </p:txBody>
      </p:sp>
      <p:sp>
        <p:nvSpPr>
          <p:cNvPr id="15" name="テキスト ボックス 14"/>
          <p:cNvSpPr txBox="1"/>
          <p:nvPr/>
        </p:nvSpPr>
        <p:spPr>
          <a:xfrm rot="16200000">
            <a:off x="344267" y="2772619"/>
            <a:ext cx="696024" cy="276999"/>
          </a:xfrm>
          <a:prstGeom prst="rect">
            <a:avLst/>
          </a:prstGeom>
          <a:noFill/>
        </p:spPr>
        <p:txBody>
          <a:bodyPr wrap="none" rtlCol="0">
            <a:spAutoFit/>
          </a:bodyPr>
          <a:lstStyle/>
          <a:p>
            <a:r>
              <a:rPr kumimoji="1" lang="en-US" altLang="ja-JP" sz="1200" dirty="0" smtClean="0">
                <a:solidFill>
                  <a:srgbClr val="FF0000"/>
                </a:solidFill>
              </a:rPr>
              <a:t>100 um</a:t>
            </a:r>
            <a:endParaRPr kumimoji="1" lang="ja-JP" altLang="en-US" sz="1200" dirty="0">
              <a:solidFill>
                <a:srgbClr val="FF0000"/>
              </a:solidFill>
            </a:endParaRPr>
          </a:p>
        </p:txBody>
      </p:sp>
      <p:pic>
        <p:nvPicPr>
          <p:cNvPr id="16" name="図 15"/>
          <p:cNvPicPr>
            <a:picLocks noChangeAspect="1"/>
          </p:cNvPicPr>
          <p:nvPr/>
        </p:nvPicPr>
        <p:blipFill>
          <a:blip r:embed="rId3"/>
          <a:stretch>
            <a:fillRect/>
          </a:stretch>
        </p:blipFill>
        <p:spPr>
          <a:xfrm>
            <a:off x="2882443" y="983355"/>
            <a:ext cx="2691000" cy="2688000"/>
          </a:xfrm>
          <a:prstGeom prst="rect">
            <a:avLst/>
          </a:prstGeom>
        </p:spPr>
      </p:pic>
      <p:pic>
        <p:nvPicPr>
          <p:cNvPr id="17" name="図 16"/>
          <p:cNvPicPr>
            <a:picLocks noChangeAspect="1"/>
          </p:cNvPicPr>
          <p:nvPr/>
        </p:nvPicPr>
        <p:blipFill>
          <a:blip r:embed="rId4"/>
          <a:stretch>
            <a:fillRect/>
          </a:stretch>
        </p:blipFill>
        <p:spPr>
          <a:xfrm>
            <a:off x="2879812" y="3609020"/>
            <a:ext cx="2691000" cy="2688000"/>
          </a:xfrm>
          <a:prstGeom prst="rect">
            <a:avLst/>
          </a:prstGeom>
        </p:spPr>
      </p:pic>
      <p:sp>
        <p:nvSpPr>
          <p:cNvPr id="18" name="楕円 17"/>
          <p:cNvSpPr/>
          <p:nvPr/>
        </p:nvSpPr>
        <p:spPr>
          <a:xfrm>
            <a:off x="2195915" y="3562566"/>
            <a:ext cx="65293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i="1" dirty="0"/>
              <a:t>V</a:t>
            </a:r>
            <a:r>
              <a:rPr lang="en-US" altLang="ja-JP" sz="1400" baseline="-25000" dirty="0"/>
              <a:t>1-2</a:t>
            </a:r>
            <a:endParaRPr kumimoji="1" lang="ja-JP" altLang="en-US" sz="1400" baseline="-25000" dirty="0"/>
          </a:p>
        </p:txBody>
      </p:sp>
      <p:sp>
        <p:nvSpPr>
          <p:cNvPr id="19" name="楕円 18"/>
          <p:cNvSpPr/>
          <p:nvPr/>
        </p:nvSpPr>
        <p:spPr>
          <a:xfrm>
            <a:off x="2235177" y="2321282"/>
            <a:ext cx="65293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i="1" dirty="0" smtClean="0"/>
              <a:t>V</a:t>
            </a:r>
            <a:r>
              <a:rPr kumimoji="1" lang="en-US" altLang="ja-JP" sz="1400" baseline="-25000" dirty="0" smtClean="0"/>
              <a:t>2-3</a:t>
            </a:r>
            <a:endParaRPr kumimoji="1" lang="ja-JP" altLang="en-US" sz="1400" baseline="-25000" dirty="0"/>
          </a:p>
        </p:txBody>
      </p:sp>
      <p:sp>
        <p:nvSpPr>
          <p:cNvPr id="20" name="円弧 19"/>
          <p:cNvSpPr/>
          <p:nvPr/>
        </p:nvSpPr>
        <p:spPr>
          <a:xfrm>
            <a:off x="1266654" y="2135073"/>
            <a:ext cx="1298552" cy="428033"/>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弧 20"/>
          <p:cNvSpPr/>
          <p:nvPr/>
        </p:nvSpPr>
        <p:spPr>
          <a:xfrm flipV="1">
            <a:off x="1263090" y="2697101"/>
            <a:ext cx="1298552" cy="428033"/>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円弧 21"/>
          <p:cNvSpPr/>
          <p:nvPr/>
        </p:nvSpPr>
        <p:spPr>
          <a:xfrm>
            <a:off x="1201177" y="3362585"/>
            <a:ext cx="1298552" cy="428033"/>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弧 22"/>
          <p:cNvSpPr/>
          <p:nvPr/>
        </p:nvSpPr>
        <p:spPr>
          <a:xfrm flipV="1">
            <a:off x="1197613" y="3924613"/>
            <a:ext cx="1298552" cy="428033"/>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正方形/長方形 23"/>
          <p:cNvSpPr/>
          <p:nvPr/>
        </p:nvSpPr>
        <p:spPr>
          <a:xfrm>
            <a:off x="1016165" y="3324239"/>
            <a:ext cx="223200" cy="410400"/>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17436" y="963110"/>
            <a:ext cx="1031051" cy="369332"/>
          </a:xfrm>
          <a:prstGeom prst="rect">
            <a:avLst/>
          </a:prstGeom>
          <a:noFill/>
        </p:spPr>
        <p:txBody>
          <a:bodyPr wrap="none" rtlCol="0">
            <a:spAutoFit/>
          </a:bodyPr>
          <a:lstStyle/>
          <a:p>
            <a:r>
              <a:rPr lang="en-US" altLang="ja-JP" dirty="0" smtClean="0"/>
              <a:t>Electron</a:t>
            </a:r>
            <a:endParaRPr kumimoji="1" lang="ja-JP" altLang="en-US" dirty="0"/>
          </a:p>
        </p:txBody>
      </p:sp>
      <p:cxnSp>
        <p:nvCxnSpPr>
          <p:cNvPr id="26" name="直線矢印コネクタ 25"/>
          <p:cNvCxnSpPr/>
          <p:nvPr/>
        </p:nvCxnSpPr>
        <p:spPr>
          <a:xfrm>
            <a:off x="1092795" y="1332442"/>
            <a:ext cx="0" cy="5400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3184200" y="3804071"/>
            <a:ext cx="559769" cy="369332"/>
          </a:xfrm>
          <a:prstGeom prst="rect">
            <a:avLst/>
          </a:prstGeom>
        </p:spPr>
        <p:txBody>
          <a:bodyPr wrap="none">
            <a:spAutoFit/>
          </a:bodyPr>
          <a:lstStyle/>
          <a:p>
            <a:r>
              <a:rPr lang="en-US" altLang="ja-JP" i="1" dirty="0">
                <a:solidFill>
                  <a:schemeClr val="bg1"/>
                </a:solidFill>
              </a:rPr>
              <a:t>V</a:t>
            </a:r>
            <a:r>
              <a:rPr lang="en-US" altLang="ja-JP" baseline="-25000" dirty="0">
                <a:solidFill>
                  <a:schemeClr val="bg1"/>
                </a:solidFill>
              </a:rPr>
              <a:t>1-2</a:t>
            </a:r>
            <a:endParaRPr lang="ja-JP" altLang="en-US" dirty="0">
              <a:solidFill>
                <a:schemeClr val="bg1"/>
              </a:solidFill>
            </a:endParaRPr>
          </a:p>
        </p:txBody>
      </p:sp>
      <p:sp>
        <p:nvSpPr>
          <p:cNvPr id="32" name="正方形/長方形 31"/>
          <p:cNvSpPr/>
          <p:nvPr/>
        </p:nvSpPr>
        <p:spPr>
          <a:xfrm>
            <a:off x="3184200" y="1153199"/>
            <a:ext cx="559769" cy="369332"/>
          </a:xfrm>
          <a:prstGeom prst="rect">
            <a:avLst/>
          </a:prstGeom>
        </p:spPr>
        <p:txBody>
          <a:bodyPr wrap="none">
            <a:spAutoFit/>
          </a:bodyPr>
          <a:lstStyle/>
          <a:p>
            <a:pPr algn="ctr"/>
            <a:r>
              <a:rPr lang="en-US" altLang="ja-JP" i="1" dirty="0">
                <a:solidFill>
                  <a:schemeClr val="bg1"/>
                </a:solidFill>
              </a:rPr>
              <a:t>V</a:t>
            </a:r>
            <a:r>
              <a:rPr lang="en-US" altLang="ja-JP" baseline="-25000" dirty="0">
                <a:solidFill>
                  <a:schemeClr val="bg1"/>
                </a:solidFill>
              </a:rPr>
              <a:t>2-3</a:t>
            </a:r>
            <a:endParaRPr lang="ja-JP" altLang="en-US" baseline="-25000" dirty="0">
              <a:solidFill>
                <a:schemeClr val="bg1"/>
              </a:solidFill>
            </a:endParaRPr>
          </a:p>
        </p:txBody>
      </p:sp>
      <p:cxnSp>
        <p:nvCxnSpPr>
          <p:cNvPr id="27" name="直線コネクタ 26"/>
          <p:cNvCxnSpPr/>
          <p:nvPr/>
        </p:nvCxnSpPr>
        <p:spPr>
          <a:xfrm>
            <a:off x="5969361" y="1160748"/>
            <a:ext cx="0" cy="55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5969361" y="1063710"/>
            <a:ext cx="3269662" cy="5639913"/>
            <a:chOff x="5969361" y="1063710"/>
            <a:chExt cx="3269662" cy="5639913"/>
          </a:xfrm>
        </p:grpSpPr>
        <p:sp>
          <p:nvSpPr>
            <p:cNvPr id="29" name="テキスト ボックス 28"/>
            <p:cNvSpPr txBox="1"/>
            <p:nvPr/>
          </p:nvSpPr>
          <p:spPr>
            <a:xfrm>
              <a:off x="5976319" y="2490311"/>
              <a:ext cx="3262704" cy="923330"/>
            </a:xfrm>
            <a:prstGeom prst="rect">
              <a:avLst/>
            </a:prstGeom>
            <a:noFill/>
          </p:spPr>
          <p:txBody>
            <a:bodyPr wrap="square" rtlCol="0">
              <a:spAutoFit/>
            </a:bodyPr>
            <a:lstStyle/>
            <a:p>
              <a:r>
                <a:rPr lang="en-US" altLang="ja-JP" dirty="0" smtClean="0"/>
                <a:t>- Electron spin flip reduces total electron spin polarization?</a:t>
              </a:r>
              <a:endParaRPr kumimoji="1" lang="ja-JP" altLang="en-US" dirty="0"/>
            </a:p>
          </p:txBody>
        </p:sp>
        <p:grpSp>
          <p:nvGrpSpPr>
            <p:cNvPr id="30" name="グループ化 29"/>
            <p:cNvGrpSpPr/>
            <p:nvPr/>
          </p:nvGrpSpPr>
          <p:grpSpPr>
            <a:xfrm>
              <a:off x="5969361" y="1160748"/>
              <a:ext cx="2733013" cy="5542875"/>
              <a:chOff x="5969361" y="1160748"/>
              <a:chExt cx="2733013" cy="5542875"/>
            </a:xfrm>
          </p:grpSpPr>
          <p:grpSp>
            <p:nvGrpSpPr>
              <p:cNvPr id="34" name="グループ化 33"/>
              <p:cNvGrpSpPr/>
              <p:nvPr/>
            </p:nvGrpSpPr>
            <p:grpSpPr>
              <a:xfrm>
                <a:off x="6464934" y="3564607"/>
                <a:ext cx="2203039" cy="2642578"/>
                <a:chOff x="6250891" y="3281407"/>
                <a:chExt cx="2203039" cy="2642578"/>
              </a:xfrm>
            </p:grpSpPr>
            <p:sp>
              <p:nvSpPr>
                <p:cNvPr id="37" name="正方形/長方形 36"/>
                <p:cNvSpPr/>
                <p:nvPr/>
              </p:nvSpPr>
              <p:spPr>
                <a:xfrm>
                  <a:off x="6250891" y="3281407"/>
                  <a:ext cx="2203039" cy="26083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flipV="1">
                  <a:off x="6653730" y="3746391"/>
                  <a:ext cx="1620180" cy="9912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6617726" y="5803799"/>
                  <a:ext cx="44043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rot="16200000">
                  <a:off x="6397510" y="5597521"/>
                  <a:ext cx="44043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459192" y="5088365"/>
                  <a:ext cx="338554" cy="369332"/>
                </a:xfrm>
                <a:prstGeom prst="rect">
                  <a:avLst/>
                </a:prstGeom>
                <a:noFill/>
                <a:ln>
                  <a:noFill/>
                </a:ln>
              </p:spPr>
              <p:txBody>
                <a:bodyPr wrap="none" rtlCol="0">
                  <a:spAutoFit/>
                </a:bodyPr>
                <a:lstStyle/>
                <a:p>
                  <a:r>
                    <a:rPr kumimoji="1" lang="en-US" altLang="ja-JP" i="1" dirty="0" smtClean="0">
                      <a:solidFill>
                        <a:schemeClr val="bg1"/>
                      </a:solidFill>
                    </a:rPr>
                    <a:t>E</a:t>
                  </a:r>
                  <a:endParaRPr kumimoji="1" lang="ja-JP" altLang="en-US" i="1" dirty="0">
                    <a:solidFill>
                      <a:schemeClr val="bg1"/>
                    </a:solidFill>
                  </a:endParaRPr>
                </a:p>
              </p:txBody>
            </p:sp>
            <p:sp>
              <p:nvSpPr>
                <p:cNvPr id="42" name="テキスト ボックス 41"/>
                <p:cNvSpPr txBox="1"/>
                <p:nvPr/>
              </p:nvSpPr>
              <p:spPr>
                <a:xfrm>
                  <a:off x="7013770" y="5554653"/>
                  <a:ext cx="300082" cy="369332"/>
                </a:xfrm>
                <a:prstGeom prst="rect">
                  <a:avLst/>
                </a:prstGeom>
                <a:noFill/>
                <a:ln>
                  <a:noFill/>
                </a:ln>
              </p:spPr>
              <p:txBody>
                <a:bodyPr wrap="none" rtlCol="0">
                  <a:spAutoFit/>
                </a:bodyPr>
                <a:lstStyle/>
                <a:p>
                  <a:r>
                    <a:rPr kumimoji="1" lang="en-US" altLang="ja-JP" i="1" dirty="0" smtClean="0">
                      <a:solidFill>
                        <a:schemeClr val="bg1"/>
                      </a:solidFill>
                    </a:rPr>
                    <a:t>x</a:t>
                  </a:r>
                  <a:endParaRPr kumimoji="1" lang="ja-JP" altLang="en-US" i="1" dirty="0">
                    <a:solidFill>
                      <a:schemeClr val="bg1"/>
                    </a:solidFill>
                  </a:endParaRPr>
                </a:p>
              </p:txBody>
            </p:sp>
            <p:sp>
              <p:nvSpPr>
                <p:cNvPr id="43" name="テキスト ボックス 42"/>
                <p:cNvSpPr txBox="1"/>
                <p:nvPr/>
              </p:nvSpPr>
              <p:spPr>
                <a:xfrm>
                  <a:off x="6773464" y="4845629"/>
                  <a:ext cx="569387" cy="369332"/>
                </a:xfrm>
                <a:prstGeom prst="rect">
                  <a:avLst/>
                </a:prstGeom>
                <a:noFill/>
                <a:ln>
                  <a:noFill/>
                </a:ln>
              </p:spPr>
              <p:txBody>
                <a:bodyPr wrap="none" rtlCol="0">
                  <a:spAutoFit/>
                </a:bodyPr>
                <a:lstStyle/>
                <a:p>
                  <a:r>
                    <a:rPr kumimoji="1" lang="en-US" altLang="ja-JP" dirty="0" smtClean="0">
                      <a:solidFill>
                        <a:schemeClr val="bg1"/>
                      </a:solidFill>
                    </a:rPr>
                    <a:t>LL0</a:t>
                  </a:r>
                  <a:endParaRPr kumimoji="1" lang="ja-JP" altLang="en-US" dirty="0">
                    <a:solidFill>
                      <a:schemeClr val="bg1"/>
                    </a:solidFill>
                  </a:endParaRPr>
                </a:p>
              </p:txBody>
            </p:sp>
            <p:cxnSp>
              <p:nvCxnSpPr>
                <p:cNvPr id="44" name="直線矢印コネクタ 43"/>
                <p:cNvCxnSpPr/>
                <p:nvPr/>
              </p:nvCxnSpPr>
              <p:spPr>
                <a:xfrm flipV="1">
                  <a:off x="7319301" y="4877623"/>
                  <a:ext cx="0" cy="20897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257686" y="4305569"/>
                  <a:ext cx="569387" cy="369332"/>
                </a:xfrm>
                <a:prstGeom prst="rect">
                  <a:avLst/>
                </a:prstGeom>
                <a:noFill/>
              </p:spPr>
              <p:txBody>
                <a:bodyPr wrap="none" rtlCol="0">
                  <a:spAutoFit/>
                </a:bodyPr>
                <a:lstStyle/>
                <a:p>
                  <a:r>
                    <a:rPr kumimoji="1" lang="en-US" altLang="ja-JP" dirty="0" smtClean="0">
                      <a:solidFill>
                        <a:schemeClr val="bg1"/>
                      </a:solidFill>
                    </a:rPr>
                    <a:t>LL0</a:t>
                  </a:r>
                  <a:endParaRPr kumimoji="1" lang="ja-JP" altLang="en-US" dirty="0">
                    <a:solidFill>
                      <a:schemeClr val="bg1"/>
                    </a:solidFill>
                  </a:endParaRPr>
                </a:p>
              </p:txBody>
            </p:sp>
            <p:cxnSp>
              <p:nvCxnSpPr>
                <p:cNvPr id="46" name="直線矢印コネクタ 45"/>
                <p:cNvCxnSpPr/>
                <p:nvPr/>
              </p:nvCxnSpPr>
              <p:spPr>
                <a:xfrm>
                  <a:off x="6812307" y="4354991"/>
                  <a:ext cx="0" cy="20897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7069592" y="4449585"/>
                  <a:ext cx="567300" cy="0"/>
                </a:xfrm>
                <a:prstGeom prst="straightConnector1">
                  <a:avLst/>
                </a:prstGeom>
                <a:ln w="63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6459192" y="3281408"/>
                  <a:ext cx="1758574" cy="10758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6833750" y="4446516"/>
                  <a:ext cx="1620180" cy="9912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6505797" y="4079186"/>
                  <a:ext cx="1732373" cy="10598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941762" y="4896401"/>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7094162" y="4788498"/>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7033006" y="4845629"/>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185406" y="4737617"/>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7263042" y="4677793"/>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415442" y="4569890"/>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354286" y="4627021"/>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506686" y="4519009"/>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7614405" y="4466937"/>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7766805" y="4359034"/>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7705649" y="4416165"/>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58049" y="4308153"/>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935685" y="4248329"/>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8088085" y="4140426"/>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8026929" y="4197557"/>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8179329" y="4089545"/>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589795" y="5092376"/>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742195" y="4984473"/>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681039" y="5041604"/>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833439" y="4933592"/>
                  <a:ext cx="260412" cy="3091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H="1">
                  <a:off x="7213608" y="4341573"/>
                  <a:ext cx="560391" cy="0"/>
                </a:xfrm>
                <a:prstGeom prst="straightConnector1">
                  <a:avLst/>
                </a:prstGeom>
                <a:ln w="63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a:off x="7393628" y="4233561"/>
                  <a:ext cx="594627" cy="0"/>
                </a:xfrm>
                <a:prstGeom prst="straightConnector1">
                  <a:avLst/>
                </a:prstGeom>
                <a:ln w="63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7680224" y="4426728"/>
                  <a:ext cx="93775" cy="9476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4" name="円/楕円 73"/>
                <p:cNvSpPr/>
                <p:nvPr/>
              </p:nvSpPr>
              <p:spPr>
                <a:xfrm>
                  <a:off x="7856099" y="4318816"/>
                  <a:ext cx="93775" cy="9476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5" name="円/楕円 74"/>
                <p:cNvSpPr/>
                <p:nvPr/>
              </p:nvSpPr>
              <p:spPr>
                <a:xfrm>
                  <a:off x="8036119" y="4197557"/>
                  <a:ext cx="93775" cy="9476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6" name="円/楕円 75"/>
                <p:cNvSpPr/>
                <p:nvPr/>
              </p:nvSpPr>
              <p:spPr>
                <a:xfrm>
                  <a:off x="6947073" y="4377577"/>
                  <a:ext cx="93775" cy="947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7" name="円/楕円 76"/>
                <p:cNvSpPr/>
                <p:nvPr/>
              </p:nvSpPr>
              <p:spPr>
                <a:xfrm>
                  <a:off x="7099473" y="4269565"/>
                  <a:ext cx="93775" cy="947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8" name="円/楕円 77"/>
                <p:cNvSpPr/>
                <p:nvPr/>
              </p:nvSpPr>
              <p:spPr>
                <a:xfrm>
                  <a:off x="7249076" y="4161553"/>
                  <a:ext cx="93775" cy="947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grpSp>
          <p:sp>
            <p:nvSpPr>
              <p:cNvPr id="35" name="テキスト ボックス 34"/>
              <p:cNvSpPr txBox="1"/>
              <p:nvPr/>
            </p:nvSpPr>
            <p:spPr>
              <a:xfrm>
                <a:off x="6068320" y="1694405"/>
                <a:ext cx="2634054" cy="369332"/>
              </a:xfrm>
              <a:prstGeom prst="rect">
                <a:avLst/>
              </a:prstGeom>
              <a:noFill/>
            </p:spPr>
            <p:txBody>
              <a:bodyPr wrap="none" rtlCol="0">
                <a:spAutoFit/>
              </a:bodyPr>
              <a:lstStyle/>
              <a:p>
                <a:r>
                  <a:rPr kumimoji="1" lang="en-US" altLang="ja-JP" i="1" dirty="0" err="1" smtClean="0"/>
                  <a:t>V</a:t>
                </a:r>
                <a:r>
                  <a:rPr kumimoji="1" lang="en-US" altLang="ja-JP" baseline="-25000" dirty="0" err="1" smtClean="0"/>
                  <a:t>sd</a:t>
                </a:r>
                <a:r>
                  <a:rPr kumimoji="1" lang="en-US" altLang="ja-JP" dirty="0" smtClean="0"/>
                  <a:t> = 83 mV</a:t>
                </a:r>
                <a:r>
                  <a:rPr kumimoji="1" lang="ja-JP" altLang="en-US" dirty="0" smtClean="0"/>
                  <a:t>→</a:t>
                </a:r>
                <a:r>
                  <a:rPr kumimoji="1" lang="en-US" altLang="ja-JP" dirty="0" err="1" smtClean="0">
                    <a:latin typeface="Symbol" panose="05050102010706020507" pitchFamily="18" charset="2"/>
                  </a:rPr>
                  <a:t>D</a:t>
                </a:r>
                <a:r>
                  <a:rPr kumimoji="1" lang="en-US" altLang="ja-JP" i="1" dirty="0" err="1" smtClean="0">
                    <a:latin typeface="Symbol" panose="05050102010706020507" pitchFamily="18" charset="2"/>
                  </a:rPr>
                  <a:t>n</a:t>
                </a:r>
                <a:r>
                  <a:rPr kumimoji="1" lang="en-US" altLang="ja-JP" dirty="0" smtClean="0"/>
                  <a:t> &lt; 0.04</a:t>
                </a:r>
                <a:endParaRPr kumimoji="1" lang="ja-JP" altLang="en-US" dirty="0"/>
              </a:p>
            </p:txBody>
          </p:sp>
          <p:cxnSp>
            <p:nvCxnSpPr>
              <p:cNvPr id="36" name="直線コネクタ 35"/>
              <p:cNvCxnSpPr/>
              <p:nvPr/>
            </p:nvCxnSpPr>
            <p:spPr>
              <a:xfrm>
                <a:off x="5969361" y="1160748"/>
                <a:ext cx="0" cy="55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テキスト ボックス 32"/>
            <p:cNvSpPr txBox="1"/>
            <p:nvPr/>
          </p:nvSpPr>
          <p:spPr>
            <a:xfrm>
              <a:off x="5969361" y="1063710"/>
              <a:ext cx="3262704" cy="369332"/>
            </a:xfrm>
            <a:prstGeom prst="rect">
              <a:avLst/>
            </a:prstGeom>
            <a:noFill/>
          </p:spPr>
          <p:txBody>
            <a:bodyPr wrap="square" rtlCol="0">
              <a:spAutoFit/>
            </a:bodyPr>
            <a:lstStyle/>
            <a:p>
              <a:r>
                <a:rPr lang="en-US" altLang="ja-JP" dirty="0" smtClean="0"/>
                <a:t>- </a:t>
              </a:r>
              <a:r>
                <a:rPr lang="en-US" altLang="ja-JP" i="1" dirty="0" err="1" smtClean="0"/>
                <a:t>V</a:t>
              </a:r>
              <a:r>
                <a:rPr lang="en-US" altLang="ja-JP" baseline="-25000" dirty="0" err="1" smtClean="0"/>
                <a:t>sd</a:t>
              </a:r>
              <a:r>
                <a:rPr lang="en-US" altLang="ja-JP" dirty="0" smtClean="0"/>
                <a:t> affects local filling factor?</a:t>
              </a:r>
              <a:endParaRPr kumimoji="1" lang="ja-JP" altLang="en-US" dirty="0"/>
            </a:p>
          </p:txBody>
        </p:sp>
      </p:grpSp>
    </p:spTree>
    <p:extLst>
      <p:ext uri="{BB962C8B-B14F-4D97-AF65-F5344CB8AC3E}">
        <p14:creationId xmlns:p14="http://schemas.microsoft.com/office/powerpoint/2010/main" val="115089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785480" y="-17743"/>
            <a:ext cx="7385759" cy="1143000"/>
          </a:xfrm>
        </p:spPr>
        <p:txBody>
          <a:bodyPr/>
          <a:lstStyle/>
          <a:p>
            <a:r>
              <a:rPr kumimoji="1" lang="en-US" altLang="ja-JP" sz="3200" dirty="0" smtClean="0">
                <a:latin typeface="Arial" pitchFamily="34" charset="0"/>
                <a:cs typeface="Arial" pitchFamily="34" charset="0"/>
              </a:rPr>
              <a:t>Hyperfine interaction between conductive electron and nuclear spins</a:t>
            </a:r>
            <a:endParaRPr kumimoji="1" lang="ja-JP" altLang="en-US" sz="3200" dirty="0">
              <a:latin typeface="Arial" pitchFamily="34" charset="0"/>
              <a:cs typeface="Arial" pitchFamily="34" charset="0"/>
            </a:endParaRPr>
          </a:p>
        </p:txBody>
      </p:sp>
      <p:grpSp>
        <p:nvGrpSpPr>
          <p:cNvPr id="18" name="Group 7"/>
          <p:cNvGrpSpPr>
            <a:grpSpLocks/>
          </p:cNvGrpSpPr>
          <p:nvPr/>
        </p:nvGrpSpPr>
        <p:grpSpPr bwMode="auto">
          <a:xfrm>
            <a:off x="654784" y="3594634"/>
            <a:ext cx="3249614" cy="1888030"/>
            <a:chOff x="1020" y="499"/>
            <a:chExt cx="2047" cy="1162"/>
          </a:xfrm>
        </p:grpSpPr>
        <p:sp>
          <p:nvSpPr>
            <p:cNvPr id="32" name="Line 8"/>
            <p:cNvSpPr>
              <a:spLocks noChangeShapeType="1"/>
            </p:cNvSpPr>
            <p:nvPr/>
          </p:nvSpPr>
          <p:spPr bwMode="auto">
            <a:xfrm>
              <a:off x="1020" y="1026"/>
              <a:ext cx="726" cy="0"/>
            </a:xfrm>
            <a:prstGeom prst="line">
              <a:avLst/>
            </a:prstGeom>
            <a:noFill/>
            <a:ln w="28575">
              <a:solidFill>
                <a:schemeClr val="tx1"/>
              </a:solidFill>
              <a:round/>
              <a:headEnd/>
              <a:tailEnd/>
            </a:ln>
          </p:spPr>
          <p:txBody>
            <a:bodyPr/>
            <a:lstStyle/>
            <a:p>
              <a:endParaRPr lang="ja-JP" altLang="en-US"/>
            </a:p>
          </p:txBody>
        </p:sp>
        <p:sp>
          <p:nvSpPr>
            <p:cNvPr id="33" name="Line 9"/>
            <p:cNvSpPr>
              <a:spLocks noChangeShapeType="1"/>
            </p:cNvSpPr>
            <p:nvPr/>
          </p:nvSpPr>
          <p:spPr bwMode="auto">
            <a:xfrm>
              <a:off x="1020" y="1525"/>
              <a:ext cx="726" cy="0"/>
            </a:xfrm>
            <a:prstGeom prst="line">
              <a:avLst/>
            </a:prstGeom>
            <a:noFill/>
            <a:ln w="28575">
              <a:solidFill>
                <a:schemeClr val="tx1"/>
              </a:solidFill>
              <a:round/>
              <a:headEnd/>
              <a:tailEnd/>
            </a:ln>
          </p:spPr>
          <p:txBody>
            <a:bodyPr/>
            <a:lstStyle/>
            <a:p>
              <a:endParaRPr lang="ja-JP" altLang="en-US"/>
            </a:p>
          </p:txBody>
        </p:sp>
        <p:sp>
          <p:nvSpPr>
            <p:cNvPr id="34" name="Line 10"/>
            <p:cNvSpPr>
              <a:spLocks noChangeShapeType="1"/>
            </p:cNvSpPr>
            <p:nvPr/>
          </p:nvSpPr>
          <p:spPr bwMode="auto">
            <a:xfrm flipV="1">
              <a:off x="1383" y="890"/>
              <a:ext cx="0" cy="227"/>
            </a:xfrm>
            <a:prstGeom prst="line">
              <a:avLst/>
            </a:prstGeom>
            <a:noFill/>
            <a:ln w="57150">
              <a:solidFill>
                <a:srgbClr val="FF0000"/>
              </a:solidFill>
              <a:round/>
              <a:headEnd/>
              <a:tailEnd type="triangle" w="med" len="med"/>
            </a:ln>
          </p:spPr>
          <p:txBody>
            <a:bodyPr/>
            <a:lstStyle/>
            <a:p>
              <a:endParaRPr lang="ja-JP" altLang="en-US"/>
            </a:p>
          </p:txBody>
        </p:sp>
        <p:sp>
          <p:nvSpPr>
            <p:cNvPr id="35" name="Line 11"/>
            <p:cNvSpPr>
              <a:spLocks noChangeShapeType="1"/>
            </p:cNvSpPr>
            <p:nvPr/>
          </p:nvSpPr>
          <p:spPr bwMode="auto">
            <a:xfrm>
              <a:off x="1383" y="1434"/>
              <a:ext cx="0" cy="227"/>
            </a:xfrm>
            <a:prstGeom prst="line">
              <a:avLst/>
            </a:prstGeom>
            <a:noFill/>
            <a:ln w="57150">
              <a:solidFill>
                <a:srgbClr val="FF0000"/>
              </a:solidFill>
              <a:round/>
              <a:headEnd/>
              <a:tailEnd type="triangle" w="med" len="med"/>
            </a:ln>
          </p:spPr>
          <p:txBody>
            <a:bodyPr/>
            <a:lstStyle/>
            <a:p>
              <a:endParaRPr lang="ja-JP" altLang="en-US"/>
            </a:p>
          </p:txBody>
        </p:sp>
        <mc:AlternateContent xmlns:mc="http://schemas.openxmlformats.org/markup-compatibility/2006" xmlns:a14="http://schemas.microsoft.com/office/drawing/2010/main">
          <mc:Choice Requires="a14">
            <p:sp>
              <p:nvSpPr>
                <p:cNvPr id="36" name="Text Box 12"/>
                <p:cNvSpPr txBox="1">
                  <a:spLocks noChangeArrowheads="1"/>
                </p:cNvSpPr>
                <p:nvPr/>
              </p:nvSpPr>
              <p:spPr bwMode="auto">
                <a:xfrm>
                  <a:off x="2068" y="499"/>
                  <a:ext cx="999" cy="254"/>
                </a:xfrm>
                <a:prstGeom prst="rect">
                  <a:avLst/>
                </a:prstGeom>
                <a:noFill/>
                <a:ln w="9525">
                  <a:noFill/>
                  <a:miter lim="800000"/>
                  <a:headEnd/>
                  <a:tailEnd/>
                </a:ln>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ja-JP" sz="2000" b="1" i="1" smtClean="0">
                                <a:latin typeface="Cambria Math" panose="02040503050406030204" pitchFamily="18" charset="0"/>
                              </a:rPr>
                            </m:ctrlPr>
                          </m:sSubPr>
                          <m:e>
                            <m:r>
                              <a:rPr lang="en-US" altLang="ja-JP" sz="2000" b="1" i="1" smtClean="0">
                                <a:latin typeface="Cambria Math" panose="02040503050406030204" pitchFamily="18" charset="0"/>
                              </a:rPr>
                              <m:t>𝑬</m:t>
                            </m:r>
                          </m:e>
                          <m:sub>
                            <m:r>
                              <a:rPr lang="en-US" altLang="ja-JP" sz="2000" b="1" i="1" smtClean="0">
                                <a:latin typeface="Cambria Math" panose="02040503050406030204" pitchFamily="18" charset="0"/>
                              </a:rPr>
                              <m:t>𝒁</m:t>
                            </m:r>
                          </m:sub>
                        </m:sSub>
                        <m:r>
                          <a:rPr lang="en-US" altLang="ja-JP" sz="2000" b="1" i="1" smtClean="0">
                            <a:latin typeface="Cambria Math" panose="02040503050406030204" pitchFamily="18" charset="0"/>
                            <a:ea typeface="Cambria Math" panose="02040503050406030204" pitchFamily="18" charset="0"/>
                          </a:rPr>
                          <m:t>∝</m:t>
                        </m:r>
                        <m:sSub>
                          <m:sSubPr>
                            <m:ctrlPr>
                              <a:rPr lang="en-US" altLang="ja-JP" sz="2000" b="1" i="1" smtClean="0">
                                <a:latin typeface="Cambria Math" panose="02040503050406030204" pitchFamily="18" charset="0"/>
                                <a:ea typeface="Cambria Math" panose="02040503050406030204" pitchFamily="18" charset="0"/>
                              </a:rPr>
                            </m:ctrlPr>
                          </m:sSubPr>
                          <m:e>
                            <m:r>
                              <a:rPr lang="en-US" altLang="ja-JP" sz="2000" b="1" i="1" smtClean="0">
                                <a:latin typeface="Cambria Math" panose="02040503050406030204" pitchFamily="18" charset="0"/>
                                <a:ea typeface="Cambria Math" panose="02040503050406030204" pitchFamily="18" charset="0"/>
                              </a:rPr>
                              <m:t>𝒎</m:t>
                            </m:r>
                          </m:e>
                          <m:sub>
                            <m:r>
                              <a:rPr lang="en-US" altLang="ja-JP" sz="2000" b="1" i="1" smtClean="0">
                                <a:latin typeface="Cambria Math" panose="02040503050406030204" pitchFamily="18" charset="0"/>
                                <a:ea typeface="Cambria Math" panose="02040503050406030204" pitchFamily="18" charset="0"/>
                              </a:rPr>
                              <m:t>𝒏</m:t>
                            </m:r>
                            <m:r>
                              <a:rPr lang="en-US" altLang="ja-JP" sz="2000" b="1" i="1" smtClean="0">
                                <a:latin typeface="Cambria Math" panose="02040503050406030204" pitchFamily="18" charset="0"/>
                                <a:ea typeface="Cambria Math" panose="02040503050406030204" pitchFamily="18" charset="0"/>
                              </a:rPr>
                              <m:t>,</m:t>
                            </m:r>
                            <m:r>
                              <a:rPr lang="en-US" altLang="ja-JP" sz="2000" b="1" i="1" smtClean="0">
                                <a:latin typeface="Cambria Math" panose="02040503050406030204" pitchFamily="18" charset="0"/>
                                <a:ea typeface="Cambria Math" panose="02040503050406030204" pitchFamily="18" charset="0"/>
                              </a:rPr>
                              <m:t>𝒆</m:t>
                            </m:r>
                          </m:sub>
                        </m:sSub>
                        <m:r>
                          <a:rPr lang="en-US" altLang="ja-JP" sz="2000" b="1" i="1" smtClean="0">
                            <a:latin typeface="Cambria Math" panose="02040503050406030204" pitchFamily="18" charset="0"/>
                            <a:ea typeface="Cambria Math" panose="02040503050406030204" pitchFamily="18" charset="0"/>
                          </a:rPr>
                          <m:t>𝑩</m:t>
                        </m:r>
                      </m:oMath>
                    </m:oMathPara>
                  </a14:m>
                  <a:endParaRPr lang="en-US" altLang="ja-JP" sz="2000" b="1" dirty="0">
                    <a:latin typeface="Times New Roman" pitchFamily="18" charset="0"/>
                  </a:endParaRPr>
                </a:p>
              </p:txBody>
            </p:sp>
          </mc:Choice>
          <mc:Fallback xmlns="">
            <p:sp>
              <p:nvSpPr>
                <p:cNvPr id="36" name="Text Box 12"/>
                <p:cNvSpPr txBox="1">
                  <a:spLocks noRot="1" noChangeAspect="1" noMove="1" noResize="1" noEditPoints="1" noAdjustHandles="1" noChangeArrowheads="1" noChangeShapeType="1" noTextEdit="1"/>
                </p:cNvSpPr>
                <p:nvPr/>
              </p:nvSpPr>
              <p:spPr bwMode="auto">
                <a:xfrm>
                  <a:off x="2068" y="499"/>
                  <a:ext cx="999" cy="254"/>
                </a:xfrm>
                <a:prstGeom prst="rect">
                  <a:avLst/>
                </a:prstGeom>
                <a:blipFill>
                  <a:blip r:embed="rId3"/>
                  <a:stretch>
                    <a:fillRect/>
                  </a:stretch>
                </a:blipFill>
                <a:ln w="9525">
                  <a:noFill/>
                  <a:miter lim="800000"/>
                  <a:headEnd/>
                  <a:tailEnd/>
                </a:ln>
              </p:spPr>
              <p:txBody>
                <a:bodyPr/>
                <a:lstStyle/>
                <a:p>
                  <a:r>
                    <a:rPr lang="ja-JP" altLang="en-US">
                      <a:noFill/>
                    </a:rPr>
                    <a:t> </a:t>
                  </a:r>
                </a:p>
              </p:txBody>
            </p:sp>
          </mc:Fallback>
        </mc:AlternateContent>
        <p:sp>
          <p:nvSpPr>
            <p:cNvPr id="37" name="Line 13"/>
            <p:cNvSpPr>
              <a:spLocks noChangeShapeType="1"/>
            </p:cNvSpPr>
            <p:nvPr/>
          </p:nvSpPr>
          <p:spPr bwMode="auto">
            <a:xfrm>
              <a:off x="1111" y="1026"/>
              <a:ext cx="0" cy="499"/>
            </a:xfrm>
            <a:prstGeom prst="line">
              <a:avLst/>
            </a:prstGeom>
            <a:noFill/>
            <a:ln w="9525">
              <a:solidFill>
                <a:schemeClr val="tx1"/>
              </a:solidFill>
              <a:round/>
              <a:headEnd type="triangle" w="med" len="med"/>
              <a:tailEnd type="triangle" w="med" len="med"/>
            </a:ln>
          </p:spPr>
          <p:txBody>
            <a:bodyPr/>
            <a:lstStyle/>
            <a:p>
              <a:endParaRPr lang="ja-JP" altLang="en-US"/>
            </a:p>
          </p:txBody>
        </p:sp>
      </p:grpSp>
      <p:sp>
        <p:nvSpPr>
          <p:cNvPr id="19" name="Line 14"/>
          <p:cNvSpPr>
            <a:spLocks noChangeShapeType="1"/>
          </p:cNvSpPr>
          <p:nvPr/>
        </p:nvSpPr>
        <p:spPr bwMode="auto">
          <a:xfrm>
            <a:off x="3328177" y="4902615"/>
            <a:ext cx="1152525" cy="0"/>
          </a:xfrm>
          <a:prstGeom prst="line">
            <a:avLst/>
          </a:prstGeom>
          <a:noFill/>
          <a:ln w="28575">
            <a:solidFill>
              <a:schemeClr val="tx1"/>
            </a:solidFill>
            <a:round/>
            <a:headEnd/>
            <a:tailEnd/>
          </a:ln>
        </p:spPr>
        <p:txBody>
          <a:bodyPr/>
          <a:lstStyle/>
          <a:p>
            <a:endParaRPr lang="ja-JP" altLang="en-US"/>
          </a:p>
        </p:txBody>
      </p:sp>
      <p:sp>
        <p:nvSpPr>
          <p:cNvPr id="20" name="Line 15"/>
          <p:cNvSpPr>
            <a:spLocks noChangeShapeType="1"/>
          </p:cNvSpPr>
          <p:nvPr/>
        </p:nvSpPr>
        <p:spPr bwMode="auto">
          <a:xfrm>
            <a:off x="3328177" y="4977357"/>
            <a:ext cx="1152525" cy="0"/>
          </a:xfrm>
          <a:prstGeom prst="line">
            <a:avLst/>
          </a:prstGeom>
          <a:noFill/>
          <a:ln w="28575">
            <a:solidFill>
              <a:schemeClr val="tx1"/>
            </a:solidFill>
            <a:round/>
            <a:headEnd/>
            <a:tailEnd/>
          </a:ln>
        </p:spPr>
        <p:txBody>
          <a:bodyPr/>
          <a:lstStyle/>
          <a:p>
            <a:endParaRPr lang="ja-JP" altLang="en-US"/>
          </a:p>
        </p:txBody>
      </p:sp>
      <p:sp>
        <p:nvSpPr>
          <p:cNvPr id="21" name="Line 16"/>
          <p:cNvSpPr>
            <a:spLocks noChangeShapeType="1"/>
          </p:cNvSpPr>
          <p:nvPr/>
        </p:nvSpPr>
        <p:spPr bwMode="auto">
          <a:xfrm flipV="1">
            <a:off x="3762559" y="4650962"/>
            <a:ext cx="0" cy="368831"/>
          </a:xfrm>
          <a:prstGeom prst="line">
            <a:avLst/>
          </a:prstGeom>
          <a:noFill/>
          <a:ln w="57150">
            <a:solidFill>
              <a:srgbClr val="160BFB"/>
            </a:solidFill>
            <a:round/>
            <a:headEnd/>
            <a:tailEnd type="triangle" w="med" len="med"/>
          </a:ln>
        </p:spPr>
        <p:txBody>
          <a:bodyPr/>
          <a:lstStyle/>
          <a:p>
            <a:endParaRPr lang="ja-JP" altLang="en-US"/>
          </a:p>
        </p:txBody>
      </p:sp>
      <p:sp>
        <p:nvSpPr>
          <p:cNvPr id="22" name="Line 17"/>
          <p:cNvSpPr>
            <a:spLocks noChangeShapeType="1"/>
          </p:cNvSpPr>
          <p:nvPr/>
        </p:nvSpPr>
        <p:spPr bwMode="auto">
          <a:xfrm>
            <a:off x="3904439" y="4902615"/>
            <a:ext cx="0" cy="368831"/>
          </a:xfrm>
          <a:prstGeom prst="line">
            <a:avLst/>
          </a:prstGeom>
          <a:noFill/>
          <a:ln w="57150">
            <a:solidFill>
              <a:srgbClr val="160BFB"/>
            </a:solidFill>
            <a:round/>
            <a:headEnd/>
            <a:tailEnd type="triangle" w="med" len="med"/>
          </a:ln>
        </p:spPr>
        <p:txBody>
          <a:bodyPr/>
          <a:lstStyle/>
          <a:p>
            <a:endParaRPr lang="ja-JP" altLang="en-US"/>
          </a:p>
        </p:txBody>
      </p:sp>
      <p:sp>
        <p:nvSpPr>
          <p:cNvPr id="23" name="Text Box 18"/>
          <p:cNvSpPr txBox="1">
            <a:spLocks noChangeArrowheads="1"/>
          </p:cNvSpPr>
          <p:nvPr/>
        </p:nvSpPr>
        <p:spPr bwMode="auto">
          <a:xfrm>
            <a:off x="297258" y="4616043"/>
            <a:ext cx="576262" cy="406202"/>
          </a:xfrm>
          <a:prstGeom prst="rect">
            <a:avLst/>
          </a:prstGeom>
          <a:noFill/>
          <a:ln w="9525">
            <a:noFill/>
            <a:miter lim="800000"/>
            <a:headEnd/>
            <a:tailEnd/>
          </a:ln>
        </p:spPr>
        <p:txBody>
          <a:bodyPr>
            <a:spAutoFit/>
          </a:bodyPr>
          <a:lstStyle/>
          <a:p>
            <a:pPr>
              <a:spcBef>
                <a:spcPct val="50000"/>
              </a:spcBef>
            </a:pPr>
            <a:r>
              <a:rPr lang="en-US" altLang="ja-JP" sz="2000" b="1" i="1" dirty="0" err="1">
                <a:latin typeface="Times New Roman" pitchFamily="18" charset="0"/>
              </a:rPr>
              <a:t>Ez</a:t>
            </a:r>
            <a:r>
              <a:rPr lang="en-US" altLang="ja-JP" sz="2000" b="1" i="1" dirty="0">
                <a:latin typeface="Times New Roman" pitchFamily="18" charset="0"/>
              </a:rPr>
              <a:t> </a:t>
            </a:r>
            <a:endParaRPr lang="en-US" altLang="ja-JP" sz="2000" b="1" dirty="0">
              <a:latin typeface="Times New Roman" pitchFamily="18" charset="0"/>
            </a:endParaRPr>
          </a:p>
        </p:txBody>
      </p:sp>
      <p:sp>
        <p:nvSpPr>
          <p:cNvPr id="24" name="Line 19"/>
          <p:cNvSpPr>
            <a:spLocks noChangeShapeType="1"/>
          </p:cNvSpPr>
          <p:nvPr/>
        </p:nvSpPr>
        <p:spPr bwMode="auto">
          <a:xfrm>
            <a:off x="3544077" y="4681641"/>
            <a:ext cx="0" cy="220974"/>
          </a:xfrm>
          <a:prstGeom prst="line">
            <a:avLst/>
          </a:prstGeom>
          <a:noFill/>
          <a:ln w="9525">
            <a:solidFill>
              <a:schemeClr val="tx1"/>
            </a:solidFill>
            <a:round/>
            <a:headEnd/>
            <a:tailEnd type="triangle" w="med" len="med"/>
          </a:ln>
        </p:spPr>
        <p:txBody>
          <a:bodyPr/>
          <a:lstStyle/>
          <a:p>
            <a:endParaRPr lang="ja-JP" altLang="en-US"/>
          </a:p>
        </p:txBody>
      </p:sp>
      <p:sp>
        <p:nvSpPr>
          <p:cNvPr id="25" name="Line 20"/>
          <p:cNvSpPr>
            <a:spLocks noChangeShapeType="1"/>
          </p:cNvSpPr>
          <p:nvPr/>
        </p:nvSpPr>
        <p:spPr bwMode="auto">
          <a:xfrm flipV="1">
            <a:off x="3544077" y="4977357"/>
            <a:ext cx="0" cy="220974"/>
          </a:xfrm>
          <a:prstGeom prst="line">
            <a:avLst/>
          </a:prstGeom>
          <a:noFill/>
          <a:ln w="9525">
            <a:solidFill>
              <a:schemeClr val="tx1"/>
            </a:solidFill>
            <a:round/>
            <a:headEnd/>
            <a:tailEnd type="triangle" w="med" len="med"/>
          </a:ln>
        </p:spPr>
        <p:txBody>
          <a:bodyPr/>
          <a:lstStyle/>
          <a:p>
            <a:endParaRPr lang="ja-JP" altLang="en-US"/>
          </a:p>
        </p:txBody>
      </p:sp>
      <p:sp>
        <p:nvSpPr>
          <p:cNvPr id="26" name="角丸四角形 25"/>
          <p:cNvSpPr/>
          <p:nvPr/>
        </p:nvSpPr>
        <p:spPr>
          <a:xfrm>
            <a:off x="188059" y="3614106"/>
            <a:ext cx="4454586" cy="20130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54784" y="3567823"/>
            <a:ext cx="1800493" cy="378012"/>
          </a:xfrm>
          <a:prstGeom prst="rect">
            <a:avLst/>
          </a:prstGeom>
          <a:noFill/>
        </p:spPr>
        <p:txBody>
          <a:bodyPr wrap="none" rtlCol="0">
            <a:spAutoFit/>
          </a:bodyPr>
          <a:lstStyle/>
          <a:p>
            <a:r>
              <a:rPr kumimoji="1" lang="en-US" altLang="ja-JP" dirty="0" smtClean="0"/>
              <a:t>Zeeman energy</a:t>
            </a:r>
            <a:endParaRPr kumimoji="1" lang="ja-JP" altLang="en-US" dirty="0"/>
          </a:p>
        </p:txBody>
      </p:sp>
      <p:sp>
        <p:nvSpPr>
          <p:cNvPr id="28" name="テキスト ボックス 27"/>
          <p:cNvSpPr txBox="1"/>
          <p:nvPr/>
        </p:nvSpPr>
        <p:spPr>
          <a:xfrm>
            <a:off x="758101" y="3886641"/>
            <a:ext cx="1005403" cy="378012"/>
          </a:xfrm>
          <a:prstGeom prst="rect">
            <a:avLst/>
          </a:prstGeom>
          <a:noFill/>
          <a:ln>
            <a:noFill/>
          </a:ln>
        </p:spPr>
        <p:txBody>
          <a:bodyPr wrap="none" rtlCol="0">
            <a:spAutoFit/>
          </a:bodyPr>
          <a:lstStyle/>
          <a:p>
            <a:r>
              <a:rPr kumimoji="1" lang="en-US" altLang="ja-JP" dirty="0" smtClean="0"/>
              <a:t>electron</a:t>
            </a:r>
            <a:endParaRPr kumimoji="1" lang="ja-JP" altLang="en-US" dirty="0"/>
          </a:p>
        </p:txBody>
      </p:sp>
      <p:sp>
        <p:nvSpPr>
          <p:cNvPr id="29" name="テキスト ボックス 28"/>
          <p:cNvSpPr txBox="1"/>
          <p:nvPr/>
        </p:nvSpPr>
        <p:spPr>
          <a:xfrm>
            <a:off x="3458095" y="3925567"/>
            <a:ext cx="941283" cy="378012"/>
          </a:xfrm>
          <a:prstGeom prst="rect">
            <a:avLst/>
          </a:prstGeom>
          <a:noFill/>
        </p:spPr>
        <p:txBody>
          <a:bodyPr wrap="none" rtlCol="0">
            <a:spAutoFit/>
          </a:bodyPr>
          <a:lstStyle/>
          <a:p>
            <a:r>
              <a:rPr kumimoji="1" lang="en-US" altLang="ja-JP" dirty="0" smtClean="0"/>
              <a:t>nuclear</a:t>
            </a:r>
            <a:endParaRPr kumimoji="1" lang="ja-JP" altLang="en-US" dirty="0"/>
          </a:p>
        </p:txBody>
      </p:sp>
      <p:sp>
        <p:nvSpPr>
          <p:cNvPr id="31" name="テキスト ボックス 30"/>
          <p:cNvSpPr txBox="1"/>
          <p:nvPr/>
        </p:nvSpPr>
        <p:spPr>
          <a:xfrm>
            <a:off x="2013709" y="4473643"/>
            <a:ext cx="761747" cy="724523"/>
          </a:xfrm>
          <a:prstGeom prst="rect">
            <a:avLst/>
          </a:prstGeom>
          <a:noFill/>
        </p:spPr>
        <p:txBody>
          <a:bodyPr wrap="none" rtlCol="0">
            <a:spAutoFit/>
          </a:bodyPr>
          <a:lstStyle/>
          <a:p>
            <a:r>
              <a:rPr kumimoji="1" lang="en-US" altLang="ja-JP" sz="4000" dirty="0" smtClean="0">
                <a:latin typeface="Times New Roman" pitchFamily="18" charset="0"/>
                <a:cs typeface="Times New Roman" pitchFamily="18" charset="0"/>
              </a:rPr>
              <a:t>&gt;&gt;</a:t>
            </a:r>
            <a:endParaRPr kumimoji="1" lang="ja-JP" altLang="en-US" sz="4000" dirty="0">
              <a:latin typeface="Times New Roman" pitchFamily="18" charset="0"/>
              <a:cs typeface="Times New Roman" pitchFamily="18" charset="0"/>
            </a:endParaRPr>
          </a:p>
        </p:txBody>
      </p:sp>
      <p:grpSp>
        <p:nvGrpSpPr>
          <p:cNvPr id="39" name="グループ化 38"/>
          <p:cNvGrpSpPr/>
          <p:nvPr/>
        </p:nvGrpSpPr>
        <p:grpSpPr>
          <a:xfrm>
            <a:off x="1667316" y="1717155"/>
            <a:ext cx="273466" cy="527015"/>
            <a:chOff x="5245179" y="4056217"/>
            <a:chExt cx="273466" cy="527015"/>
          </a:xfrm>
        </p:grpSpPr>
        <p:cxnSp>
          <p:nvCxnSpPr>
            <p:cNvPr id="40" name="直線矢印コネクタ 39"/>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円/楕円 66"/>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45" name="グループ化 44"/>
          <p:cNvGrpSpPr/>
          <p:nvPr/>
        </p:nvGrpSpPr>
        <p:grpSpPr>
          <a:xfrm>
            <a:off x="1260803" y="2577499"/>
            <a:ext cx="273466" cy="527015"/>
            <a:chOff x="5245179" y="4056217"/>
            <a:chExt cx="273466" cy="527015"/>
          </a:xfrm>
        </p:grpSpPr>
        <p:cxnSp>
          <p:nvCxnSpPr>
            <p:cNvPr id="46" name="直線矢印コネクタ 45"/>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63" name="グループ化 62"/>
          <p:cNvGrpSpPr/>
          <p:nvPr/>
        </p:nvGrpSpPr>
        <p:grpSpPr>
          <a:xfrm>
            <a:off x="1571930" y="2579909"/>
            <a:ext cx="273466" cy="527015"/>
            <a:chOff x="5245179" y="4056217"/>
            <a:chExt cx="273466" cy="527015"/>
          </a:xfrm>
        </p:grpSpPr>
        <p:cxnSp>
          <p:nvCxnSpPr>
            <p:cNvPr id="64" name="直線矢印コネクタ 63"/>
            <p:cNvCxnSpPr/>
            <p:nvPr/>
          </p:nvCxnSpPr>
          <p:spPr>
            <a:xfrm>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66" name="グループ化 65"/>
          <p:cNvGrpSpPr/>
          <p:nvPr/>
        </p:nvGrpSpPr>
        <p:grpSpPr>
          <a:xfrm>
            <a:off x="2260829" y="2577500"/>
            <a:ext cx="273466" cy="527015"/>
            <a:chOff x="5245179" y="4056217"/>
            <a:chExt cx="273466" cy="527015"/>
          </a:xfrm>
        </p:grpSpPr>
        <p:cxnSp>
          <p:nvCxnSpPr>
            <p:cNvPr id="67" name="直線矢印コネクタ 66"/>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69" name="グループ化 68"/>
          <p:cNvGrpSpPr/>
          <p:nvPr/>
        </p:nvGrpSpPr>
        <p:grpSpPr>
          <a:xfrm>
            <a:off x="1896675" y="2577500"/>
            <a:ext cx="273466" cy="527015"/>
            <a:chOff x="5245179" y="4056217"/>
            <a:chExt cx="273466" cy="527015"/>
          </a:xfrm>
        </p:grpSpPr>
        <p:cxnSp>
          <p:nvCxnSpPr>
            <p:cNvPr id="70" name="直線矢印コネクタ 69"/>
            <p:cNvCxnSpPr/>
            <p:nvPr/>
          </p:nvCxnSpPr>
          <p:spPr>
            <a:xfrm>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72" name="グループ化 71"/>
          <p:cNvGrpSpPr/>
          <p:nvPr/>
        </p:nvGrpSpPr>
        <p:grpSpPr>
          <a:xfrm>
            <a:off x="2550173" y="2579611"/>
            <a:ext cx="273466" cy="527015"/>
            <a:chOff x="5245179" y="4056217"/>
            <a:chExt cx="273466" cy="527015"/>
          </a:xfrm>
        </p:grpSpPr>
        <p:cxnSp>
          <p:nvCxnSpPr>
            <p:cNvPr id="73" name="直線矢印コネクタ 72"/>
            <p:cNvCxnSpPr/>
            <p:nvPr/>
          </p:nvCxnSpPr>
          <p:spPr>
            <a:xfrm>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75" name="グループ化 74"/>
          <p:cNvGrpSpPr/>
          <p:nvPr/>
        </p:nvGrpSpPr>
        <p:grpSpPr>
          <a:xfrm>
            <a:off x="2850863" y="2577499"/>
            <a:ext cx="273466" cy="527015"/>
            <a:chOff x="5245179" y="4056217"/>
            <a:chExt cx="273466" cy="527015"/>
          </a:xfrm>
        </p:grpSpPr>
        <p:cxnSp>
          <p:nvCxnSpPr>
            <p:cNvPr id="76" name="直線矢印コネクタ 75"/>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sp>
        <p:nvSpPr>
          <p:cNvPr id="82" name="フリーフォーム 81"/>
          <p:cNvSpPr/>
          <p:nvPr/>
        </p:nvSpPr>
        <p:spPr>
          <a:xfrm>
            <a:off x="2044931" y="1985583"/>
            <a:ext cx="1413164" cy="72775"/>
          </a:xfrm>
          <a:custGeom>
            <a:avLst/>
            <a:gdLst>
              <a:gd name="connsiteX0" fmla="*/ 0 w 1413164"/>
              <a:gd name="connsiteY0" fmla="*/ 100877 h 159675"/>
              <a:gd name="connsiteX1" fmla="*/ 157942 w 1413164"/>
              <a:gd name="connsiteY1" fmla="*/ 1124 h 159675"/>
              <a:gd name="connsiteX2" fmla="*/ 324196 w 1413164"/>
              <a:gd name="connsiteY2" fmla="*/ 159066 h 159675"/>
              <a:gd name="connsiteX3" fmla="*/ 565265 w 1413164"/>
              <a:gd name="connsiteY3" fmla="*/ 1124 h 159675"/>
              <a:gd name="connsiteX4" fmla="*/ 731520 w 1413164"/>
              <a:gd name="connsiteY4" fmla="*/ 159066 h 159675"/>
              <a:gd name="connsiteX5" fmla="*/ 972589 w 1413164"/>
              <a:gd name="connsiteY5" fmla="*/ 17750 h 159675"/>
              <a:gd name="connsiteX6" fmla="*/ 1138844 w 1413164"/>
              <a:gd name="connsiteY6" fmla="*/ 159066 h 159675"/>
              <a:gd name="connsiteX7" fmla="*/ 1413164 w 1413164"/>
              <a:gd name="connsiteY7" fmla="*/ 59313 h 15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164" h="159675">
                <a:moveTo>
                  <a:pt x="0" y="100877"/>
                </a:moveTo>
                <a:cubicBezTo>
                  <a:pt x="51954" y="46151"/>
                  <a:pt x="103909" y="-8574"/>
                  <a:pt x="157942" y="1124"/>
                </a:cubicBezTo>
                <a:cubicBezTo>
                  <a:pt x="211975" y="10822"/>
                  <a:pt x="256309" y="159066"/>
                  <a:pt x="324196" y="159066"/>
                </a:cubicBezTo>
                <a:cubicBezTo>
                  <a:pt x="392083" y="159066"/>
                  <a:pt x="497378" y="1124"/>
                  <a:pt x="565265" y="1124"/>
                </a:cubicBezTo>
                <a:cubicBezTo>
                  <a:pt x="633152" y="1124"/>
                  <a:pt x="663633" y="156295"/>
                  <a:pt x="731520" y="159066"/>
                </a:cubicBezTo>
                <a:cubicBezTo>
                  <a:pt x="799407" y="161837"/>
                  <a:pt x="904702" y="17750"/>
                  <a:pt x="972589" y="17750"/>
                </a:cubicBezTo>
                <a:cubicBezTo>
                  <a:pt x="1040476" y="17750"/>
                  <a:pt x="1065415" y="152139"/>
                  <a:pt x="1138844" y="159066"/>
                </a:cubicBezTo>
                <a:cubicBezTo>
                  <a:pt x="1212273" y="165993"/>
                  <a:pt x="1312718" y="112653"/>
                  <a:pt x="1413164" y="59313"/>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743422" y="1685049"/>
            <a:ext cx="2971975" cy="1546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itchFamily="34" charset="0"/>
              <a:cs typeface="Arial" pitchFamily="34" charset="0"/>
            </a:endParaRPr>
          </a:p>
        </p:txBody>
      </p:sp>
      <p:sp>
        <p:nvSpPr>
          <p:cNvPr id="85" name="テキスト ボックス 84"/>
          <p:cNvSpPr txBox="1"/>
          <p:nvPr/>
        </p:nvSpPr>
        <p:spPr>
          <a:xfrm>
            <a:off x="1880416" y="5019793"/>
            <a:ext cx="1377300" cy="369332"/>
          </a:xfrm>
          <a:prstGeom prst="rect">
            <a:avLst/>
          </a:prstGeom>
          <a:noFill/>
        </p:spPr>
        <p:txBody>
          <a:bodyPr wrap="none" rtlCol="0">
            <a:spAutoFit/>
          </a:bodyPr>
          <a:lstStyle/>
          <a:p>
            <a:r>
              <a:rPr kumimoji="1" lang="en-US" altLang="ja-JP" dirty="0" smtClean="0"/>
              <a:t>2000 times!</a:t>
            </a:r>
            <a:endParaRPr kumimoji="1" lang="ja-JP" altLang="en-US" dirty="0"/>
          </a:p>
        </p:txBody>
      </p:sp>
      <p:sp>
        <p:nvSpPr>
          <p:cNvPr id="86" name="テキスト ボックス 85"/>
          <p:cNvSpPr txBox="1"/>
          <p:nvPr/>
        </p:nvSpPr>
        <p:spPr>
          <a:xfrm>
            <a:off x="297258" y="5976573"/>
            <a:ext cx="4488216" cy="584775"/>
          </a:xfrm>
          <a:prstGeom prst="rect">
            <a:avLst/>
          </a:prstGeom>
          <a:noFill/>
        </p:spPr>
        <p:txBody>
          <a:bodyPr wrap="none" rtlCol="0">
            <a:spAutoFit/>
          </a:bodyPr>
          <a:lstStyle/>
          <a:p>
            <a:pPr marL="285750" indent="-285750">
              <a:buFontTx/>
              <a:buChar char="-"/>
            </a:pPr>
            <a:r>
              <a:rPr kumimoji="1" lang="en-US" altLang="ja-JP" sz="1600" dirty="0" smtClean="0"/>
              <a:t>1% nuclear polarization @ </a:t>
            </a:r>
            <a:r>
              <a:rPr kumimoji="1" lang="en-US" altLang="ja-JP" sz="1600" i="1" dirty="0" smtClean="0"/>
              <a:t>T</a:t>
            </a:r>
            <a:r>
              <a:rPr kumimoji="1" lang="en-US" altLang="ja-JP" sz="1600" dirty="0" smtClean="0"/>
              <a:t> =1 K, </a:t>
            </a:r>
            <a:r>
              <a:rPr kumimoji="1" lang="en-US" altLang="ja-JP" sz="1600" i="1" dirty="0" smtClean="0"/>
              <a:t>B</a:t>
            </a:r>
            <a:r>
              <a:rPr kumimoji="1" lang="en-US" altLang="ja-JP" sz="1600" dirty="0" smtClean="0"/>
              <a:t> =100 T</a:t>
            </a:r>
          </a:p>
          <a:p>
            <a:pPr marL="285750" indent="-285750">
              <a:buFontTx/>
              <a:buChar char="-"/>
            </a:pPr>
            <a:r>
              <a:rPr lang="en-US" altLang="ja-JP" sz="1600" dirty="0" smtClean="0"/>
              <a:t>Energy conservation is hard to fulfill</a:t>
            </a:r>
            <a:endParaRPr kumimoji="1" lang="ja-JP" altLang="en-US" sz="1600" dirty="0"/>
          </a:p>
        </p:txBody>
      </p:sp>
      <p:cxnSp>
        <p:nvCxnSpPr>
          <p:cNvPr id="90" name="直線矢印コネクタ 89"/>
          <p:cNvCxnSpPr/>
          <p:nvPr/>
        </p:nvCxnSpPr>
        <p:spPr>
          <a:xfrm>
            <a:off x="1915555" y="2194875"/>
            <a:ext cx="133293" cy="333329"/>
          </a:xfrm>
          <a:prstGeom prst="straightConnector1">
            <a:avLst/>
          </a:prstGeom>
          <a:ln>
            <a:solidFill>
              <a:srgbClr val="FFFF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2060039" y="2151277"/>
            <a:ext cx="1805712" cy="369332"/>
          </a:xfrm>
          <a:prstGeom prst="rect">
            <a:avLst/>
          </a:prstGeom>
          <a:noFill/>
        </p:spPr>
        <p:txBody>
          <a:bodyPr wrap="square" rtlCol="0">
            <a:spAutoFit/>
          </a:bodyPr>
          <a:lstStyle/>
          <a:p>
            <a:r>
              <a:rPr kumimoji="1" lang="en-US" altLang="ja-JP" dirty="0" smtClean="0"/>
              <a:t>Weak</a:t>
            </a:r>
            <a:endParaRPr kumimoji="1" lang="ja-JP" altLang="en-US" dirty="0"/>
          </a:p>
        </p:txBody>
      </p:sp>
      <p:grpSp>
        <p:nvGrpSpPr>
          <p:cNvPr id="126" name="グループ化 125"/>
          <p:cNvGrpSpPr/>
          <p:nvPr/>
        </p:nvGrpSpPr>
        <p:grpSpPr>
          <a:xfrm>
            <a:off x="5040052" y="1390874"/>
            <a:ext cx="4782057" cy="5206478"/>
            <a:chOff x="5040052" y="1390874"/>
            <a:chExt cx="4782057" cy="5206478"/>
          </a:xfrm>
        </p:grpSpPr>
        <p:cxnSp>
          <p:nvCxnSpPr>
            <p:cNvPr id="88" name="直線コネクタ 87"/>
            <p:cNvCxnSpPr/>
            <p:nvPr/>
          </p:nvCxnSpPr>
          <p:spPr>
            <a:xfrm>
              <a:off x="5040052" y="1390874"/>
              <a:ext cx="0" cy="5134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グループ化 90"/>
            <p:cNvGrpSpPr/>
            <p:nvPr/>
          </p:nvGrpSpPr>
          <p:grpSpPr>
            <a:xfrm>
              <a:off x="6380460" y="1749261"/>
              <a:ext cx="273466" cy="527015"/>
              <a:chOff x="5245179" y="4056217"/>
              <a:chExt cx="273466" cy="527015"/>
            </a:xfrm>
          </p:grpSpPr>
          <p:cxnSp>
            <p:nvCxnSpPr>
              <p:cNvPr id="92" name="直線矢印コネクタ 91"/>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円/楕円 66"/>
              <p:cNvSpPr/>
              <p:nvPr/>
            </p:nvSpPr>
            <p:spPr>
              <a:xfrm>
                <a:off x="5245179" y="4213922"/>
                <a:ext cx="273466" cy="26847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e</a:t>
                </a:r>
                <a:endParaRPr kumimoji="1" lang="ja-JP" altLang="en-US" dirty="0">
                  <a:latin typeface="Arial" pitchFamily="34" charset="0"/>
                  <a:cs typeface="Arial" pitchFamily="34" charset="0"/>
                </a:endParaRPr>
              </a:p>
            </p:txBody>
          </p:sp>
        </p:grpSp>
        <p:grpSp>
          <p:nvGrpSpPr>
            <p:cNvPr id="94" name="グループ化 93"/>
            <p:cNvGrpSpPr/>
            <p:nvPr/>
          </p:nvGrpSpPr>
          <p:grpSpPr>
            <a:xfrm>
              <a:off x="5973947" y="2609605"/>
              <a:ext cx="273466" cy="527015"/>
              <a:chOff x="5245179" y="4056217"/>
              <a:chExt cx="273466" cy="527015"/>
            </a:xfrm>
          </p:grpSpPr>
          <p:cxnSp>
            <p:nvCxnSpPr>
              <p:cNvPr id="95" name="直線矢印コネクタ 94"/>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97" name="グループ化 96"/>
            <p:cNvGrpSpPr/>
            <p:nvPr/>
          </p:nvGrpSpPr>
          <p:grpSpPr>
            <a:xfrm>
              <a:off x="6285074" y="2612015"/>
              <a:ext cx="273466" cy="527015"/>
              <a:chOff x="5245179" y="4056217"/>
              <a:chExt cx="273466" cy="527015"/>
            </a:xfrm>
          </p:grpSpPr>
          <p:cxnSp>
            <p:nvCxnSpPr>
              <p:cNvPr id="98" name="直線矢印コネクタ 97"/>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00" name="グループ化 99"/>
            <p:cNvGrpSpPr/>
            <p:nvPr/>
          </p:nvGrpSpPr>
          <p:grpSpPr>
            <a:xfrm>
              <a:off x="6973973" y="2609606"/>
              <a:ext cx="273466" cy="527015"/>
              <a:chOff x="5245179" y="4056217"/>
              <a:chExt cx="273466" cy="527015"/>
            </a:xfrm>
          </p:grpSpPr>
          <p:cxnSp>
            <p:nvCxnSpPr>
              <p:cNvPr id="101" name="直線矢印コネクタ 100"/>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03" name="グループ化 102"/>
            <p:cNvGrpSpPr/>
            <p:nvPr/>
          </p:nvGrpSpPr>
          <p:grpSpPr>
            <a:xfrm>
              <a:off x="6609819" y="2609606"/>
              <a:ext cx="273466" cy="527015"/>
              <a:chOff x="5245179" y="4056217"/>
              <a:chExt cx="273466" cy="527015"/>
            </a:xfrm>
          </p:grpSpPr>
          <p:cxnSp>
            <p:nvCxnSpPr>
              <p:cNvPr id="104" name="直線矢印コネクタ 103"/>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06" name="グループ化 105"/>
            <p:cNvGrpSpPr/>
            <p:nvPr/>
          </p:nvGrpSpPr>
          <p:grpSpPr>
            <a:xfrm>
              <a:off x="7263317" y="2611717"/>
              <a:ext cx="273466" cy="527015"/>
              <a:chOff x="5245179" y="4056217"/>
              <a:chExt cx="273466" cy="527015"/>
            </a:xfrm>
          </p:grpSpPr>
          <p:cxnSp>
            <p:nvCxnSpPr>
              <p:cNvPr id="107" name="直線矢印コネクタ 106"/>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grpSp>
          <p:nvGrpSpPr>
            <p:cNvPr id="109" name="グループ化 108"/>
            <p:cNvGrpSpPr/>
            <p:nvPr/>
          </p:nvGrpSpPr>
          <p:grpSpPr>
            <a:xfrm>
              <a:off x="7564007" y="2609605"/>
              <a:ext cx="273466" cy="527015"/>
              <a:chOff x="5245179" y="4056217"/>
              <a:chExt cx="273466" cy="527015"/>
            </a:xfrm>
          </p:grpSpPr>
          <p:cxnSp>
            <p:nvCxnSpPr>
              <p:cNvPr id="110" name="直線矢印コネクタ 109"/>
              <p:cNvCxnSpPr/>
              <p:nvPr/>
            </p:nvCxnSpPr>
            <p:spPr>
              <a:xfrm flipV="1">
                <a:off x="5381446" y="4056217"/>
                <a:ext cx="0" cy="527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円/楕円 180"/>
              <p:cNvSpPr/>
              <p:nvPr/>
            </p:nvSpPr>
            <p:spPr>
              <a:xfrm>
                <a:off x="5245179" y="4213922"/>
                <a:ext cx="273466" cy="268476"/>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itchFamily="34" charset="0"/>
                    <a:cs typeface="Arial" pitchFamily="34" charset="0"/>
                  </a:rPr>
                  <a:t>n</a:t>
                </a:r>
                <a:endParaRPr kumimoji="1" lang="ja-JP" altLang="en-US" dirty="0">
                  <a:latin typeface="Arial" pitchFamily="34" charset="0"/>
                  <a:cs typeface="Arial" pitchFamily="34" charset="0"/>
                </a:endParaRPr>
              </a:p>
            </p:txBody>
          </p:sp>
        </p:grpSp>
        <p:sp>
          <p:nvSpPr>
            <p:cNvPr id="112" name="フリーフォーム 111"/>
            <p:cNvSpPr/>
            <p:nvPr/>
          </p:nvSpPr>
          <p:spPr>
            <a:xfrm>
              <a:off x="6758075" y="2017689"/>
              <a:ext cx="1413164" cy="72775"/>
            </a:xfrm>
            <a:custGeom>
              <a:avLst/>
              <a:gdLst>
                <a:gd name="connsiteX0" fmla="*/ 0 w 1413164"/>
                <a:gd name="connsiteY0" fmla="*/ 100877 h 159675"/>
                <a:gd name="connsiteX1" fmla="*/ 157942 w 1413164"/>
                <a:gd name="connsiteY1" fmla="*/ 1124 h 159675"/>
                <a:gd name="connsiteX2" fmla="*/ 324196 w 1413164"/>
                <a:gd name="connsiteY2" fmla="*/ 159066 h 159675"/>
                <a:gd name="connsiteX3" fmla="*/ 565265 w 1413164"/>
                <a:gd name="connsiteY3" fmla="*/ 1124 h 159675"/>
                <a:gd name="connsiteX4" fmla="*/ 731520 w 1413164"/>
                <a:gd name="connsiteY4" fmla="*/ 159066 h 159675"/>
                <a:gd name="connsiteX5" fmla="*/ 972589 w 1413164"/>
                <a:gd name="connsiteY5" fmla="*/ 17750 h 159675"/>
                <a:gd name="connsiteX6" fmla="*/ 1138844 w 1413164"/>
                <a:gd name="connsiteY6" fmla="*/ 159066 h 159675"/>
                <a:gd name="connsiteX7" fmla="*/ 1413164 w 1413164"/>
                <a:gd name="connsiteY7" fmla="*/ 59313 h 15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164" h="159675">
                  <a:moveTo>
                    <a:pt x="0" y="100877"/>
                  </a:moveTo>
                  <a:cubicBezTo>
                    <a:pt x="51954" y="46151"/>
                    <a:pt x="103909" y="-8574"/>
                    <a:pt x="157942" y="1124"/>
                  </a:cubicBezTo>
                  <a:cubicBezTo>
                    <a:pt x="211975" y="10822"/>
                    <a:pt x="256309" y="159066"/>
                    <a:pt x="324196" y="159066"/>
                  </a:cubicBezTo>
                  <a:cubicBezTo>
                    <a:pt x="392083" y="159066"/>
                    <a:pt x="497378" y="1124"/>
                    <a:pt x="565265" y="1124"/>
                  </a:cubicBezTo>
                  <a:cubicBezTo>
                    <a:pt x="633152" y="1124"/>
                    <a:pt x="663633" y="156295"/>
                    <a:pt x="731520" y="159066"/>
                  </a:cubicBezTo>
                  <a:cubicBezTo>
                    <a:pt x="799407" y="161837"/>
                    <a:pt x="904702" y="17750"/>
                    <a:pt x="972589" y="17750"/>
                  </a:cubicBezTo>
                  <a:cubicBezTo>
                    <a:pt x="1040476" y="17750"/>
                    <a:pt x="1065415" y="152139"/>
                    <a:pt x="1138844" y="159066"/>
                  </a:cubicBezTo>
                  <a:cubicBezTo>
                    <a:pt x="1212273" y="165993"/>
                    <a:pt x="1312718" y="112653"/>
                    <a:pt x="1413164" y="59313"/>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5456566" y="1717155"/>
              <a:ext cx="2971975" cy="1546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itchFamily="34" charset="0"/>
                <a:cs typeface="Arial" pitchFamily="34" charset="0"/>
              </a:endParaRPr>
            </a:p>
          </p:txBody>
        </p:sp>
        <p:sp>
          <p:nvSpPr>
            <p:cNvPr id="116" name="上下矢印 115"/>
            <p:cNvSpPr/>
            <p:nvPr/>
          </p:nvSpPr>
          <p:spPr>
            <a:xfrm rot="19824410">
              <a:off x="6595628" y="2174312"/>
              <a:ext cx="320047" cy="458928"/>
            </a:xfrm>
            <a:prstGeom prst="up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p:cNvSpPr txBox="1"/>
            <p:nvPr/>
          </p:nvSpPr>
          <p:spPr>
            <a:xfrm>
              <a:off x="5078730" y="3297842"/>
              <a:ext cx="3651962" cy="646331"/>
            </a:xfrm>
            <a:prstGeom prst="rect">
              <a:avLst/>
            </a:prstGeom>
            <a:noFill/>
          </p:spPr>
          <p:txBody>
            <a:bodyPr wrap="none" rtlCol="0">
              <a:spAutoFit/>
            </a:bodyPr>
            <a:lstStyle/>
            <a:p>
              <a:r>
                <a:rPr lang="en-US" altLang="ja-JP" sz="1600" dirty="0" smtClean="0"/>
                <a:t>- Semiconductors;</a:t>
              </a:r>
              <a:r>
                <a:rPr lang="en-US" altLang="ja-JP" dirty="0" smtClean="0"/>
                <a:t> </a:t>
              </a:r>
              <a:r>
                <a:rPr lang="en-US" altLang="ja-JP" sz="1400" dirty="0" smtClean="0"/>
                <a:t>quantum </a:t>
              </a:r>
              <a:r>
                <a:rPr lang="en-US" altLang="ja-JP" sz="1400" dirty="0"/>
                <a:t>Hall systems</a:t>
              </a:r>
            </a:p>
            <a:p>
              <a:endParaRPr lang="en-US" altLang="ja-JP" dirty="0" smtClean="0"/>
            </a:p>
          </p:txBody>
        </p:sp>
        <p:sp>
          <p:nvSpPr>
            <p:cNvPr id="119" name="正方形/長方形 118"/>
            <p:cNvSpPr/>
            <p:nvPr/>
          </p:nvSpPr>
          <p:spPr>
            <a:xfrm>
              <a:off x="5237951" y="3583354"/>
              <a:ext cx="2951705" cy="830997"/>
            </a:xfrm>
            <a:prstGeom prst="rect">
              <a:avLst/>
            </a:prstGeom>
          </p:spPr>
          <p:txBody>
            <a:bodyPr wrap="none">
              <a:spAutoFit/>
            </a:bodyPr>
            <a:lstStyle/>
            <a:p>
              <a:r>
                <a:rPr lang="en-US" altLang="ja-JP" sz="1200" dirty="0" smtClean="0">
                  <a:latin typeface="Arial" pitchFamily="34" charset="0"/>
                  <a:cs typeface="Arial" pitchFamily="34" charset="0"/>
                </a:rPr>
                <a:t>Wald </a:t>
              </a:r>
              <a:r>
                <a:rPr lang="en-US" altLang="ja-JP" sz="1200" i="1" dirty="0">
                  <a:latin typeface="Arial" pitchFamily="34" charset="0"/>
                  <a:cs typeface="Arial" pitchFamily="34" charset="0"/>
                </a:rPr>
                <a:t>et al</a:t>
              </a:r>
              <a:r>
                <a:rPr lang="en-US" altLang="ja-JP" sz="1200" dirty="0">
                  <a:latin typeface="Arial" pitchFamily="34" charset="0"/>
                  <a:cs typeface="Arial" pitchFamily="34" charset="0"/>
                </a:rPr>
                <a:t>. PRL </a:t>
              </a:r>
              <a:r>
                <a:rPr lang="en-US" altLang="ja-JP" sz="1200" b="1" dirty="0">
                  <a:latin typeface="Arial" pitchFamily="34" charset="0"/>
                  <a:cs typeface="Arial" pitchFamily="34" charset="0"/>
                </a:rPr>
                <a:t>73, </a:t>
              </a:r>
              <a:r>
                <a:rPr lang="en-US" altLang="ja-JP" sz="1200" dirty="0">
                  <a:latin typeface="Arial" pitchFamily="34" charset="0"/>
                  <a:cs typeface="Arial" pitchFamily="34" charset="0"/>
                </a:rPr>
                <a:t>1011 (1994).</a:t>
              </a:r>
            </a:p>
            <a:p>
              <a:r>
                <a:rPr lang="en-US" altLang="ja-JP" sz="1200" dirty="0" smtClean="0">
                  <a:latin typeface="Arial" pitchFamily="34" charset="0"/>
                  <a:cs typeface="Arial" pitchFamily="34" charset="0"/>
                </a:rPr>
                <a:t>KH </a:t>
              </a:r>
              <a:r>
                <a:rPr lang="en-US" altLang="ja-JP" sz="1200" i="1" dirty="0">
                  <a:latin typeface="Arial" pitchFamily="34" charset="0"/>
                  <a:cs typeface="Arial" pitchFamily="34" charset="0"/>
                </a:rPr>
                <a:t>et al</a:t>
              </a:r>
              <a:r>
                <a:rPr lang="en-US" altLang="ja-JP" sz="1200" dirty="0">
                  <a:latin typeface="Arial" pitchFamily="34" charset="0"/>
                  <a:cs typeface="Arial" pitchFamily="34" charset="0"/>
                </a:rPr>
                <a:t>. PRL </a:t>
              </a:r>
              <a:r>
                <a:rPr lang="en-US" altLang="ja-JP" sz="1200" b="1" dirty="0">
                  <a:latin typeface="Arial" pitchFamily="34" charset="0"/>
                  <a:cs typeface="Arial" pitchFamily="34" charset="0"/>
                </a:rPr>
                <a:t>88, </a:t>
              </a:r>
              <a:r>
                <a:rPr lang="en-US" altLang="ja-JP" sz="1200" dirty="0">
                  <a:latin typeface="Arial" pitchFamily="34" charset="0"/>
                  <a:cs typeface="Arial" pitchFamily="34" charset="0"/>
                </a:rPr>
                <a:t>176601 (2002).</a:t>
              </a:r>
            </a:p>
            <a:p>
              <a:r>
                <a:rPr lang="en-US" altLang="ja-JP" sz="1200" dirty="0">
                  <a:latin typeface="Arial" pitchFamily="34" charset="0"/>
                  <a:cs typeface="Arial" pitchFamily="34" charset="0"/>
                </a:rPr>
                <a:t>Kawamura </a:t>
              </a:r>
              <a:r>
                <a:rPr lang="en-US" altLang="ja-JP" sz="1200" i="1" dirty="0">
                  <a:latin typeface="Arial" pitchFamily="34" charset="0"/>
                  <a:cs typeface="Arial" pitchFamily="34" charset="0"/>
                </a:rPr>
                <a:t>et al</a:t>
              </a:r>
              <a:r>
                <a:rPr lang="en-US" altLang="ja-JP" sz="1200" dirty="0">
                  <a:latin typeface="Arial" pitchFamily="34" charset="0"/>
                  <a:cs typeface="Arial" pitchFamily="34" charset="0"/>
                </a:rPr>
                <a:t>. APL </a:t>
              </a:r>
              <a:r>
                <a:rPr lang="en-US" altLang="ja-JP" sz="1200" b="1" dirty="0">
                  <a:latin typeface="Arial" pitchFamily="34" charset="0"/>
                  <a:cs typeface="Arial" pitchFamily="34" charset="0"/>
                </a:rPr>
                <a:t>90</a:t>
              </a:r>
              <a:r>
                <a:rPr lang="en-US" altLang="ja-JP" sz="1200" dirty="0">
                  <a:latin typeface="Arial" pitchFamily="34" charset="0"/>
                  <a:cs typeface="Arial" pitchFamily="34" charset="0"/>
                </a:rPr>
                <a:t>, 022102 (2007).</a:t>
              </a:r>
              <a:endParaRPr lang="ja-JP" altLang="en-US" sz="1200" dirty="0">
                <a:latin typeface="Arial" pitchFamily="34" charset="0"/>
                <a:cs typeface="Arial" pitchFamily="34" charset="0"/>
              </a:endParaRPr>
            </a:p>
            <a:p>
              <a:endParaRPr lang="ja-JP" altLang="en-US" sz="1200" dirty="0"/>
            </a:p>
          </p:txBody>
        </p:sp>
        <p:sp>
          <p:nvSpPr>
            <p:cNvPr id="120" name="テキスト ボックス 119"/>
            <p:cNvSpPr txBox="1"/>
            <p:nvPr/>
          </p:nvSpPr>
          <p:spPr>
            <a:xfrm>
              <a:off x="5081528" y="4240768"/>
              <a:ext cx="3554178" cy="369332"/>
            </a:xfrm>
            <a:prstGeom prst="rect">
              <a:avLst/>
            </a:prstGeom>
            <a:noFill/>
          </p:spPr>
          <p:txBody>
            <a:bodyPr wrap="none" rtlCol="0">
              <a:spAutoFit/>
            </a:bodyPr>
            <a:lstStyle/>
            <a:p>
              <a:r>
                <a:rPr lang="en-US" altLang="ja-JP" sz="1600" dirty="0" smtClean="0"/>
                <a:t>- Carbon material</a:t>
              </a:r>
              <a:r>
                <a:rPr lang="en-US" altLang="ja-JP" dirty="0" smtClean="0"/>
                <a:t>; </a:t>
              </a:r>
              <a:r>
                <a:rPr lang="en-US" altLang="ja-JP" sz="1400" baseline="30000" dirty="0" smtClean="0"/>
                <a:t>13</a:t>
              </a:r>
              <a:r>
                <a:rPr lang="en-US" altLang="ja-JP" sz="1400" dirty="0" smtClean="0"/>
                <a:t>C </a:t>
              </a:r>
              <a:r>
                <a:rPr lang="en-US" altLang="ja-JP" sz="1400" dirty="0"/>
                <a:t>carbon </a:t>
              </a:r>
              <a:r>
                <a:rPr lang="en-US" altLang="ja-JP" sz="1400" dirty="0" smtClean="0"/>
                <a:t>nanotube</a:t>
              </a:r>
              <a:endParaRPr lang="en-US" altLang="ja-JP" sz="1400" dirty="0"/>
            </a:p>
          </p:txBody>
        </p:sp>
        <p:sp>
          <p:nvSpPr>
            <p:cNvPr id="121" name="正方形/長方形 120"/>
            <p:cNvSpPr/>
            <p:nvPr/>
          </p:nvSpPr>
          <p:spPr>
            <a:xfrm>
              <a:off x="5250109" y="4556157"/>
              <a:ext cx="4572000" cy="276999"/>
            </a:xfrm>
            <a:prstGeom prst="rect">
              <a:avLst/>
            </a:prstGeom>
          </p:spPr>
          <p:txBody>
            <a:bodyPr>
              <a:spAutoFit/>
            </a:bodyPr>
            <a:lstStyle/>
            <a:p>
              <a:r>
                <a:rPr lang="en-US" altLang="ja-JP" sz="1200" dirty="0" smtClean="0">
                  <a:latin typeface="Arial" pitchFamily="34" charset="0"/>
                  <a:cs typeface="Arial" pitchFamily="34" charset="0"/>
                </a:rPr>
                <a:t>Churchill </a:t>
              </a:r>
              <a:r>
                <a:rPr lang="en-US" altLang="ja-JP" sz="1200" i="1" dirty="0">
                  <a:latin typeface="Arial" pitchFamily="34" charset="0"/>
                  <a:cs typeface="Arial" pitchFamily="34" charset="0"/>
                </a:rPr>
                <a:t>et al</a:t>
              </a:r>
              <a:r>
                <a:rPr lang="en-US" altLang="ja-JP" sz="1200" dirty="0">
                  <a:latin typeface="Arial" pitchFamily="34" charset="0"/>
                  <a:cs typeface="Arial" pitchFamily="34" charset="0"/>
                </a:rPr>
                <a:t>. </a:t>
              </a:r>
              <a:r>
                <a:rPr lang="en-US" altLang="ja-JP" sz="1200" dirty="0" smtClean="0">
                  <a:latin typeface="Arial" pitchFamily="34" charset="0"/>
                  <a:cs typeface="Arial" pitchFamily="34" charset="0"/>
                </a:rPr>
                <a:t>Nat. Phys. </a:t>
              </a:r>
              <a:r>
                <a:rPr lang="en-US" altLang="ja-JP" sz="1200" b="1" dirty="0" smtClean="0">
                  <a:latin typeface="Arial" pitchFamily="34" charset="0"/>
                  <a:cs typeface="Arial" pitchFamily="34" charset="0"/>
                </a:rPr>
                <a:t>5, </a:t>
              </a:r>
              <a:r>
                <a:rPr lang="en-US" altLang="ja-JP" sz="1200" dirty="0" smtClean="0">
                  <a:latin typeface="Arial" pitchFamily="34" charset="0"/>
                  <a:cs typeface="Arial" pitchFamily="34" charset="0"/>
                </a:rPr>
                <a:t>321 (2009).</a:t>
              </a:r>
              <a:endParaRPr lang="en-US" altLang="ja-JP" sz="1200" dirty="0">
                <a:latin typeface="Arial" pitchFamily="34" charset="0"/>
                <a:cs typeface="Arial" pitchFamily="34" charset="0"/>
              </a:endParaRPr>
            </a:p>
          </p:txBody>
        </p:sp>
        <p:sp>
          <p:nvSpPr>
            <p:cNvPr id="122" name="正方形/長方形 121"/>
            <p:cNvSpPr/>
            <p:nvPr/>
          </p:nvSpPr>
          <p:spPr>
            <a:xfrm>
              <a:off x="5288418" y="5132221"/>
              <a:ext cx="3948813" cy="276999"/>
            </a:xfrm>
            <a:prstGeom prst="rect">
              <a:avLst/>
            </a:prstGeom>
          </p:spPr>
          <p:txBody>
            <a:bodyPr wrap="square">
              <a:spAutoFit/>
            </a:bodyPr>
            <a:lstStyle/>
            <a:p>
              <a:r>
                <a:rPr lang="en-US" altLang="ja-JP" sz="1200" dirty="0" smtClean="0">
                  <a:latin typeface="Arial" panose="020B0604020202020204" pitchFamily="34" charset="0"/>
                </a:rPr>
                <a:t>J. Tian</a:t>
              </a:r>
              <a:r>
                <a:rPr lang="en-US" altLang="ja-JP" sz="1200" i="1" dirty="0">
                  <a:latin typeface="Arial" pitchFamily="34" charset="0"/>
                  <a:cs typeface="Arial" pitchFamily="34" charset="0"/>
                </a:rPr>
                <a:t> et al</a:t>
              </a:r>
              <a:r>
                <a:rPr lang="en-US" altLang="ja-JP" sz="1200" dirty="0">
                  <a:latin typeface="Arial" pitchFamily="34" charset="0"/>
                  <a:cs typeface="Arial" pitchFamily="34" charset="0"/>
                </a:rPr>
                <a:t>. </a:t>
              </a:r>
              <a:r>
                <a:rPr lang="en-US" altLang="ja-JP" sz="1200" dirty="0" smtClean="0">
                  <a:latin typeface="Arial" panose="020B0604020202020204" pitchFamily="34" charset="0"/>
                </a:rPr>
                <a:t>Science Advances 3, </a:t>
              </a:r>
              <a:r>
                <a:rPr lang="en-US" altLang="ja-JP" sz="1200" dirty="0">
                  <a:latin typeface="Arial" panose="020B0604020202020204" pitchFamily="34" charset="0"/>
                </a:rPr>
                <a:t>e1602531 (2017)</a:t>
              </a:r>
              <a:endParaRPr lang="en-US" altLang="ja-JP" sz="1200" b="0" i="0" dirty="0">
                <a:effectLst/>
                <a:latin typeface="Arial" panose="020B0604020202020204" pitchFamily="34" charset="0"/>
              </a:endParaRPr>
            </a:p>
          </p:txBody>
        </p:sp>
        <p:sp>
          <p:nvSpPr>
            <p:cNvPr id="123" name="テキスト ボックス 122"/>
            <p:cNvSpPr txBox="1"/>
            <p:nvPr/>
          </p:nvSpPr>
          <p:spPr>
            <a:xfrm>
              <a:off x="5114769" y="4854642"/>
              <a:ext cx="2666884" cy="338554"/>
            </a:xfrm>
            <a:prstGeom prst="rect">
              <a:avLst/>
            </a:prstGeom>
            <a:noFill/>
          </p:spPr>
          <p:txBody>
            <a:bodyPr wrap="none" rtlCol="0">
              <a:spAutoFit/>
            </a:bodyPr>
            <a:lstStyle/>
            <a:p>
              <a:r>
                <a:rPr lang="en-US" altLang="ja-JP" sz="1600" dirty="0" smtClean="0"/>
                <a:t>- Topological surface states</a:t>
              </a:r>
            </a:p>
          </p:txBody>
        </p:sp>
        <p:sp>
          <p:nvSpPr>
            <p:cNvPr id="124" name="テキスト ボックス 123"/>
            <p:cNvSpPr txBox="1"/>
            <p:nvPr/>
          </p:nvSpPr>
          <p:spPr>
            <a:xfrm>
              <a:off x="5114769" y="5425606"/>
              <a:ext cx="3810311" cy="553998"/>
            </a:xfrm>
            <a:prstGeom prst="rect">
              <a:avLst/>
            </a:prstGeom>
            <a:noFill/>
          </p:spPr>
          <p:txBody>
            <a:bodyPr wrap="square" rtlCol="0">
              <a:spAutoFit/>
            </a:bodyPr>
            <a:lstStyle/>
            <a:p>
              <a:r>
                <a:rPr lang="en-US" altLang="ja-JP" sz="1600" dirty="0" smtClean="0"/>
                <a:t>- Organic molecule; </a:t>
              </a:r>
              <a:r>
                <a:rPr lang="en-US" altLang="ja-JP" sz="1400" dirty="0" smtClean="0"/>
                <a:t>single molecule magnet, organic LED</a:t>
              </a:r>
            </a:p>
          </p:txBody>
        </p:sp>
        <p:sp>
          <p:nvSpPr>
            <p:cNvPr id="125" name="正方形/長方形 124"/>
            <p:cNvSpPr/>
            <p:nvPr/>
          </p:nvSpPr>
          <p:spPr>
            <a:xfrm>
              <a:off x="5340761" y="5951021"/>
              <a:ext cx="3948813" cy="646331"/>
            </a:xfrm>
            <a:prstGeom prst="rect">
              <a:avLst/>
            </a:prstGeom>
          </p:spPr>
          <p:txBody>
            <a:bodyPr wrap="square">
              <a:spAutoFit/>
            </a:bodyPr>
            <a:lstStyle/>
            <a:p>
              <a:r>
                <a:rPr lang="en-US" altLang="ja-JP" sz="1200" dirty="0" smtClean="0">
                  <a:latin typeface="Arial" pitchFamily="34" charset="0"/>
                  <a:cs typeface="Arial" pitchFamily="34" charset="0"/>
                </a:rPr>
                <a:t>Vincent</a:t>
              </a:r>
              <a:r>
                <a:rPr lang="en-US" altLang="ja-JP" sz="1200" i="1" dirty="0" smtClean="0">
                  <a:latin typeface="Arial" pitchFamily="34" charset="0"/>
                  <a:cs typeface="Arial" pitchFamily="34" charset="0"/>
                </a:rPr>
                <a:t> </a:t>
              </a:r>
              <a:r>
                <a:rPr lang="en-US" altLang="ja-JP" sz="1200" i="1" dirty="0">
                  <a:latin typeface="Arial" pitchFamily="34" charset="0"/>
                  <a:cs typeface="Arial" pitchFamily="34" charset="0"/>
                </a:rPr>
                <a:t>et al</a:t>
              </a:r>
              <a:r>
                <a:rPr lang="en-US" altLang="ja-JP" sz="1200" dirty="0">
                  <a:latin typeface="Arial" pitchFamily="34" charset="0"/>
                  <a:cs typeface="Arial" pitchFamily="34" charset="0"/>
                </a:rPr>
                <a:t>. </a:t>
              </a:r>
              <a:r>
                <a:rPr lang="en-US" altLang="ja-JP" sz="1200" dirty="0" smtClean="0">
                  <a:latin typeface="Arial" panose="020B0604020202020204" pitchFamily="34" charset="0"/>
                </a:rPr>
                <a:t>Nature 488, 357 </a:t>
              </a:r>
              <a:r>
                <a:rPr lang="en-US" altLang="ja-JP" sz="1200" dirty="0">
                  <a:latin typeface="Arial" panose="020B0604020202020204" pitchFamily="34" charset="0"/>
                </a:rPr>
                <a:t>(</a:t>
              </a:r>
              <a:r>
                <a:rPr lang="en-US" altLang="ja-JP" sz="1200" dirty="0" smtClean="0">
                  <a:latin typeface="Arial" panose="020B0604020202020204" pitchFamily="34" charset="0"/>
                </a:rPr>
                <a:t>2012).</a:t>
              </a:r>
            </a:p>
            <a:p>
              <a:r>
                <a:rPr lang="en-US" altLang="ja-JP" sz="1200" dirty="0" err="1">
                  <a:latin typeface="Arial" pitchFamily="34" charset="0"/>
                  <a:cs typeface="Arial" pitchFamily="34" charset="0"/>
                </a:rPr>
                <a:t>Malissa</a:t>
              </a:r>
              <a:r>
                <a:rPr lang="en-US" altLang="ja-JP" sz="1200" dirty="0">
                  <a:latin typeface="Arial" pitchFamily="34" charset="0"/>
                  <a:cs typeface="Arial" pitchFamily="34" charset="0"/>
                </a:rPr>
                <a:t> </a:t>
              </a:r>
              <a:r>
                <a:rPr lang="en-US" altLang="ja-JP" sz="1200" i="1" dirty="0">
                  <a:latin typeface="Arial" pitchFamily="34" charset="0"/>
                  <a:cs typeface="Arial" pitchFamily="34" charset="0"/>
                </a:rPr>
                <a:t>et al</a:t>
              </a:r>
              <a:r>
                <a:rPr lang="en-US" altLang="ja-JP" sz="1200" dirty="0">
                  <a:latin typeface="Arial" pitchFamily="34" charset="0"/>
                  <a:cs typeface="Arial" pitchFamily="34" charset="0"/>
                </a:rPr>
                <a:t>. Science </a:t>
              </a:r>
              <a:r>
                <a:rPr lang="en-US" altLang="ja-JP" sz="1200" b="1" dirty="0">
                  <a:latin typeface="Arial" pitchFamily="34" charset="0"/>
                  <a:cs typeface="Arial" pitchFamily="34" charset="0"/>
                </a:rPr>
                <a:t>345, </a:t>
              </a:r>
              <a:r>
                <a:rPr lang="en-US" altLang="ja-JP" sz="1200" dirty="0">
                  <a:latin typeface="Arial" pitchFamily="34" charset="0"/>
                  <a:cs typeface="Arial" pitchFamily="34" charset="0"/>
                </a:rPr>
                <a:t>1487 (2014).</a:t>
              </a:r>
            </a:p>
            <a:p>
              <a:endParaRPr lang="en-US" altLang="ja-JP" sz="1200" b="0" i="0" dirty="0">
                <a:effectLst/>
                <a:latin typeface="Arial" panose="020B0604020202020204" pitchFamily="34" charset="0"/>
              </a:endParaRPr>
            </a:p>
          </p:txBody>
        </p:sp>
      </p:grpSp>
    </p:spTree>
    <p:extLst>
      <p:ext uri="{BB962C8B-B14F-4D97-AF65-F5344CB8AC3E}">
        <p14:creationId xmlns:p14="http://schemas.microsoft.com/office/powerpoint/2010/main" val="25890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5992" y="983848"/>
            <a:ext cx="6058880" cy="21671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5" name="正方形/長方形 44"/>
          <p:cNvSpPr/>
          <p:nvPr/>
        </p:nvSpPr>
        <p:spPr>
          <a:xfrm>
            <a:off x="207350" y="3392996"/>
            <a:ext cx="3706980" cy="21259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正方形/長方形 1"/>
          <p:cNvSpPr/>
          <p:nvPr/>
        </p:nvSpPr>
        <p:spPr>
          <a:xfrm>
            <a:off x="-420132" y="119566"/>
            <a:ext cx="9794388" cy="448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000" dirty="0" err="1" smtClean="0">
                <a:solidFill>
                  <a:schemeClr val="tx1"/>
                </a:solidFill>
                <a:latin typeface="Arial" pitchFamily="34" charset="0"/>
                <a:cs typeface="Arial" pitchFamily="34" charset="0"/>
              </a:rPr>
              <a:t>Quadropole</a:t>
            </a:r>
            <a:r>
              <a:rPr kumimoji="1" lang="en-US" altLang="ja-JP" sz="3000" dirty="0" smtClean="0">
                <a:solidFill>
                  <a:schemeClr val="tx1"/>
                </a:solidFill>
                <a:latin typeface="Arial" pitchFamily="34" charset="0"/>
                <a:cs typeface="Arial" pitchFamily="34" charset="0"/>
              </a:rPr>
              <a:t> Interaction</a:t>
            </a:r>
            <a:endParaRPr kumimoji="1" lang="ja-JP" altLang="en-US" sz="3000" dirty="0">
              <a:solidFill>
                <a:schemeClr val="tx1"/>
              </a:solidFill>
              <a:latin typeface="Arial" pitchFamily="34" charset="0"/>
              <a:cs typeface="Arial" pitchFamily="34" charset="0"/>
            </a:endParaRPr>
          </a:p>
        </p:txBody>
      </p:sp>
      <p:sp>
        <p:nvSpPr>
          <p:cNvPr id="10" name="平行四辺形 9"/>
          <p:cNvSpPr/>
          <p:nvPr/>
        </p:nvSpPr>
        <p:spPr>
          <a:xfrm>
            <a:off x="6379427" y="1751918"/>
            <a:ext cx="2765785" cy="744016"/>
          </a:xfrm>
          <a:prstGeom prst="parallelogram">
            <a:avLst>
              <a:gd name="adj" fmla="val 10080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1" name="直線矢印コネクタ 10"/>
          <p:cNvCxnSpPr/>
          <p:nvPr/>
        </p:nvCxnSpPr>
        <p:spPr>
          <a:xfrm rot="16200000" flipV="1">
            <a:off x="7610571" y="1975162"/>
            <a:ext cx="32360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7750746" y="1897772"/>
            <a:ext cx="785433" cy="227836"/>
          </a:xfrm>
          <a:prstGeom prst="straightConnector1">
            <a:avLst/>
          </a:prstGeom>
          <a:ln>
            <a:solidFill>
              <a:schemeClr val="bg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7789961" y="2128686"/>
            <a:ext cx="527619" cy="317770"/>
          </a:xfrm>
          <a:prstGeom prst="straightConnector1">
            <a:avLst/>
          </a:prstGeom>
          <a:ln>
            <a:solidFill>
              <a:schemeClr val="bg1"/>
            </a:solidFill>
            <a:tailEnd type="arrow" w="sm" len="sm"/>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7036015" y="2339115"/>
            <a:ext cx="1445063" cy="218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i="1" dirty="0" smtClean="0">
                <a:solidFill>
                  <a:schemeClr val="bg1"/>
                </a:solidFill>
                <a:latin typeface="Arial" pitchFamily="34" charset="0"/>
                <a:cs typeface="Arial" pitchFamily="34" charset="0"/>
              </a:rPr>
              <a:t>x</a:t>
            </a:r>
            <a:r>
              <a:rPr lang="en-US" altLang="ja-JP" dirty="0" smtClean="0">
                <a:solidFill>
                  <a:schemeClr val="bg1"/>
                </a:solidFill>
                <a:latin typeface="Arial" pitchFamily="34" charset="0"/>
                <a:cs typeface="Arial" pitchFamily="34" charset="0"/>
              </a:rPr>
              <a:t>, [100]</a:t>
            </a:r>
            <a:endParaRPr lang="ja-JP" altLang="en-US" baseline="-25000" dirty="0">
              <a:solidFill>
                <a:schemeClr val="bg1"/>
              </a:solidFill>
              <a:latin typeface="Arial" pitchFamily="34" charset="0"/>
              <a:cs typeface="Arial" pitchFamily="34" charset="0"/>
            </a:endParaRPr>
          </a:p>
        </p:txBody>
      </p:sp>
      <p:sp>
        <p:nvSpPr>
          <p:cNvPr id="15" name="正方形/長方形 14"/>
          <p:cNvSpPr/>
          <p:nvPr/>
        </p:nvSpPr>
        <p:spPr>
          <a:xfrm>
            <a:off x="8075479" y="1593500"/>
            <a:ext cx="1088778" cy="23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i="1" dirty="0" smtClean="0">
                <a:solidFill>
                  <a:schemeClr val="bg1"/>
                </a:solidFill>
                <a:latin typeface="Arial" pitchFamily="34" charset="0"/>
                <a:cs typeface="Arial" pitchFamily="34" charset="0"/>
              </a:rPr>
              <a:t>y</a:t>
            </a:r>
            <a:r>
              <a:rPr lang="en-US" altLang="ja-JP" dirty="0" smtClean="0">
                <a:solidFill>
                  <a:schemeClr val="bg1"/>
                </a:solidFill>
                <a:latin typeface="Arial" pitchFamily="34" charset="0"/>
                <a:cs typeface="Arial" pitchFamily="34" charset="0"/>
              </a:rPr>
              <a:t>, [010]</a:t>
            </a:r>
            <a:endParaRPr lang="ja-JP" altLang="en-US" baseline="-25000" dirty="0">
              <a:solidFill>
                <a:schemeClr val="bg1"/>
              </a:solidFill>
              <a:latin typeface="Arial" pitchFamily="34" charset="0"/>
              <a:cs typeface="Arial" pitchFamily="34" charset="0"/>
            </a:endParaRPr>
          </a:p>
        </p:txBody>
      </p:sp>
      <p:sp>
        <p:nvSpPr>
          <p:cNvPr id="16" name="正方形/長方形 15"/>
          <p:cNvSpPr/>
          <p:nvPr/>
        </p:nvSpPr>
        <p:spPr>
          <a:xfrm>
            <a:off x="7185595" y="1470455"/>
            <a:ext cx="1018990" cy="227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i="1" dirty="0" smtClean="0">
                <a:solidFill>
                  <a:schemeClr val="bg1"/>
                </a:solidFill>
                <a:latin typeface="Arial" pitchFamily="34" charset="0"/>
                <a:cs typeface="Arial" pitchFamily="34" charset="0"/>
              </a:rPr>
              <a:t>z</a:t>
            </a:r>
            <a:r>
              <a:rPr lang="en-US" altLang="ja-JP" dirty="0" smtClean="0">
                <a:solidFill>
                  <a:schemeClr val="bg1"/>
                </a:solidFill>
                <a:latin typeface="Arial" pitchFamily="34" charset="0"/>
                <a:cs typeface="Arial" pitchFamily="34" charset="0"/>
              </a:rPr>
              <a:t>, [001]</a:t>
            </a:r>
            <a:endParaRPr lang="ja-JP" altLang="en-US" baseline="-25000" dirty="0">
              <a:solidFill>
                <a:schemeClr val="bg1"/>
              </a:solidFill>
              <a:latin typeface="Arial" pitchFamily="34" charset="0"/>
              <a:cs typeface="Arial" pitchFamily="34" charset="0"/>
            </a:endParaRPr>
          </a:p>
        </p:txBody>
      </p:sp>
      <p:sp>
        <p:nvSpPr>
          <p:cNvPr id="17" name="上矢印 16"/>
          <p:cNvSpPr/>
          <p:nvPr/>
        </p:nvSpPr>
        <p:spPr>
          <a:xfrm>
            <a:off x="6844264" y="1259258"/>
            <a:ext cx="204832" cy="413529"/>
          </a:xfrm>
          <a:prstGeom prst="upArrow">
            <a:avLst>
              <a:gd name="adj1" fmla="val 38016"/>
              <a:gd name="adj2" fmla="val 85953"/>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8" name="正方形/長方形 17"/>
          <p:cNvSpPr/>
          <p:nvPr/>
        </p:nvSpPr>
        <p:spPr>
          <a:xfrm>
            <a:off x="6552774" y="1352261"/>
            <a:ext cx="373488" cy="356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i="1" dirty="0" smtClean="0">
                <a:solidFill>
                  <a:schemeClr val="bg1"/>
                </a:solidFill>
                <a:latin typeface="Arial" pitchFamily="34" charset="0"/>
                <a:cs typeface="Arial" pitchFamily="34" charset="0"/>
              </a:rPr>
              <a:t>B</a:t>
            </a:r>
            <a:endParaRPr lang="ja-JP" altLang="en-US" baseline="-25000" dirty="0">
              <a:solidFill>
                <a:schemeClr val="bg1"/>
              </a:solidFill>
              <a:latin typeface="Arial" pitchFamily="34" charset="0"/>
              <a:cs typeface="Arial" pitchFamily="34" charset="0"/>
            </a:endParaRPr>
          </a:p>
        </p:txBody>
      </p:sp>
      <p:cxnSp>
        <p:nvCxnSpPr>
          <p:cNvPr id="19" name="直線矢印コネクタ 18"/>
          <p:cNvCxnSpPr/>
          <p:nvPr/>
        </p:nvCxnSpPr>
        <p:spPr>
          <a:xfrm rot="5400000" flipH="1" flipV="1">
            <a:off x="6814753" y="2415748"/>
            <a:ext cx="321274" cy="2842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5983090" y="2681535"/>
            <a:ext cx="2530712" cy="448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chemeClr val="bg1"/>
                </a:solidFill>
                <a:latin typeface="Arial" pitchFamily="34" charset="0"/>
                <a:cs typeface="Arial" pitchFamily="34" charset="0"/>
              </a:rPr>
              <a:t>GaAs</a:t>
            </a:r>
            <a:r>
              <a:rPr kumimoji="1" lang="en-US" altLang="ja-JP" dirty="0" smtClean="0">
                <a:solidFill>
                  <a:schemeClr val="bg1"/>
                </a:solidFill>
                <a:latin typeface="Arial" pitchFamily="34" charset="0"/>
                <a:cs typeface="Arial" pitchFamily="34" charset="0"/>
              </a:rPr>
              <a:t> 2DEG</a:t>
            </a:r>
            <a:endParaRPr kumimoji="1" lang="ja-JP" altLang="en-US" dirty="0">
              <a:solidFill>
                <a:schemeClr val="bg1"/>
              </a:solidFill>
              <a:latin typeface="Arial" pitchFamily="34" charset="0"/>
              <a:cs typeface="Arial" pitchFamily="34" charset="0"/>
            </a:endParaRPr>
          </a:p>
        </p:txBody>
      </p:sp>
      <p:graphicFrame>
        <p:nvGraphicFramePr>
          <p:cNvPr id="25" name="Object 19"/>
          <p:cNvGraphicFramePr>
            <a:graphicFrameLocks noChangeAspect="1"/>
          </p:cNvGraphicFramePr>
          <p:nvPr>
            <p:extLst/>
          </p:nvPr>
        </p:nvGraphicFramePr>
        <p:xfrm>
          <a:off x="575339" y="2601884"/>
          <a:ext cx="363538" cy="409575"/>
        </p:xfrm>
        <a:graphic>
          <a:graphicData uri="http://schemas.openxmlformats.org/presentationml/2006/ole">
            <mc:AlternateContent xmlns:mc="http://schemas.openxmlformats.org/markup-compatibility/2006">
              <mc:Choice xmlns:v="urn:schemas-microsoft-com:vml" Requires="v">
                <p:oleObj spid="_x0000_s471912" name="数式" r:id="rId3" imgW="215640" imgH="241200" progId="Equation.3">
                  <p:embed/>
                </p:oleObj>
              </mc:Choice>
              <mc:Fallback>
                <p:oleObj name="数式" r:id="rId3" imgW="2156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39" y="2601884"/>
                        <a:ext cx="363538"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正方形/長方形 25"/>
          <p:cNvSpPr/>
          <p:nvPr/>
        </p:nvSpPr>
        <p:spPr>
          <a:xfrm>
            <a:off x="937351" y="2610848"/>
            <a:ext cx="3832473" cy="32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bg1"/>
                </a:solidFill>
                <a:latin typeface="Arial" pitchFamily="34" charset="0"/>
                <a:cs typeface="Arial" pitchFamily="34" charset="0"/>
              </a:rPr>
              <a:t>: Electric field gradient component</a:t>
            </a:r>
            <a:endParaRPr kumimoji="1" lang="ja-JP" altLang="en-US" dirty="0">
              <a:solidFill>
                <a:schemeClr val="bg1"/>
              </a:solidFill>
              <a:latin typeface="Arial" pitchFamily="34" charset="0"/>
              <a:cs typeface="Arial" pitchFamily="34" charset="0"/>
            </a:endParaRPr>
          </a:p>
        </p:txBody>
      </p:sp>
      <p:graphicFrame>
        <p:nvGraphicFramePr>
          <p:cNvPr id="5129" name="Object 9"/>
          <p:cNvGraphicFramePr>
            <a:graphicFrameLocks noChangeAspect="1"/>
          </p:cNvGraphicFramePr>
          <p:nvPr>
            <p:extLst/>
          </p:nvPr>
        </p:nvGraphicFramePr>
        <p:xfrm>
          <a:off x="335865" y="1637526"/>
          <a:ext cx="3689350" cy="482600"/>
        </p:xfrm>
        <a:graphic>
          <a:graphicData uri="http://schemas.openxmlformats.org/presentationml/2006/ole">
            <mc:AlternateContent xmlns:mc="http://schemas.openxmlformats.org/markup-compatibility/2006">
              <mc:Choice xmlns:v="urn:schemas-microsoft-com:vml" Requires="v">
                <p:oleObj spid="_x0000_s471913" name="数式" r:id="rId5" imgW="1930320" imgH="253800" progId="Equation.3">
                  <p:embed/>
                </p:oleObj>
              </mc:Choice>
              <mc:Fallback>
                <p:oleObj name="数式" r:id="rId5" imgW="193032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865" y="1637526"/>
                        <a:ext cx="36893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0" name="Object 10"/>
          <p:cNvGraphicFramePr>
            <a:graphicFrameLocks noChangeAspect="1"/>
          </p:cNvGraphicFramePr>
          <p:nvPr>
            <p:extLst/>
          </p:nvPr>
        </p:nvGraphicFramePr>
        <p:xfrm>
          <a:off x="363568" y="1184275"/>
          <a:ext cx="2476500" cy="482600"/>
        </p:xfrm>
        <a:graphic>
          <a:graphicData uri="http://schemas.openxmlformats.org/presentationml/2006/ole">
            <mc:AlternateContent xmlns:mc="http://schemas.openxmlformats.org/markup-compatibility/2006">
              <mc:Choice xmlns:v="urn:schemas-microsoft-com:vml" Requires="v">
                <p:oleObj spid="_x0000_s471914" name="数式" r:id="rId7" imgW="1295280" imgH="253800" progId="Equation.3">
                  <p:embed/>
                </p:oleObj>
              </mc:Choice>
              <mc:Fallback>
                <p:oleObj name="数式" r:id="rId7" imgW="129528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68" y="1184275"/>
                        <a:ext cx="24765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23"/>
          <p:cNvGraphicFramePr>
            <a:graphicFrameLocks noChangeAspect="1"/>
          </p:cNvGraphicFramePr>
          <p:nvPr>
            <p:extLst>
              <p:ext uri="{D42A27DB-BD31-4B8C-83A1-F6EECF244321}">
                <p14:modId xmlns:p14="http://schemas.microsoft.com/office/powerpoint/2010/main" val="3056577135"/>
              </p:ext>
            </p:extLst>
          </p:nvPr>
        </p:nvGraphicFramePr>
        <p:xfrm>
          <a:off x="594473" y="3521431"/>
          <a:ext cx="2405063" cy="482600"/>
        </p:xfrm>
        <a:graphic>
          <a:graphicData uri="http://schemas.openxmlformats.org/presentationml/2006/ole">
            <mc:AlternateContent xmlns:mc="http://schemas.openxmlformats.org/markup-compatibility/2006">
              <mc:Choice xmlns:v="urn:schemas-microsoft-com:vml" Requires="v">
                <p:oleObj spid="_x0000_s471915" name="数式" r:id="rId9" imgW="1257120" imgH="253800" progId="Equation.3">
                  <p:embed/>
                </p:oleObj>
              </mc:Choice>
              <mc:Fallback>
                <p:oleObj name="数式" r:id="rId9" imgW="125712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473" y="3521431"/>
                        <a:ext cx="240506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24"/>
          <p:cNvGraphicFramePr>
            <a:graphicFrameLocks noChangeAspect="1"/>
          </p:cNvGraphicFramePr>
          <p:nvPr>
            <p:extLst>
              <p:ext uri="{D42A27DB-BD31-4B8C-83A1-F6EECF244321}">
                <p14:modId xmlns:p14="http://schemas.microsoft.com/office/powerpoint/2010/main" val="2565363154"/>
              </p:ext>
            </p:extLst>
          </p:nvPr>
        </p:nvGraphicFramePr>
        <p:xfrm>
          <a:off x="582554" y="4047538"/>
          <a:ext cx="1555750" cy="506413"/>
        </p:xfrm>
        <a:graphic>
          <a:graphicData uri="http://schemas.openxmlformats.org/presentationml/2006/ole">
            <mc:AlternateContent xmlns:mc="http://schemas.openxmlformats.org/markup-compatibility/2006">
              <mc:Choice xmlns:v="urn:schemas-microsoft-com:vml" Requires="v">
                <p:oleObj spid="_x0000_s471916" name="数式" r:id="rId11" imgW="812520" imgH="266400" progId="Equation.3">
                  <p:embed/>
                </p:oleObj>
              </mc:Choice>
              <mc:Fallback>
                <p:oleObj name="数式" r:id="rId11" imgW="812520" imgH="26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554" y="4047538"/>
                        <a:ext cx="155575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25"/>
          <p:cNvGraphicFramePr>
            <a:graphicFrameLocks noChangeAspect="1"/>
          </p:cNvGraphicFramePr>
          <p:nvPr>
            <p:extLst>
              <p:ext uri="{D42A27DB-BD31-4B8C-83A1-F6EECF244321}">
                <p14:modId xmlns:p14="http://schemas.microsoft.com/office/powerpoint/2010/main" val="576097554"/>
              </p:ext>
            </p:extLst>
          </p:nvPr>
        </p:nvGraphicFramePr>
        <p:xfrm>
          <a:off x="555569" y="4642459"/>
          <a:ext cx="1004887" cy="288925"/>
        </p:xfrm>
        <a:graphic>
          <a:graphicData uri="http://schemas.openxmlformats.org/presentationml/2006/ole">
            <mc:AlternateContent xmlns:mc="http://schemas.openxmlformats.org/markup-compatibility/2006">
              <mc:Choice xmlns:v="urn:schemas-microsoft-com:vml" Requires="v">
                <p:oleObj spid="_x0000_s471917" name="数式" r:id="rId13" imgW="609480" imgH="177480" progId="Equation.3">
                  <p:embed/>
                </p:oleObj>
              </mc:Choice>
              <mc:Fallback>
                <p:oleObj name="数式" r:id="rId13" imgW="60948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569" y="4642459"/>
                        <a:ext cx="1004887"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正方形/長方形 41"/>
          <p:cNvSpPr/>
          <p:nvPr/>
        </p:nvSpPr>
        <p:spPr>
          <a:xfrm>
            <a:off x="1605975" y="4624584"/>
            <a:ext cx="2641989" cy="32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bg1"/>
                </a:solidFill>
                <a:latin typeface="Arial" pitchFamily="34" charset="0"/>
                <a:cs typeface="Arial" pitchFamily="34" charset="0"/>
              </a:rPr>
              <a:t>Lateral electric field</a:t>
            </a:r>
            <a:endParaRPr kumimoji="1" lang="ja-JP" altLang="en-US" dirty="0">
              <a:solidFill>
                <a:schemeClr val="bg1"/>
              </a:solidFill>
              <a:latin typeface="Arial" pitchFamily="34" charset="0"/>
              <a:cs typeface="Arial" pitchFamily="34" charset="0"/>
            </a:endParaRPr>
          </a:p>
        </p:txBody>
      </p:sp>
      <p:sp>
        <p:nvSpPr>
          <p:cNvPr id="43" name="正方形/長方形 42"/>
          <p:cNvSpPr/>
          <p:nvPr/>
        </p:nvSpPr>
        <p:spPr>
          <a:xfrm>
            <a:off x="1605975" y="5073546"/>
            <a:ext cx="2641989" cy="32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bg1"/>
                </a:solidFill>
                <a:latin typeface="Arial" pitchFamily="34" charset="0"/>
                <a:cs typeface="Arial" pitchFamily="34" charset="0"/>
              </a:rPr>
              <a:t>Vertical</a:t>
            </a:r>
            <a:r>
              <a:rPr kumimoji="1" lang="en-US" altLang="ja-JP" dirty="0" smtClean="0">
                <a:solidFill>
                  <a:schemeClr val="bg1"/>
                </a:solidFill>
                <a:latin typeface="Arial" pitchFamily="34" charset="0"/>
                <a:cs typeface="Arial" pitchFamily="34" charset="0"/>
              </a:rPr>
              <a:t> electric field</a:t>
            </a:r>
            <a:endParaRPr kumimoji="1" lang="ja-JP" altLang="en-US" dirty="0">
              <a:solidFill>
                <a:schemeClr val="bg1"/>
              </a:solidFill>
              <a:latin typeface="Arial" pitchFamily="34" charset="0"/>
              <a:cs typeface="Arial" pitchFamily="34" charset="0"/>
            </a:endParaRPr>
          </a:p>
        </p:txBody>
      </p:sp>
      <p:graphicFrame>
        <p:nvGraphicFramePr>
          <p:cNvPr id="44" name="Object 27"/>
          <p:cNvGraphicFramePr>
            <a:graphicFrameLocks noChangeAspect="1"/>
          </p:cNvGraphicFramePr>
          <p:nvPr>
            <p:extLst>
              <p:ext uri="{D42A27DB-BD31-4B8C-83A1-F6EECF244321}">
                <p14:modId xmlns:p14="http://schemas.microsoft.com/office/powerpoint/2010/main" val="1132042362"/>
              </p:ext>
            </p:extLst>
          </p:nvPr>
        </p:nvGraphicFramePr>
        <p:xfrm>
          <a:off x="533688" y="5086745"/>
          <a:ext cx="1027112" cy="288925"/>
        </p:xfrm>
        <a:graphic>
          <a:graphicData uri="http://schemas.openxmlformats.org/presentationml/2006/ole">
            <mc:AlternateContent xmlns:mc="http://schemas.openxmlformats.org/markup-compatibility/2006">
              <mc:Choice xmlns:v="urn:schemas-microsoft-com:vml" Requires="v">
                <p:oleObj spid="_x0000_s471918" name="数式" r:id="rId15" imgW="622080" imgH="177480" progId="Equation.3">
                  <p:embed/>
                </p:oleObj>
              </mc:Choice>
              <mc:Fallback>
                <p:oleObj name="数式" r:id="rId15" imgW="62208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688" y="5086745"/>
                        <a:ext cx="1027112"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5"/>
          <p:cNvGraphicFramePr>
            <a:graphicFrameLocks noChangeAspect="1"/>
          </p:cNvGraphicFramePr>
          <p:nvPr>
            <p:extLst/>
          </p:nvPr>
        </p:nvGraphicFramePr>
        <p:xfrm>
          <a:off x="309395" y="2148212"/>
          <a:ext cx="935038" cy="450850"/>
        </p:xfrm>
        <a:graphic>
          <a:graphicData uri="http://schemas.openxmlformats.org/presentationml/2006/ole">
            <mc:AlternateContent xmlns:mc="http://schemas.openxmlformats.org/markup-compatibility/2006">
              <mc:Choice xmlns:v="urn:schemas-microsoft-com:vml" Requires="v">
                <p:oleObj spid="_x0000_s471919" name="数式" r:id="rId17" imgW="495000" imgH="241200" progId="Equation.3">
                  <p:embed/>
                </p:oleObj>
              </mc:Choice>
              <mc:Fallback>
                <p:oleObj name="数式" r:id="rId17" imgW="49500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395" y="2148212"/>
                        <a:ext cx="935038"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0" name="グループ化 49"/>
          <p:cNvGrpSpPr/>
          <p:nvPr/>
        </p:nvGrpSpPr>
        <p:grpSpPr>
          <a:xfrm>
            <a:off x="778164" y="2137665"/>
            <a:ext cx="5406296" cy="412754"/>
            <a:chOff x="1576370" y="2266391"/>
            <a:chExt cx="5406296" cy="412754"/>
          </a:xfrm>
        </p:grpSpPr>
        <p:sp>
          <p:nvSpPr>
            <p:cNvPr id="51" name="正方形/長方形 50"/>
            <p:cNvSpPr/>
            <p:nvPr/>
          </p:nvSpPr>
          <p:spPr>
            <a:xfrm>
              <a:off x="1576370" y="2266391"/>
              <a:ext cx="4673959" cy="41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bg1"/>
                  </a:solidFill>
                  <a:latin typeface="Arial" pitchFamily="34" charset="0"/>
                  <a:cs typeface="Arial" pitchFamily="34" charset="0"/>
                </a:rPr>
                <a:t>: Transition probability from            to        </a:t>
              </a:r>
              <a:endParaRPr lang="ja-JP" altLang="en-US" i="1" dirty="0">
                <a:solidFill>
                  <a:schemeClr val="bg1"/>
                </a:solidFill>
                <a:latin typeface="Arial" pitchFamily="34" charset="0"/>
                <a:cs typeface="Arial" pitchFamily="34" charset="0"/>
              </a:endParaRPr>
            </a:p>
          </p:txBody>
        </p:sp>
        <p:graphicFrame>
          <p:nvGraphicFramePr>
            <p:cNvPr id="52" name="Object 13"/>
            <p:cNvGraphicFramePr>
              <a:graphicFrameLocks noChangeAspect="1"/>
            </p:cNvGraphicFramePr>
            <p:nvPr/>
          </p:nvGraphicFramePr>
          <p:xfrm>
            <a:off x="5872686" y="2319982"/>
            <a:ext cx="1109980" cy="331470"/>
          </p:xfrm>
          <a:graphic>
            <a:graphicData uri="http://schemas.openxmlformats.org/presentationml/2006/ole">
              <mc:AlternateContent xmlns:mc="http://schemas.openxmlformats.org/markup-compatibility/2006">
                <mc:Choice xmlns:v="urn:schemas-microsoft-com:vml" Requires="v">
                  <p:oleObj spid="_x0000_s471920" name="数式" r:id="rId19" imgW="672840" imgH="203040" progId="Equation.3">
                    <p:embed/>
                  </p:oleObj>
                </mc:Choice>
                <mc:Fallback>
                  <p:oleObj name="数式" r:id="rId19" imgW="672840" imgH="203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72686" y="2319982"/>
                          <a:ext cx="1109980" cy="331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14"/>
            <p:cNvGraphicFramePr>
              <a:graphicFrameLocks noChangeAspect="1"/>
            </p:cNvGraphicFramePr>
            <p:nvPr/>
          </p:nvGraphicFramePr>
          <p:xfrm>
            <a:off x="4913534" y="2316303"/>
            <a:ext cx="544830" cy="331470"/>
          </p:xfrm>
          <a:graphic>
            <a:graphicData uri="http://schemas.openxmlformats.org/presentationml/2006/ole">
              <mc:AlternateContent xmlns:mc="http://schemas.openxmlformats.org/markup-compatibility/2006">
                <mc:Choice xmlns:v="urn:schemas-microsoft-com:vml" Requires="v">
                  <p:oleObj spid="_x0000_s471921" name="数式" r:id="rId21" imgW="330120" imgH="203040" progId="Equation.3">
                    <p:embed/>
                  </p:oleObj>
                </mc:Choice>
                <mc:Fallback>
                  <p:oleObj name="数式" r:id="rId21" imgW="330120" imgH="2030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13534" y="2316303"/>
                          <a:ext cx="544830" cy="331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4" name="正方形/長方形 53"/>
          <p:cNvSpPr/>
          <p:nvPr/>
        </p:nvSpPr>
        <p:spPr>
          <a:xfrm>
            <a:off x="462980" y="657277"/>
            <a:ext cx="3703899" cy="32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smtClean="0">
                <a:solidFill>
                  <a:schemeClr val="tx1"/>
                </a:solidFill>
                <a:latin typeface="Arial" pitchFamily="34" charset="0"/>
                <a:cs typeface="Arial" pitchFamily="34" charset="0"/>
              </a:rPr>
              <a:t>Transition probabilities :</a:t>
            </a:r>
            <a:endParaRPr kumimoji="1" lang="ja-JP" altLang="en-US" sz="2400" dirty="0">
              <a:solidFill>
                <a:schemeClr val="tx1"/>
              </a:solidFill>
              <a:latin typeface="Arial" pitchFamily="34" charset="0"/>
              <a:cs typeface="Arial" pitchFamily="34" charset="0"/>
            </a:endParaRPr>
          </a:p>
        </p:txBody>
      </p:sp>
      <p:sp>
        <p:nvSpPr>
          <p:cNvPr id="56" name="正方形/長方形 55"/>
          <p:cNvSpPr/>
          <p:nvPr/>
        </p:nvSpPr>
        <p:spPr>
          <a:xfrm>
            <a:off x="384613" y="6005873"/>
            <a:ext cx="3797449" cy="415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dirty="0" smtClean="0">
                <a:solidFill>
                  <a:schemeClr val="tx1"/>
                </a:solidFill>
                <a:latin typeface="Arial" pitchFamily="34" charset="0"/>
                <a:cs typeface="Arial" pitchFamily="34" charset="0"/>
              </a:rPr>
              <a:t>[ R. I. </a:t>
            </a:r>
            <a:r>
              <a:rPr lang="en-US" altLang="ja-JP" dirty="0" err="1" smtClean="0">
                <a:solidFill>
                  <a:schemeClr val="tx1"/>
                </a:solidFill>
                <a:latin typeface="Arial" pitchFamily="34" charset="0"/>
                <a:cs typeface="Arial" pitchFamily="34" charset="0"/>
              </a:rPr>
              <a:t>Bolef</a:t>
            </a:r>
            <a:r>
              <a:rPr lang="en-US" altLang="ja-JP" dirty="0" smtClean="0">
                <a:solidFill>
                  <a:schemeClr val="tx1"/>
                </a:solidFill>
                <a:latin typeface="Arial" pitchFamily="34" charset="0"/>
                <a:cs typeface="Arial" pitchFamily="34" charset="0"/>
              </a:rPr>
              <a:t> </a:t>
            </a:r>
            <a:r>
              <a:rPr lang="en-US" altLang="ja-JP" i="1" dirty="0" smtClean="0">
                <a:solidFill>
                  <a:schemeClr val="tx1"/>
                </a:solidFill>
                <a:latin typeface="Arial" pitchFamily="34" charset="0"/>
                <a:cs typeface="Arial" pitchFamily="34" charset="0"/>
              </a:rPr>
              <a:t>et al.</a:t>
            </a:r>
            <a:r>
              <a:rPr lang="en-US" altLang="ja-JP" dirty="0" smtClean="0">
                <a:solidFill>
                  <a:schemeClr val="tx1"/>
                </a:solidFill>
                <a:latin typeface="Arial" pitchFamily="34" charset="0"/>
                <a:cs typeface="Arial" pitchFamily="34" charset="0"/>
              </a:rPr>
              <a:t>, PR (1959)]</a:t>
            </a:r>
            <a:endParaRPr lang="ja-JP" altLang="en-US" dirty="0">
              <a:solidFill>
                <a:schemeClr val="tx1"/>
              </a:solidFill>
              <a:latin typeface="Arial" pitchFamily="34" charset="0"/>
              <a:cs typeface="Arial" pitchFamily="34" charset="0"/>
            </a:endParaRPr>
          </a:p>
        </p:txBody>
      </p:sp>
      <p:sp>
        <p:nvSpPr>
          <p:cNvPr id="57" name="正方形/長方形 56"/>
          <p:cNvSpPr/>
          <p:nvPr/>
        </p:nvSpPr>
        <p:spPr>
          <a:xfrm>
            <a:off x="388730" y="5775217"/>
            <a:ext cx="3797449" cy="312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dirty="0" smtClean="0">
                <a:solidFill>
                  <a:schemeClr val="tx1"/>
                </a:solidFill>
                <a:latin typeface="Arial" pitchFamily="34" charset="0"/>
                <a:cs typeface="Arial" pitchFamily="34" charset="0"/>
              </a:rPr>
              <a:t>[ R. V. Pound, PR (1950)]</a:t>
            </a:r>
            <a:endParaRPr lang="ja-JP" altLang="en-US" dirty="0">
              <a:solidFill>
                <a:schemeClr val="tx1"/>
              </a:solidFill>
              <a:latin typeface="Arial" pitchFamily="34" charset="0"/>
              <a:cs typeface="Arial" pitchFamily="34" charset="0"/>
            </a:endParaRPr>
          </a:p>
        </p:txBody>
      </p:sp>
      <p:sp>
        <p:nvSpPr>
          <p:cNvPr id="58" name="正方形/長方形 57"/>
          <p:cNvSpPr/>
          <p:nvPr/>
        </p:nvSpPr>
        <p:spPr>
          <a:xfrm>
            <a:off x="376372" y="6302436"/>
            <a:ext cx="3797449" cy="415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dirty="0" smtClean="0">
                <a:solidFill>
                  <a:schemeClr val="tx1"/>
                </a:solidFill>
                <a:latin typeface="Arial" pitchFamily="34" charset="0"/>
                <a:cs typeface="Arial" pitchFamily="34" charset="0"/>
              </a:rPr>
              <a:t>[ E. </a:t>
            </a:r>
            <a:r>
              <a:rPr lang="en-US" altLang="ja-JP" dirty="0" err="1" smtClean="0">
                <a:solidFill>
                  <a:schemeClr val="tx1"/>
                </a:solidFill>
                <a:latin typeface="Arial" pitchFamily="34" charset="0"/>
                <a:cs typeface="Arial" pitchFamily="34" charset="0"/>
              </a:rPr>
              <a:t>Brun</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Bolef</a:t>
            </a:r>
            <a:r>
              <a:rPr lang="en-US" altLang="ja-JP" dirty="0" smtClean="0">
                <a:solidFill>
                  <a:schemeClr val="tx1"/>
                </a:solidFill>
                <a:latin typeface="Arial" pitchFamily="34" charset="0"/>
                <a:cs typeface="Arial" pitchFamily="34" charset="0"/>
              </a:rPr>
              <a:t> </a:t>
            </a:r>
            <a:r>
              <a:rPr lang="en-US" altLang="ja-JP" i="1" dirty="0" smtClean="0">
                <a:solidFill>
                  <a:schemeClr val="tx1"/>
                </a:solidFill>
                <a:latin typeface="Arial" pitchFamily="34" charset="0"/>
                <a:cs typeface="Arial" pitchFamily="34" charset="0"/>
              </a:rPr>
              <a:t>et al.</a:t>
            </a:r>
            <a:r>
              <a:rPr lang="en-US" altLang="ja-JP" dirty="0" smtClean="0">
                <a:solidFill>
                  <a:schemeClr val="tx1"/>
                </a:solidFill>
                <a:latin typeface="Arial" pitchFamily="34" charset="0"/>
                <a:cs typeface="Arial" pitchFamily="34" charset="0"/>
              </a:rPr>
              <a:t>, PR (1963)]</a:t>
            </a:r>
            <a:endParaRPr lang="ja-JP" altLang="en-US" dirty="0">
              <a:solidFill>
                <a:schemeClr val="tx1"/>
              </a:solidFill>
              <a:latin typeface="Arial" pitchFamily="34" charset="0"/>
              <a:cs typeface="Arial" pitchFamily="34" charset="0"/>
            </a:endParaRPr>
          </a:p>
        </p:txBody>
      </p:sp>
      <p:sp>
        <p:nvSpPr>
          <p:cNvPr id="3" name="テキスト ボックス 2"/>
          <p:cNvSpPr txBox="1"/>
          <p:nvPr/>
        </p:nvSpPr>
        <p:spPr>
          <a:xfrm>
            <a:off x="5629470" y="3645024"/>
            <a:ext cx="1774845" cy="369332"/>
          </a:xfrm>
          <a:prstGeom prst="rect">
            <a:avLst/>
          </a:prstGeom>
          <a:noFill/>
        </p:spPr>
        <p:txBody>
          <a:bodyPr wrap="none" rtlCol="0">
            <a:spAutoFit/>
          </a:bodyPr>
          <a:lstStyle/>
          <a:p>
            <a:r>
              <a:rPr lang="en-US" altLang="ja-JP" dirty="0" smtClean="0"/>
              <a:t>RF e</a:t>
            </a:r>
            <a:r>
              <a:rPr kumimoji="1" lang="en-US" altLang="ja-JP" dirty="0" smtClean="0"/>
              <a:t>lectric field</a:t>
            </a:r>
            <a:endParaRPr kumimoji="1" lang="ja-JP" altLang="en-US" dirty="0"/>
          </a:p>
        </p:txBody>
      </p:sp>
      <p:sp>
        <p:nvSpPr>
          <p:cNvPr id="4" name="下矢印 3"/>
          <p:cNvSpPr/>
          <p:nvPr/>
        </p:nvSpPr>
        <p:spPr>
          <a:xfrm>
            <a:off x="6264872" y="4047538"/>
            <a:ext cx="474646" cy="36863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368812" y="5331511"/>
            <a:ext cx="2326278" cy="369332"/>
          </a:xfrm>
          <a:prstGeom prst="rect">
            <a:avLst/>
          </a:prstGeom>
          <a:noFill/>
        </p:spPr>
        <p:txBody>
          <a:bodyPr wrap="none" rtlCol="0">
            <a:spAutoFit/>
          </a:bodyPr>
          <a:lstStyle/>
          <a:p>
            <a:r>
              <a:rPr lang="en-US" altLang="ja-JP" dirty="0" smtClean="0"/>
              <a:t>Electric field gradient</a:t>
            </a:r>
            <a:endParaRPr kumimoji="1" lang="ja-JP" altLang="en-US" dirty="0"/>
          </a:p>
        </p:txBody>
      </p:sp>
      <p:sp>
        <p:nvSpPr>
          <p:cNvPr id="59" name="下矢印 58"/>
          <p:cNvSpPr/>
          <p:nvPr/>
        </p:nvSpPr>
        <p:spPr>
          <a:xfrm>
            <a:off x="6293945" y="4963096"/>
            <a:ext cx="474646" cy="36863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5695141" y="6019664"/>
            <a:ext cx="1672253" cy="369332"/>
          </a:xfrm>
          <a:prstGeom prst="rect">
            <a:avLst/>
          </a:prstGeom>
          <a:noFill/>
        </p:spPr>
        <p:txBody>
          <a:bodyPr wrap="none" rtlCol="0">
            <a:spAutoFit/>
          </a:bodyPr>
          <a:lstStyle/>
          <a:p>
            <a:r>
              <a:rPr lang="en-US" altLang="ja-JP" dirty="0" smtClean="0"/>
              <a:t>NSR transition</a:t>
            </a:r>
            <a:endParaRPr kumimoji="1" lang="ja-JP" altLang="en-US" dirty="0"/>
          </a:p>
        </p:txBody>
      </p:sp>
      <p:sp>
        <p:nvSpPr>
          <p:cNvPr id="61" name="テキスト ボックス 60"/>
          <p:cNvSpPr txBox="1"/>
          <p:nvPr/>
        </p:nvSpPr>
        <p:spPr>
          <a:xfrm>
            <a:off x="4954335" y="4366359"/>
            <a:ext cx="4056502" cy="646331"/>
          </a:xfrm>
          <a:prstGeom prst="rect">
            <a:avLst/>
          </a:prstGeom>
          <a:noFill/>
        </p:spPr>
        <p:txBody>
          <a:bodyPr wrap="square" rtlCol="0">
            <a:spAutoFit/>
          </a:bodyPr>
          <a:lstStyle/>
          <a:p>
            <a:r>
              <a:rPr lang="en-US" altLang="ja-JP" dirty="0" smtClean="0"/>
              <a:t>Dynamic distortion of electronic environment of nuclei  </a:t>
            </a:r>
            <a:endParaRPr kumimoji="1" lang="ja-JP" altLang="en-US" dirty="0"/>
          </a:p>
        </p:txBody>
      </p:sp>
      <p:sp>
        <p:nvSpPr>
          <p:cNvPr id="62" name="下矢印 61"/>
          <p:cNvSpPr/>
          <p:nvPr/>
        </p:nvSpPr>
        <p:spPr>
          <a:xfrm>
            <a:off x="6293945" y="5694336"/>
            <a:ext cx="474646" cy="36863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0353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719572" y="0"/>
            <a:ext cx="738575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3200" dirty="0" smtClean="0">
                <a:latin typeface="Arial" pitchFamily="34" charset="0"/>
                <a:cs typeface="Arial" pitchFamily="34" charset="0"/>
              </a:rPr>
              <a:t>Bulk localized states in QHE</a:t>
            </a:r>
            <a:endParaRPr lang="ja-JP" altLang="en-US" sz="3200" dirty="0">
              <a:latin typeface="Arial" pitchFamily="34" charset="0"/>
              <a:cs typeface="Arial" pitchFamily="34" charset="0"/>
            </a:endParaRPr>
          </a:p>
        </p:txBody>
      </p:sp>
      <p:pic>
        <p:nvPicPr>
          <p:cNvPr id="7" name="図 6"/>
          <p:cNvPicPr>
            <a:picLocks noChangeAspect="1"/>
          </p:cNvPicPr>
          <p:nvPr/>
        </p:nvPicPr>
        <p:blipFill>
          <a:blip r:embed="rId2"/>
          <a:stretch>
            <a:fillRect/>
          </a:stretch>
        </p:blipFill>
        <p:spPr>
          <a:xfrm>
            <a:off x="612602" y="1010990"/>
            <a:ext cx="2719748" cy="2124236"/>
          </a:xfrm>
          <a:prstGeom prst="rect">
            <a:avLst/>
          </a:prstGeom>
        </p:spPr>
      </p:pic>
      <p:sp>
        <p:nvSpPr>
          <p:cNvPr id="8" name="正方形/長方形 7"/>
          <p:cNvSpPr/>
          <p:nvPr/>
        </p:nvSpPr>
        <p:spPr>
          <a:xfrm>
            <a:off x="189236" y="3132919"/>
            <a:ext cx="3996444" cy="646331"/>
          </a:xfrm>
          <a:prstGeom prst="rect">
            <a:avLst/>
          </a:prstGeom>
        </p:spPr>
        <p:txBody>
          <a:bodyPr wrap="square">
            <a:spAutoFit/>
          </a:bodyPr>
          <a:lstStyle/>
          <a:p>
            <a:pPr marL="304800" indent="-304800"/>
            <a:r>
              <a:rPr lang="en-US" altLang="ja-JP" sz="1200" dirty="0" err="1" smtClean="0"/>
              <a:t>Sohrmann</a:t>
            </a:r>
            <a:r>
              <a:rPr lang="en-US" altLang="ja-JP" sz="1200" dirty="0"/>
              <a:t>, C., </a:t>
            </a:r>
            <a:r>
              <a:rPr lang="en-US" altLang="ja-JP" sz="1200" dirty="0" smtClean="0"/>
              <a:t>Oswald</a:t>
            </a:r>
            <a:r>
              <a:rPr lang="en-US" altLang="ja-JP" sz="1200" dirty="0"/>
              <a:t>, J. </a:t>
            </a:r>
            <a:r>
              <a:rPr lang="en-US" altLang="ja-JP" sz="1200" dirty="0" smtClean="0"/>
              <a:t>&amp; </a:t>
            </a:r>
            <a:r>
              <a:rPr lang="en-US" altLang="ja-JP" sz="1200" dirty="0" err="1" smtClean="0"/>
              <a:t>Römer</a:t>
            </a:r>
            <a:r>
              <a:rPr lang="en-US" altLang="ja-JP" sz="1200" dirty="0"/>
              <a:t>, R. A. </a:t>
            </a:r>
            <a:r>
              <a:rPr lang="en-US" altLang="ja-JP" sz="1200" dirty="0" smtClean="0"/>
              <a:t>“</a:t>
            </a:r>
            <a:r>
              <a:rPr lang="en-US" altLang="ja-JP" sz="1200" i="1" dirty="0" smtClean="0"/>
              <a:t>Quantum </a:t>
            </a:r>
            <a:r>
              <a:rPr lang="en-US" altLang="ja-JP" sz="1200" i="1" dirty="0"/>
              <a:t>and Semi-classical </a:t>
            </a:r>
            <a:r>
              <a:rPr lang="en-US" altLang="ja-JP" sz="1200" i="1" dirty="0" smtClean="0"/>
              <a:t>percolation </a:t>
            </a:r>
            <a:r>
              <a:rPr lang="en-US" altLang="ja-JP" sz="1200" i="1" dirty="0"/>
              <a:t>and Breakdown in Disordered </a:t>
            </a:r>
            <a:r>
              <a:rPr lang="en-US" altLang="ja-JP" sz="1200" i="1" dirty="0" smtClean="0"/>
              <a:t>Solids</a:t>
            </a:r>
            <a:r>
              <a:rPr lang="en-US" altLang="ja-JP" sz="1200" dirty="0" smtClean="0"/>
              <a:t>”,  </a:t>
            </a:r>
            <a:r>
              <a:rPr lang="en-US" altLang="ja-JP" sz="1200" b="1" dirty="0" smtClean="0"/>
              <a:t>762</a:t>
            </a:r>
            <a:r>
              <a:rPr lang="en-US" altLang="ja-JP" sz="1200" dirty="0" smtClean="0"/>
              <a:t>, 163 (</a:t>
            </a:r>
            <a:r>
              <a:rPr lang="en-US" altLang="ja-JP" sz="1200" dirty="0"/>
              <a:t>2009).</a:t>
            </a:r>
            <a:endParaRPr lang="en-US" altLang="ja-JP" sz="1200" dirty="0">
              <a:effectLst/>
            </a:endParaRPr>
          </a:p>
        </p:txBody>
      </p:sp>
      <p:grpSp>
        <p:nvGrpSpPr>
          <p:cNvPr id="2" name="グループ化 1"/>
          <p:cNvGrpSpPr/>
          <p:nvPr/>
        </p:nvGrpSpPr>
        <p:grpSpPr>
          <a:xfrm>
            <a:off x="189236" y="4014925"/>
            <a:ext cx="7533714" cy="2781510"/>
            <a:chOff x="189236" y="4014925"/>
            <a:chExt cx="7533714" cy="2781510"/>
          </a:xfrm>
        </p:grpSpPr>
        <p:pic>
          <p:nvPicPr>
            <p:cNvPr id="483332" name="Picture 4"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097" y="4014925"/>
              <a:ext cx="4158853" cy="249011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644008" y="6519436"/>
              <a:ext cx="2840307" cy="276999"/>
            </a:xfrm>
            <a:prstGeom prst="rect">
              <a:avLst/>
            </a:prstGeom>
          </p:spPr>
          <p:txBody>
            <a:bodyPr wrap="square">
              <a:spAutoFit/>
            </a:bodyPr>
            <a:lstStyle/>
            <a:p>
              <a:r>
                <a:rPr lang="en-US" altLang="ja-JP" sz="1200" dirty="0">
                  <a:latin typeface="Arial" panose="020B0604020202020204" pitchFamily="34" charset="0"/>
                  <a:cs typeface="Arial" panose="020B0604020202020204" pitchFamily="34" charset="0"/>
                </a:rPr>
                <a:t>S. </a:t>
              </a:r>
              <a:r>
                <a:rPr lang="en-US" altLang="ja-JP" sz="1200" dirty="0" err="1" smtClean="0">
                  <a:latin typeface="Arial" panose="020B0604020202020204" pitchFamily="34" charset="0"/>
                  <a:cs typeface="Arial" panose="020B0604020202020204" pitchFamily="34" charset="0"/>
                </a:rPr>
                <a:t>Ilani</a:t>
              </a:r>
              <a:r>
                <a:rPr lang="en-US" altLang="ja-JP" sz="1200" dirty="0" smtClean="0">
                  <a:latin typeface="Arial" panose="020B0604020202020204" pitchFamily="34" charset="0"/>
                  <a:cs typeface="Arial" panose="020B0604020202020204" pitchFamily="34" charset="0"/>
                </a:rPr>
                <a:t> </a:t>
              </a:r>
              <a:r>
                <a:rPr lang="en-US" altLang="ja-JP" sz="1200" i="1" dirty="0" smtClean="0">
                  <a:latin typeface="Arial" panose="020B0604020202020204" pitchFamily="34" charset="0"/>
                  <a:cs typeface="Arial" panose="020B0604020202020204" pitchFamily="34" charset="0"/>
                </a:rPr>
                <a:t>et. al</a:t>
              </a:r>
              <a:r>
                <a:rPr lang="en-US" altLang="ja-JP" sz="1200" dirty="0" smtClean="0">
                  <a:latin typeface="Arial" panose="020B0604020202020204" pitchFamily="34" charset="0"/>
                  <a:cs typeface="Arial" panose="020B0604020202020204" pitchFamily="34" charset="0"/>
                </a:rPr>
                <a:t>., Nature </a:t>
              </a:r>
              <a:r>
                <a:rPr lang="en-US" altLang="ja-JP" sz="1200" b="1" dirty="0" smtClean="0">
                  <a:latin typeface="Arial" panose="020B0604020202020204" pitchFamily="34" charset="0"/>
                  <a:cs typeface="Arial" panose="020B0604020202020204" pitchFamily="34" charset="0"/>
                </a:rPr>
                <a:t>427</a:t>
              </a:r>
              <a:r>
                <a:rPr lang="en-US" altLang="ja-JP" sz="1200" dirty="0" smtClean="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328 (2004</a:t>
              </a:r>
              <a:r>
                <a:rPr lang="en-US" altLang="ja-JP" sz="1200" dirty="0" smtClean="0">
                  <a:latin typeface="Arial" panose="020B0604020202020204" pitchFamily="34" charset="0"/>
                  <a:cs typeface="Arial" panose="020B0604020202020204" pitchFamily="34" charset="0"/>
                </a:rPr>
                <a:t>).</a:t>
              </a:r>
              <a:endParaRPr lang="en-US" altLang="ja-JP" sz="1200" b="0" i="0" dirty="0">
                <a:effectLst/>
                <a:latin typeface="Arial" panose="020B0604020202020204" pitchFamily="34" charset="0"/>
                <a:cs typeface="Arial" panose="020B0604020202020204" pitchFamily="34" charset="0"/>
              </a:endParaRPr>
            </a:p>
          </p:txBody>
        </p:sp>
        <p:pic>
          <p:nvPicPr>
            <p:cNvPr id="9" name="図 8"/>
            <p:cNvPicPr>
              <a:picLocks noChangeAspect="1"/>
            </p:cNvPicPr>
            <p:nvPr/>
          </p:nvPicPr>
          <p:blipFill>
            <a:blip r:embed="rId4"/>
            <a:stretch>
              <a:fillRect/>
            </a:stretch>
          </p:blipFill>
          <p:spPr>
            <a:xfrm>
              <a:off x="831229" y="4014925"/>
              <a:ext cx="2052228" cy="2022700"/>
            </a:xfrm>
            <a:prstGeom prst="rect">
              <a:avLst/>
            </a:prstGeom>
          </p:spPr>
        </p:pic>
        <p:sp>
          <p:nvSpPr>
            <p:cNvPr id="10" name="正方形/長方形 9"/>
            <p:cNvSpPr/>
            <p:nvPr/>
          </p:nvSpPr>
          <p:spPr>
            <a:xfrm>
              <a:off x="189236" y="6236847"/>
              <a:ext cx="3131840" cy="461665"/>
            </a:xfrm>
            <a:prstGeom prst="rect">
              <a:avLst/>
            </a:prstGeom>
          </p:spPr>
          <p:txBody>
            <a:bodyPr wrap="square">
              <a:spAutoFit/>
            </a:bodyPr>
            <a:lstStyle/>
            <a:p>
              <a:pPr marL="304800" indent="-304800"/>
              <a:r>
                <a:rPr lang="en-US" altLang="ja-JP" sz="1200" dirty="0" smtClean="0"/>
                <a:t>KH., R.A. </a:t>
              </a:r>
              <a:r>
                <a:rPr lang="en-US" altLang="ja-JP" sz="1200" dirty="0" err="1" smtClean="0"/>
                <a:t>Römer</a:t>
              </a:r>
              <a:r>
                <a:rPr lang="en-US" altLang="ja-JP" sz="1200" dirty="0" smtClean="0"/>
                <a:t>, </a:t>
              </a:r>
              <a:r>
                <a:rPr lang="en-US" altLang="ja-JP" sz="1200" i="1" dirty="0" smtClean="0">
                  <a:latin typeface="Arial" panose="020B0604020202020204" pitchFamily="34" charset="0"/>
                  <a:cs typeface="Arial" panose="020B0604020202020204" pitchFamily="34" charset="0"/>
                </a:rPr>
                <a:t>et</a:t>
              </a:r>
              <a:r>
                <a:rPr lang="en-US" altLang="ja-JP" sz="1200" i="1" dirty="0">
                  <a:latin typeface="Arial" panose="020B0604020202020204" pitchFamily="34" charset="0"/>
                  <a:cs typeface="Arial" panose="020B0604020202020204" pitchFamily="34" charset="0"/>
                </a:rPr>
                <a:t>. al</a:t>
              </a:r>
              <a:r>
                <a:rPr lang="en-US" altLang="ja-JP" sz="1200" dirty="0" smtClean="0">
                  <a:latin typeface="Arial" panose="020B0604020202020204" pitchFamily="34" charset="0"/>
                  <a:cs typeface="Arial" panose="020B0604020202020204" pitchFamily="34" charset="0"/>
                </a:rPr>
                <a:t>.,</a:t>
              </a:r>
              <a:r>
                <a:rPr lang="en-US" altLang="ja-JP" sz="1200" dirty="0"/>
                <a:t> </a:t>
              </a:r>
              <a:r>
                <a:rPr lang="en-US" altLang="ja-JP" sz="1200" dirty="0" smtClean="0"/>
                <a:t>Physical </a:t>
              </a:r>
              <a:r>
                <a:rPr lang="en-US" altLang="ja-JP" sz="1200" dirty="0"/>
                <a:t>Review </a:t>
              </a:r>
              <a:r>
                <a:rPr lang="en-US" altLang="ja-JP" sz="1200" dirty="0" smtClean="0"/>
                <a:t>Letters, </a:t>
              </a:r>
              <a:r>
                <a:rPr lang="en-US" altLang="ja-JP" sz="1200" b="1" dirty="0" smtClean="0"/>
                <a:t>101</a:t>
              </a:r>
              <a:r>
                <a:rPr lang="en-US" altLang="ja-JP" sz="1200" dirty="0" smtClean="0"/>
                <a:t>, 256802 (2008)</a:t>
              </a:r>
              <a:endParaRPr lang="en-US" altLang="ja-JP" sz="1200" dirty="0">
                <a:effectLst/>
              </a:endParaRPr>
            </a:p>
          </p:txBody>
        </p:sp>
      </p:grpSp>
      <p:grpSp>
        <p:nvGrpSpPr>
          <p:cNvPr id="39" name="グループ化 38"/>
          <p:cNvGrpSpPr/>
          <p:nvPr/>
        </p:nvGrpSpPr>
        <p:grpSpPr>
          <a:xfrm>
            <a:off x="1691680" y="1038660"/>
            <a:ext cx="5893443" cy="2218265"/>
            <a:chOff x="1691680" y="1038660"/>
            <a:chExt cx="5893443" cy="2218265"/>
          </a:xfrm>
        </p:grpSpPr>
        <p:grpSp>
          <p:nvGrpSpPr>
            <p:cNvPr id="38" name="グループ化 37"/>
            <p:cNvGrpSpPr/>
            <p:nvPr/>
          </p:nvGrpSpPr>
          <p:grpSpPr>
            <a:xfrm>
              <a:off x="4191723" y="1038660"/>
              <a:ext cx="3393400" cy="718993"/>
              <a:chOff x="4191723" y="1038660"/>
              <a:chExt cx="3393400" cy="718993"/>
            </a:xfrm>
          </p:grpSpPr>
          <p:cxnSp>
            <p:nvCxnSpPr>
              <p:cNvPr id="28" name="直線矢印コネクタ 27"/>
              <p:cNvCxnSpPr/>
              <p:nvPr/>
            </p:nvCxnSpPr>
            <p:spPr>
              <a:xfrm>
                <a:off x="5450979" y="1752797"/>
                <a:ext cx="653022" cy="0"/>
              </a:xfrm>
              <a:prstGeom prst="straightConnector1">
                <a:avLst/>
              </a:prstGeom>
              <a:ln>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5206738" y="1736812"/>
                <a:ext cx="244241" cy="3645"/>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4565079" y="1752797"/>
                <a:ext cx="653022" cy="0"/>
              </a:xfrm>
              <a:prstGeom prst="straightConnector1">
                <a:avLst/>
              </a:prstGeom>
              <a:ln>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191723" y="1038660"/>
                <a:ext cx="1595309" cy="369332"/>
              </a:xfrm>
              <a:prstGeom prst="rect">
                <a:avLst/>
              </a:prstGeom>
              <a:noFill/>
            </p:spPr>
            <p:txBody>
              <a:bodyPr wrap="none" rtlCol="0">
                <a:spAutoFit/>
              </a:bodyPr>
              <a:lstStyle/>
              <a:p>
                <a:r>
                  <a:rPr kumimoji="1" lang="en-US" altLang="ja-JP" dirty="0" smtClean="0"/>
                  <a:t>Compressible</a:t>
                </a:r>
                <a:endParaRPr kumimoji="1" lang="ja-JP" altLang="en-US" dirty="0"/>
              </a:p>
            </p:txBody>
          </p:sp>
          <p:sp>
            <p:nvSpPr>
              <p:cNvPr id="34" name="テキスト ボックス 33"/>
              <p:cNvSpPr txBox="1"/>
              <p:nvPr/>
            </p:nvSpPr>
            <p:spPr>
              <a:xfrm>
                <a:off x="5848750" y="1045830"/>
                <a:ext cx="1736373" cy="369332"/>
              </a:xfrm>
              <a:prstGeom prst="rect">
                <a:avLst/>
              </a:prstGeom>
              <a:noFill/>
            </p:spPr>
            <p:txBody>
              <a:bodyPr wrap="none" rtlCol="0">
                <a:spAutoFit/>
              </a:bodyPr>
              <a:lstStyle/>
              <a:p>
                <a:r>
                  <a:rPr kumimoji="1" lang="en-US" altLang="ja-JP" dirty="0" smtClean="0">
                    <a:solidFill>
                      <a:srgbClr val="FFFF00"/>
                    </a:solidFill>
                  </a:rPr>
                  <a:t>Incompressible</a:t>
                </a:r>
                <a:endParaRPr kumimoji="1" lang="ja-JP" altLang="en-US" dirty="0">
                  <a:solidFill>
                    <a:srgbClr val="FFFF00"/>
                  </a:solidFill>
                </a:endParaRPr>
              </a:p>
            </p:txBody>
          </p:sp>
          <p:cxnSp>
            <p:nvCxnSpPr>
              <p:cNvPr id="35" name="直線コネクタ 34"/>
              <p:cNvCxnSpPr/>
              <p:nvPr/>
            </p:nvCxnSpPr>
            <p:spPr>
              <a:xfrm>
                <a:off x="4932040" y="1340768"/>
                <a:ext cx="352277" cy="3288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5787032" y="1387231"/>
                <a:ext cx="350957" cy="370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1691680" y="1664804"/>
              <a:ext cx="4622448" cy="1592121"/>
              <a:chOff x="3803838" y="4872771"/>
              <a:chExt cx="4622448" cy="1592121"/>
            </a:xfrm>
          </p:grpSpPr>
          <p:cxnSp>
            <p:nvCxnSpPr>
              <p:cNvPr id="12" name="直線コネクタ 11"/>
              <p:cNvCxnSpPr/>
              <p:nvPr/>
            </p:nvCxnSpPr>
            <p:spPr>
              <a:xfrm>
                <a:off x="3803838" y="4872771"/>
                <a:ext cx="8366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6648154" y="4965620"/>
                <a:ext cx="1778132" cy="1499272"/>
                <a:chOff x="3778419" y="5461843"/>
                <a:chExt cx="2007698" cy="1692835"/>
              </a:xfrm>
            </p:grpSpPr>
            <p:cxnSp>
              <p:nvCxnSpPr>
                <p:cNvPr id="14" name="直線コネクタ 13"/>
                <p:cNvCxnSpPr/>
                <p:nvPr/>
              </p:nvCxnSpPr>
              <p:spPr>
                <a:xfrm>
                  <a:off x="3885159" y="6797440"/>
                  <a:ext cx="16637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4688093" y="5504531"/>
                  <a:ext cx="0" cy="13026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3778419" y="5921811"/>
                  <a:ext cx="1162712" cy="519225"/>
                  <a:chOff x="4210185" y="4428946"/>
                  <a:chExt cx="1162712" cy="519225"/>
                </a:xfrm>
              </p:grpSpPr>
              <p:cxnSp>
                <p:nvCxnSpPr>
                  <p:cNvPr id="24" name="直線コネクタ 23"/>
                  <p:cNvCxnSpPr/>
                  <p:nvPr/>
                </p:nvCxnSpPr>
                <p:spPr>
                  <a:xfrm>
                    <a:off x="4210185" y="4678045"/>
                    <a:ext cx="770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円弧 24"/>
                  <p:cNvSpPr/>
                  <p:nvPr/>
                </p:nvSpPr>
                <p:spPr>
                  <a:xfrm flipH="1">
                    <a:off x="4980353" y="4428946"/>
                    <a:ext cx="392544" cy="519225"/>
                  </a:xfrm>
                  <a:prstGeom prst="arc">
                    <a:avLst>
                      <a:gd name="adj1" fmla="val 1722663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7" name="グループ化 16"/>
                <p:cNvGrpSpPr/>
                <p:nvPr/>
              </p:nvGrpSpPr>
              <p:grpSpPr>
                <a:xfrm flipH="1">
                  <a:off x="4418988" y="5921811"/>
                  <a:ext cx="1129874" cy="519225"/>
                  <a:chOff x="4243023" y="4428946"/>
                  <a:chExt cx="1129874" cy="519225"/>
                </a:xfrm>
              </p:grpSpPr>
              <p:cxnSp>
                <p:nvCxnSpPr>
                  <p:cNvPr id="21" name="直線コネクタ 20"/>
                  <p:cNvCxnSpPr/>
                  <p:nvPr/>
                </p:nvCxnSpPr>
                <p:spPr>
                  <a:xfrm>
                    <a:off x="4243023" y="4678045"/>
                    <a:ext cx="73732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円弧 21"/>
                  <p:cNvSpPr/>
                  <p:nvPr/>
                </p:nvSpPr>
                <p:spPr>
                  <a:xfrm flipH="1">
                    <a:off x="4980353" y="4428946"/>
                    <a:ext cx="392544" cy="519225"/>
                  </a:xfrm>
                  <a:prstGeom prst="arc">
                    <a:avLst>
                      <a:gd name="adj1" fmla="val 1722663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正方形/長方形 17"/>
                <p:cNvSpPr/>
                <p:nvPr/>
              </p:nvSpPr>
              <p:spPr>
                <a:xfrm>
                  <a:off x="4660911" y="5461843"/>
                  <a:ext cx="646331" cy="369332"/>
                </a:xfrm>
                <a:prstGeom prst="rect">
                  <a:avLst/>
                </a:prstGeom>
              </p:spPr>
              <p:txBody>
                <a:bodyPr wrap="none">
                  <a:spAutoFit/>
                </a:bodyPr>
                <a:lstStyle/>
                <a:p>
                  <a:r>
                    <a:rPr lang="en-US" altLang="ja-JP" i="1" dirty="0" smtClean="0">
                      <a:latin typeface="Arial" panose="020B0604020202020204" pitchFamily="34" charset="0"/>
                      <a:cs typeface="Arial" panose="020B0604020202020204" pitchFamily="34" charset="0"/>
                    </a:rPr>
                    <a:t>n</a:t>
                  </a:r>
                  <a:r>
                    <a:rPr lang="en-US" altLang="ja-JP" dirty="0" smtClean="0">
                      <a:latin typeface="Arial" panose="020B0604020202020204" pitchFamily="34" charset="0"/>
                      <a:cs typeface="Arial" panose="020B0604020202020204" pitchFamily="34" charset="0"/>
                    </a:rPr>
                    <a:t>(</a:t>
                  </a:r>
                  <a:r>
                    <a:rPr lang="en-US" altLang="ja-JP" i="1" dirty="0" smtClean="0">
                      <a:latin typeface="Arial" panose="020B0604020202020204" pitchFamily="34" charset="0"/>
                      <a:cs typeface="Arial" panose="020B0604020202020204" pitchFamily="34" charset="0"/>
                    </a:rPr>
                    <a:t>x</a:t>
                  </a:r>
                  <a:r>
                    <a:rPr lang="en-US" altLang="ja-JP" dirty="0" smtClean="0">
                      <a:latin typeface="Arial" panose="020B0604020202020204" pitchFamily="34" charset="0"/>
                      <a:cs typeface="Arial" panose="020B0604020202020204" pitchFamily="34" charset="0"/>
                    </a:rPr>
                    <a:t>) </a:t>
                  </a:r>
                  <a:endParaRPr lang="ja-JP" altLang="en-US" dirty="0"/>
                </a:p>
              </p:txBody>
            </p:sp>
            <p:sp>
              <p:nvSpPr>
                <p:cNvPr id="19" name="正方形/長方形 18"/>
                <p:cNvSpPr/>
                <p:nvPr/>
              </p:nvSpPr>
              <p:spPr>
                <a:xfrm>
                  <a:off x="3937473" y="6857091"/>
                  <a:ext cx="1848644" cy="29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smtClean="0">
                      <a:solidFill>
                        <a:schemeClr val="tx1"/>
                      </a:solidFill>
                      <a:latin typeface="Arial" panose="020B0604020202020204" pitchFamily="34" charset="0"/>
                      <a:cs typeface="Arial" panose="020B0604020202020204" pitchFamily="34" charset="0"/>
                    </a:rPr>
                    <a:t>x</a:t>
                  </a:r>
                  <a:r>
                    <a:rPr kumimoji="1" lang="en-US" altLang="ja-JP" dirty="0" smtClean="0">
                      <a:solidFill>
                        <a:schemeClr val="tx1"/>
                      </a:solidFill>
                      <a:latin typeface="Arial" panose="020B0604020202020204" pitchFamily="34" charset="0"/>
                      <a:cs typeface="Arial" panose="020B0604020202020204" pitchFamily="34" charset="0"/>
                    </a:rPr>
                    <a:t> (</a:t>
                  </a:r>
                  <a:r>
                    <a:rPr kumimoji="1" lang="en-US" altLang="ja-JP" dirty="0" smtClean="0">
                      <a:solidFill>
                        <a:schemeClr val="tx1"/>
                      </a:solidFill>
                      <a:latin typeface="Symbol" panose="05050102010706020507" pitchFamily="18" charset="2"/>
                      <a:cs typeface="Arial" panose="020B0604020202020204" pitchFamily="34" charset="0"/>
                    </a:rPr>
                    <a:t>m</a:t>
                  </a:r>
                  <a:r>
                    <a:rPr kumimoji="1" lang="en-US" altLang="ja-JP" dirty="0" smtClean="0">
                      <a:solidFill>
                        <a:schemeClr val="tx1"/>
                      </a:solidFill>
                      <a:latin typeface="Arial" panose="020B0604020202020204" pitchFamily="34" charset="0"/>
                      <a:cs typeface="Arial" panose="020B0604020202020204" pitchFamily="34" charset="0"/>
                    </a:rPr>
                    <a:t>m)</a:t>
                  </a:r>
                  <a:endParaRPr kumimoji="1" lang="ja-JP" altLang="en-US" dirty="0">
                    <a:solidFill>
                      <a:schemeClr val="tx1"/>
                    </a:solidFill>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306909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431540" y="218710"/>
            <a:ext cx="842442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3200" dirty="0" smtClean="0">
                <a:latin typeface="Arial" pitchFamily="34" charset="0"/>
                <a:cs typeface="Arial" pitchFamily="34" charset="0"/>
              </a:rPr>
              <a:t>Microscopic nature of QHE: </a:t>
            </a:r>
            <a:r>
              <a:rPr lang="en-US" altLang="ja-JP" sz="3200" dirty="0" smtClean="0"/>
              <a:t>Evolution </a:t>
            </a:r>
            <a:r>
              <a:rPr lang="en-US" altLang="ja-JP" sz="3200" dirty="0"/>
              <a:t>of incompressible states from edge to bulk states</a:t>
            </a:r>
            <a:endParaRPr lang="ja-JP" altLang="en-US" sz="3200" dirty="0"/>
          </a:p>
          <a:p>
            <a:endParaRPr lang="ja-JP" altLang="en-US" sz="3200" dirty="0">
              <a:latin typeface="Arial" pitchFamily="34" charset="0"/>
              <a:cs typeface="Arial" pitchFamily="34" charset="0"/>
            </a:endParaRPr>
          </a:p>
        </p:txBody>
      </p:sp>
      <p:pic>
        <p:nvPicPr>
          <p:cNvPr id="2" name="図 1"/>
          <p:cNvPicPr>
            <a:picLocks noChangeAspect="1"/>
          </p:cNvPicPr>
          <p:nvPr/>
        </p:nvPicPr>
        <p:blipFill>
          <a:blip r:embed="rId3"/>
          <a:stretch>
            <a:fillRect/>
          </a:stretch>
        </p:blipFill>
        <p:spPr>
          <a:xfrm>
            <a:off x="1927294" y="1159542"/>
            <a:ext cx="4970314" cy="4411066"/>
          </a:xfrm>
          <a:prstGeom prst="rect">
            <a:avLst/>
          </a:prstGeom>
        </p:spPr>
      </p:pic>
      <p:sp>
        <p:nvSpPr>
          <p:cNvPr id="3" name="正方形/長方形 2"/>
          <p:cNvSpPr/>
          <p:nvPr/>
        </p:nvSpPr>
        <p:spPr>
          <a:xfrm>
            <a:off x="1691680" y="5649083"/>
            <a:ext cx="5575681" cy="307777"/>
          </a:xfrm>
          <a:prstGeom prst="rect">
            <a:avLst/>
          </a:prstGeom>
        </p:spPr>
        <p:txBody>
          <a:bodyPr wrap="square">
            <a:spAutoFit/>
          </a:bodyPr>
          <a:lstStyle/>
          <a:p>
            <a:pPr marL="304800" indent="-304800"/>
            <a:r>
              <a:rPr lang="en-US" altLang="ja-JP" sz="1400" dirty="0"/>
              <a:t>Weis, J., &amp; von Klitzing, K</a:t>
            </a:r>
            <a:r>
              <a:rPr lang="en-US" altLang="ja-JP" sz="1400" dirty="0" smtClean="0"/>
              <a:t>., </a:t>
            </a:r>
            <a:r>
              <a:rPr lang="en-US" altLang="ja-JP" sz="1400" i="1" dirty="0" smtClean="0"/>
              <a:t>Phil. Trans. R. Soc. A,</a:t>
            </a:r>
            <a:r>
              <a:rPr lang="en-US" altLang="ja-JP" sz="1400" dirty="0" smtClean="0"/>
              <a:t> </a:t>
            </a:r>
            <a:r>
              <a:rPr lang="en-US" altLang="ja-JP" sz="1400" b="1" dirty="0" smtClean="0"/>
              <a:t>369</a:t>
            </a:r>
            <a:r>
              <a:rPr lang="en-US" altLang="ja-JP" sz="1400" dirty="0" smtClean="0"/>
              <a:t>, 3954 (2011).</a:t>
            </a:r>
            <a:endParaRPr lang="en-US" altLang="ja-JP" sz="1400" dirty="0">
              <a:effectLst/>
            </a:endParaRPr>
          </a:p>
        </p:txBody>
      </p:sp>
      <p:cxnSp>
        <p:nvCxnSpPr>
          <p:cNvPr id="6" name="直線矢印コネクタ 5"/>
          <p:cNvCxnSpPr/>
          <p:nvPr/>
        </p:nvCxnSpPr>
        <p:spPr>
          <a:xfrm flipH="1">
            <a:off x="2051720" y="3356992"/>
            <a:ext cx="40324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27294" y="3373535"/>
            <a:ext cx="312906" cy="369332"/>
          </a:xfrm>
          <a:prstGeom prst="rect">
            <a:avLst/>
          </a:prstGeom>
          <a:noFill/>
        </p:spPr>
        <p:txBody>
          <a:bodyPr wrap="none" rtlCol="0">
            <a:spAutoFit/>
          </a:bodyPr>
          <a:lstStyle/>
          <a:p>
            <a:r>
              <a:rPr kumimoji="1" lang="en-US" altLang="ja-JP" i="1" dirty="0" smtClean="0">
                <a:solidFill>
                  <a:srgbClr val="FF0000"/>
                </a:solidFill>
                <a:latin typeface="Symbol" panose="05050102010706020507" pitchFamily="18" charset="2"/>
              </a:rPr>
              <a:t>n</a:t>
            </a:r>
            <a:endParaRPr kumimoji="1" lang="ja-JP" altLang="en-US" i="1" dirty="0">
              <a:solidFill>
                <a:srgbClr val="FF0000"/>
              </a:solidFill>
              <a:latin typeface="Symbol" panose="05050102010706020507" pitchFamily="18" charset="2"/>
            </a:endParaRPr>
          </a:p>
        </p:txBody>
      </p:sp>
      <p:sp>
        <p:nvSpPr>
          <p:cNvPr id="5" name="右矢印 4"/>
          <p:cNvSpPr/>
          <p:nvPr/>
        </p:nvSpPr>
        <p:spPr>
          <a:xfrm>
            <a:off x="3851920" y="4124475"/>
            <a:ext cx="324036" cy="600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708303" y="6144764"/>
            <a:ext cx="5937937" cy="646331"/>
          </a:xfrm>
          <a:prstGeom prst="rect">
            <a:avLst/>
          </a:prstGeom>
        </p:spPr>
        <p:txBody>
          <a:bodyPr wrap="square">
            <a:spAutoFit/>
          </a:bodyPr>
          <a:lstStyle/>
          <a:p>
            <a:r>
              <a:rPr lang="en-US" altLang="ja-JP" dirty="0" smtClean="0">
                <a:solidFill>
                  <a:srgbClr val="FFFF00"/>
                </a:solidFill>
              </a:rPr>
              <a:t>The comprehensive evolution </a:t>
            </a:r>
            <a:r>
              <a:rPr lang="en-US" altLang="ja-JP" dirty="0">
                <a:solidFill>
                  <a:srgbClr val="FFFF00"/>
                </a:solidFill>
              </a:rPr>
              <a:t>of incompressible phase have not been experimentally demonstrated </a:t>
            </a:r>
            <a:r>
              <a:rPr lang="en-US" altLang="ja-JP" dirty="0" smtClean="0">
                <a:solidFill>
                  <a:srgbClr val="FFFF00"/>
                </a:solidFill>
              </a:rPr>
              <a:t>yet.</a:t>
            </a:r>
            <a:endParaRPr lang="ja-JP" altLang="en-US" dirty="0">
              <a:solidFill>
                <a:srgbClr val="FFFF00"/>
              </a:solidFill>
            </a:endParaRPr>
          </a:p>
        </p:txBody>
      </p:sp>
    </p:spTree>
    <p:extLst>
      <p:ext uri="{BB962C8B-B14F-4D97-AF65-F5344CB8AC3E}">
        <p14:creationId xmlns:p14="http://schemas.microsoft.com/office/powerpoint/2010/main" val="358659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rotWithShape="1">
          <a:blip r:embed="rId3"/>
          <a:srcRect l="22786" t="53898" r="57485" b="8556"/>
          <a:stretch/>
        </p:blipFill>
        <p:spPr>
          <a:xfrm>
            <a:off x="1323506" y="1414314"/>
            <a:ext cx="1509253" cy="2549011"/>
          </a:xfrm>
          <a:prstGeom prst="rect">
            <a:avLst/>
          </a:prstGeom>
        </p:spPr>
      </p:pic>
      <p:sp>
        <p:nvSpPr>
          <p:cNvPr id="53" name="タイトル 1"/>
          <p:cNvSpPr txBox="1">
            <a:spLocks/>
          </p:cNvSpPr>
          <p:nvPr/>
        </p:nvSpPr>
        <p:spPr>
          <a:xfrm>
            <a:off x="-195762" y="240741"/>
            <a:ext cx="9829092" cy="872716"/>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3200" dirty="0" smtClean="0"/>
              <a:t>Dynamic nuclear polarization (DNP) induced in incompressible strip</a:t>
            </a:r>
            <a:endParaRPr lang="ja-JP" altLang="en-US" sz="3200" dirty="0"/>
          </a:p>
        </p:txBody>
      </p:sp>
      <p:grpSp>
        <p:nvGrpSpPr>
          <p:cNvPr id="30" name="グループ化 29"/>
          <p:cNvGrpSpPr/>
          <p:nvPr/>
        </p:nvGrpSpPr>
        <p:grpSpPr>
          <a:xfrm>
            <a:off x="3167844" y="3267982"/>
            <a:ext cx="4017612" cy="2557295"/>
            <a:chOff x="1343915" y="4425350"/>
            <a:chExt cx="3069233" cy="1953632"/>
          </a:xfrm>
        </p:grpSpPr>
        <p:grpSp>
          <p:nvGrpSpPr>
            <p:cNvPr id="44" name="グループ化 43"/>
            <p:cNvGrpSpPr/>
            <p:nvPr/>
          </p:nvGrpSpPr>
          <p:grpSpPr>
            <a:xfrm>
              <a:off x="2684857" y="4495233"/>
              <a:ext cx="1345590" cy="1010416"/>
              <a:chOff x="5064521" y="4415679"/>
              <a:chExt cx="2368766" cy="1627849"/>
            </a:xfrm>
          </p:grpSpPr>
          <p:cxnSp>
            <p:nvCxnSpPr>
              <p:cNvPr id="45" name="直線矢印コネクタ 44"/>
              <p:cNvCxnSpPr/>
              <p:nvPr/>
            </p:nvCxnSpPr>
            <p:spPr>
              <a:xfrm flipV="1">
                <a:off x="6175365" y="4876714"/>
                <a:ext cx="0" cy="30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064521" y="4749597"/>
                <a:ext cx="1211165" cy="644604"/>
              </a:xfrm>
              <a:prstGeom prst="rect">
                <a:avLst/>
              </a:prstGeom>
              <a:noFill/>
            </p:spPr>
            <p:txBody>
              <a:bodyPr wrap="none" rtlCol="0">
                <a:spAutoFit/>
              </a:bodyPr>
              <a:lstStyle/>
              <a:p>
                <a:r>
                  <a:rPr kumimoji="1" lang="en-US" altLang="ja-JP" sz="1000" dirty="0" smtClean="0"/>
                  <a:t>Electron </a:t>
                </a:r>
              </a:p>
              <a:p>
                <a:r>
                  <a:rPr kumimoji="1" lang="en-US" altLang="ja-JP" sz="1000" dirty="0" smtClean="0"/>
                  <a:t>spin</a:t>
                </a:r>
                <a:endParaRPr kumimoji="1" lang="ja-JP" altLang="en-US" sz="1000" dirty="0"/>
              </a:p>
            </p:txBody>
          </p:sp>
          <p:cxnSp>
            <p:nvCxnSpPr>
              <p:cNvPr id="55" name="直線矢印コネクタ 54"/>
              <p:cNvCxnSpPr/>
              <p:nvPr/>
            </p:nvCxnSpPr>
            <p:spPr>
              <a:xfrm>
                <a:off x="7219481" y="4932345"/>
                <a:ext cx="0" cy="30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5082491" y="5291001"/>
                <a:ext cx="1163193" cy="644604"/>
              </a:xfrm>
              <a:prstGeom prst="rect">
                <a:avLst/>
              </a:prstGeom>
              <a:noFill/>
            </p:spPr>
            <p:txBody>
              <a:bodyPr wrap="none" rtlCol="0">
                <a:spAutoFit/>
              </a:bodyPr>
              <a:lstStyle/>
              <a:p>
                <a:r>
                  <a:rPr lang="en-US" altLang="ja-JP" sz="1000" dirty="0" smtClean="0">
                    <a:solidFill>
                      <a:srgbClr val="FF0000"/>
                    </a:solidFill>
                  </a:rPr>
                  <a:t>Nuclear</a:t>
                </a:r>
                <a:r>
                  <a:rPr kumimoji="1" lang="en-US" altLang="ja-JP" sz="1000" dirty="0" smtClean="0">
                    <a:solidFill>
                      <a:srgbClr val="FF0000"/>
                    </a:solidFill>
                  </a:rPr>
                  <a:t> </a:t>
                </a:r>
              </a:p>
              <a:p>
                <a:r>
                  <a:rPr kumimoji="1" lang="en-US" altLang="ja-JP" sz="1000" dirty="0" smtClean="0">
                    <a:solidFill>
                      <a:srgbClr val="FF0000"/>
                    </a:solidFill>
                  </a:rPr>
                  <a:t>spin</a:t>
                </a:r>
                <a:endParaRPr kumimoji="1" lang="ja-JP" altLang="en-US" sz="1000" dirty="0">
                  <a:solidFill>
                    <a:srgbClr val="FF0000"/>
                  </a:solidFill>
                </a:endParaRPr>
              </a:p>
            </p:txBody>
          </p:sp>
          <p:cxnSp>
            <p:nvCxnSpPr>
              <p:cNvPr id="57" name="直線矢印コネクタ 56"/>
              <p:cNvCxnSpPr/>
              <p:nvPr/>
            </p:nvCxnSpPr>
            <p:spPr>
              <a:xfrm>
                <a:off x="6160718" y="5564121"/>
                <a:ext cx="0" cy="3072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7204834" y="5619752"/>
                <a:ext cx="0" cy="3072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9" name="フリーフォーム 58"/>
              <p:cNvSpPr/>
              <p:nvPr/>
            </p:nvSpPr>
            <p:spPr>
              <a:xfrm rot="21289219">
                <a:off x="6291153" y="5031116"/>
                <a:ext cx="809625" cy="343705"/>
              </a:xfrm>
              <a:custGeom>
                <a:avLst/>
                <a:gdLst>
                  <a:gd name="connsiteX0" fmla="*/ 0 w 809625"/>
                  <a:gd name="connsiteY0" fmla="*/ 0 h 343705"/>
                  <a:gd name="connsiteX1" fmla="*/ 381000 w 809625"/>
                  <a:gd name="connsiteY1" fmla="*/ 342900 h 343705"/>
                  <a:gd name="connsiteX2" fmla="*/ 809625 w 809625"/>
                  <a:gd name="connsiteY2" fmla="*/ 76200 h 343705"/>
                </a:gdLst>
                <a:ahLst/>
                <a:cxnLst>
                  <a:cxn ang="0">
                    <a:pos x="connsiteX0" y="connsiteY0"/>
                  </a:cxn>
                  <a:cxn ang="0">
                    <a:pos x="connsiteX1" y="connsiteY1"/>
                  </a:cxn>
                  <a:cxn ang="0">
                    <a:pos x="connsiteX2" y="connsiteY2"/>
                  </a:cxn>
                </a:cxnLst>
                <a:rect l="l" t="t" r="r" b="b"/>
                <a:pathLst>
                  <a:path w="809625" h="343705">
                    <a:moveTo>
                      <a:pt x="0" y="0"/>
                    </a:moveTo>
                    <a:cubicBezTo>
                      <a:pt x="123031" y="165100"/>
                      <a:pt x="246063" y="330200"/>
                      <a:pt x="381000" y="342900"/>
                    </a:cubicBezTo>
                    <a:cubicBezTo>
                      <a:pt x="515938" y="355600"/>
                      <a:pt x="662781" y="215900"/>
                      <a:pt x="809625" y="76200"/>
                    </a:cubicBezTo>
                  </a:path>
                </a:pathLst>
              </a:cu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rot="432540" flipV="1">
                <a:off x="6291152" y="5530202"/>
                <a:ext cx="809625" cy="343705"/>
              </a:xfrm>
              <a:custGeom>
                <a:avLst/>
                <a:gdLst>
                  <a:gd name="connsiteX0" fmla="*/ 0 w 809625"/>
                  <a:gd name="connsiteY0" fmla="*/ 0 h 343705"/>
                  <a:gd name="connsiteX1" fmla="*/ 381000 w 809625"/>
                  <a:gd name="connsiteY1" fmla="*/ 342900 h 343705"/>
                  <a:gd name="connsiteX2" fmla="*/ 809625 w 809625"/>
                  <a:gd name="connsiteY2" fmla="*/ 76200 h 343705"/>
                </a:gdLst>
                <a:ahLst/>
                <a:cxnLst>
                  <a:cxn ang="0">
                    <a:pos x="connsiteX0" y="connsiteY0"/>
                  </a:cxn>
                  <a:cxn ang="0">
                    <a:pos x="connsiteX1" y="connsiteY1"/>
                  </a:cxn>
                  <a:cxn ang="0">
                    <a:pos x="connsiteX2" y="connsiteY2"/>
                  </a:cxn>
                </a:cxnLst>
                <a:rect l="l" t="t" r="r" b="b"/>
                <a:pathLst>
                  <a:path w="809625" h="343705">
                    <a:moveTo>
                      <a:pt x="0" y="0"/>
                    </a:moveTo>
                    <a:cubicBezTo>
                      <a:pt x="123031" y="165100"/>
                      <a:pt x="246063" y="330200"/>
                      <a:pt x="381000" y="342900"/>
                    </a:cubicBezTo>
                    <a:cubicBezTo>
                      <a:pt x="515938" y="355600"/>
                      <a:pt x="662781" y="215900"/>
                      <a:pt x="809625" y="76200"/>
                    </a:cubicBezTo>
                  </a:path>
                </a:pathLst>
              </a:cu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爆発 1 60"/>
              <p:cNvSpPr/>
              <p:nvPr/>
            </p:nvSpPr>
            <p:spPr>
              <a:xfrm>
                <a:off x="6471806" y="5251052"/>
                <a:ext cx="432048" cy="39039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5127656" y="4459430"/>
                <a:ext cx="2305631" cy="15840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5326864" y="4415679"/>
                <a:ext cx="1975904" cy="396679"/>
              </a:xfrm>
              <a:prstGeom prst="rect">
                <a:avLst/>
              </a:prstGeom>
              <a:noFill/>
            </p:spPr>
            <p:txBody>
              <a:bodyPr wrap="none" rtlCol="0">
                <a:spAutoFit/>
              </a:bodyPr>
              <a:lstStyle/>
              <a:p>
                <a:r>
                  <a:rPr kumimoji="1" lang="en-US" altLang="ja-JP" sz="1000" dirty="0" smtClean="0">
                    <a:solidFill>
                      <a:srgbClr val="FFFF00"/>
                    </a:solidFill>
                  </a:rPr>
                  <a:t>Flip-flop process</a:t>
                </a:r>
                <a:endParaRPr kumimoji="1" lang="ja-JP" altLang="en-US" sz="1000" dirty="0">
                  <a:solidFill>
                    <a:srgbClr val="FFFF00"/>
                  </a:solidFill>
                </a:endParaRPr>
              </a:p>
            </p:txBody>
          </p:sp>
        </p:grpSp>
        <p:pic>
          <p:nvPicPr>
            <p:cNvPr id="98" name="Picture 6" descr="C:\Users\hashi\Desktop\名称未設定-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86266" y="4441146"/>
              <a:ext cx="2791783" cy="16456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9" name="角丸四角形 98"/>
            <p:cNvSpPr/>
            <p:nvPr/>
          </p:nvSpPr>
          <p:spPr>
            <a:xfrm>
              <a:off x="2123728" y="4570243"/>
              <a:ext cx="453254" cy="1752644"/>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2" name="グループ化 101"/>
            <p:cNvGrpSpPr/>
            <p:nvPr/>
          </p:nvGrpSpPr>
          <p:grpSpPr>
            <a:xfrm>
              <a:off x="1723322" y="6009989"/>
              <a:ext cx="2062067" cy="222501"/>
              <a:chOff x="-372686" y="5676858"/>
              <a:chExt cx="2852384" cy="307777"/>
            </a:xfrm>
          </p:grpSpPr>
          <p:sp>
            <p:nvSpPr>
              <p:cNvPr id="104" name="角丸四角形 103"/>
              <p:cNvSpPr/>
              <p:nvPr/>
            </p:nvSpPr>
            <p:spPr>
              <a:xfrm>
                <a:off x="778818" y="5676859"/>
                <a:ext cx="1700880" cy="295947"/>
              </a:xfrm>
              <a:prstGeom prst="roundRect">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105" name="角丸四角形 104"/>
              <p:cNvSpPr/>
              <p:nvPr/>
            </p:nvSpPr>
            <p:spPr>
              <a:xfrm>
                <a:off x="-372686" y="5676858"/>
                <a:ext cx="553867" cy="307777"/>
              </a:xfrm>
              <a:prstGeom prst="roundRect">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grpSp>
        <p:sp>
          <p:nvSpPr>
            <p:cNvPr id="103" name="角丸四角形 102"/>
            <p:cNvSpPr/>
            <p:nvPr/>
          </p:nvSpPr>
          <p:spPr>
            <a:xfrm>
              <a:off x="2123728" y="6009988"/>
              <a:ext cx="436527" cy="213950"/>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IC</a:t>
              </a:r>
              <a:endParaRPr kumimoji="1" lang="ja-JP" altLang="en-US" dirty="0"/>
            </a:p>
          </p:txBody>
        </p:sp>
        <p:sp>
          <p:nvSpPr>
            <p:cNvPr id="101" name="正方形/長方形 100"/>
            <p:cNvSpPr/>
            <p:nvPr/>
          </p:nvSpPr>
          <p:spPr>
            <a:xfrm>
              <a:off x="1343915" y="4425350"/>
              <a:ext cx="2988735" cy="1953632"/>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95367" y="5926449"/>
              <a:ext cx="291746" cy="157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959932" y="5883079"/>
              <a:ext cx="429072" cy="246221"/>
            </a:xfrm>
            <a:prstGeom prst="rect">
              <a:avLst/>
            </a:prstGeom>
            <a:noFill/>
          </p:spPr>
          <p:txBody>
            <a:bodyPr wrap="square" rtlCol="0">
              <a:spAutoFit/>
            </a:bodyPr>
            <a:lstStyle/>
            <a:p>
              <a:r>
                <a:rPr kumimoji="1" lang="en-US" altLang="ja-JP" sz="1000" dirty="0" smtClean="0">
                  <a:solidFill>
                    <a:schemeClr val="bg1"/>
                  </a:solidFill>
                </a:rPr>
                <a:t>LL0</a:t>
              </a:r>
              <a:endParaRPr kumimoji="1" lang="ja-JP" altLang="en-US" sz="1000" dirty="0">
                <a:solidFill>
                  <a:schemeClr val="bg1"/>
                </a:solidFill>
              </a:endParaRPr>
            </a:p>
          </p:txBody>
        </p:sp>
        <p:sp>
          <p:nvSpPr>
            <p:cNvPr id="115" name="正方形/長方形 114"/>
            <p:cNvSpPr/>
            <p:nvPr/>
          </p:nvSpPr>
          <p:spPr>
            <a:xfrm>
              <a:off x="3998343" y="5577923"/>
              <a:ext cx="291746" cy="157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p:cNvSpPr txBox="1"/>
            <p:nvPr/>
          </p:nvSpPr>
          <p:spPr>
            <a:xfrm>
              <a:off x="3962908" y="5556947"/>
              <a:ext cx="429072" cy="246221"/>
            </a:xfrm>
            <a:prstGeom prst="rect">
              <a:avLst/>
            </a:prstGeom>
            <a:noFill/>
          </p:spPr>
          <p:txBody>
            <a:bodyPr wrap="square" rtlCol="0">
              <a:spAutoFit/>
            </a:bodyPr>
            <a:lstStyle/>
            <a:p>
              <a:r>
                <a:rPr kumimoji="1" lang="en-US" altLang="ja-JP" sz="1000" dirty="0" smtClean="0">
                  <a:solidFill>
                    <a:schemeClr val="bg1"/>
                  </a:solidFill>
                </a:rPr>
                <a:t>LL0</a:t>
              </a:r>
              <a:endParaRPr kumimoji="1" lang="ja-JP" altLang="en-US" sz="1000" dirty="0">
                <a:solidFill>
                  <a:schemeClr val="bg1"/>
                </a:solidFill>
              </a:endParaRPr>
            </a:p>
          </p:txBody>
        </p:sp>
        <p:grpSp>
          <p:nvGrpSpPr>
            <p:cNvPr id="6" name="グループ化 5"/>
            <p:cNvGrpSpPr/>
            <p:nvPr/>
          </p:nvGrpSpPr>
          <p:grpSpPr>
            <a:xfrm>
              <a:off x="4046612" y="5658070"/>
              <a:ext cx="366536" cy="276999"/>
              <a:chOff x="5297439" y="5532597"/>
              <a:chExt cx="366536" cy="276999"/>
            </a:xfrm>
          </p:grpSpPr>
          <p:sp>
            <p:nvSpPr>
              <p:cNvPr id="119" name="正方形/長方形 118"/>
              <p:cNvSpPr/>
              <p:nvPr/>
            </p:nvSpPr>
            <p:spPr>
              <a:xfrm>
                <a:off x="5353518" y="5621292"/>
                <a:ext cx="209450" cy="15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5297439" y="5532597"/>
                <a:ext cx="366536" cy="276999"/>
              </a:xfrm>
              <a:prstGeom prst="rect">
                <a:avLst/>
              </a:prstGeom>
              <a:noFill/>
            </p:spPr>
            <p:txBody>
              <a:bodyPr wrap="square" rtlCol="0">
                <a:spAutoFit/>
              </a:bodyPr>
              <a:lstStyle/>
              <a:p>
                <a:r>
                  <a:rPr kumimoji="1" lang="en-US" altLang="ja-JP" sz="1200" i="1" dirty="0" smtClean="0">
                    <a:solidFill>
                      <a:srgbClr val="FF0000"/>
                    </a:solidFill>
                    <a:latin typeface="Symbol" panose="05050102010706020507" pitchFamily="18" charset="2"/>
                  </a:rPr>
                  <a:t>m</a:t>
                </a:r>
                <a:r>
                  <a:rPr kumimoji="1" lang="en-US" altLang="ja-JP" sz="1200" baseline="-25000" dirty="0" smtClean="0">
                    <a:solidFill>
                      <a:srgbClr val="FF0000"/>
                    </a:solidFill>
                  </a:rPr>
                  <a:t>e</a:t>
                </a:r>
                <a:endParaRPr kumimoji="1" lang="ja-JP" altLang="en-US" sz="1200" baseline="-25000" dirty="0">
                  <a:solidFill>
                    <a:srgbClr val="FF0000"/>
                  </a:solidFill>
                </a:endParaRPr>
              </a:p>
            </p:txBody>
          </p:sp>
        </p:grpSp>
      </p:grpSp>
      <p:cxnSp>
        <p:nvCxnSpPr>
          <p:cNvPr id="23" name="直線コネクタ 22"/>
          <p:cNvCxnSpPr/>
          <p:nvPr/>
        </p:nvCxnSpPr>
        <p:spPr>
          <a:xfrm>
            <a:off x="3285051" y="2048404"/>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727684" y="2505604"/>
            <a:ext cx="288032" cy="0"/>
          </a:xfrm>
          <a:prstGeom prst="line">
            <a:avLst/>
          </a:prstGeom>
          <a:ln w="28575">
            <a:solidFill>
              <a:srgbClr val="160BFB"/>
            </a:solidFill>
            <a:prstDash val="solid"/>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727684" y="2538981"/>
            <a:ext cx="1541607" cy="7496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015716" y="2512536"/>
            <a:ext cx="5064368" cy="7457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テキスト ボックス 6"/>
              <p:cNvSpPr txBox="1"/>
              <p:nvPr/>
            </p:nvSpPr>
            <p:spPr>
              <a:xfrm>
                <a:off x="4511827" y="1944985"/>
                <a:ext cx="352955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ea typeface="Cambria Math" panose="02040503050406030204" pitchFamily="18" charset="0"/>
                            </a:rPr>
                            <m:t>ℋ</m:t>
                          </m:r>
                        </m:e>
                        <m:sub>
                          <m:r>
                            <a:rPr lang="en-US" altLang="ja-JP" b="0" i="1" dirty="0" smtClean="0">
                              <a:latin typeface="Cambria Math" panose="02040503050406030204" pitchFamily="18" charset="0"/>
                            </a:rPr>
                            <m:t>𝐻𝐹</m:t>
                          </m:r>
                        </m:sub>
                      </m:sSub>
                      <m:r>
                        <a:rPr kumimoji="1" lang="en-US" altLang="ja-JP" i="1" dirty="0" smtClean="0">
                          <a:latin typeface="Cambria Math" panose="02040503050406030204" pitchFamily="18" charset="0"/>
                          <a:ea typeface="Cambria Math" panose="02040503050406030204" pitchFamily="18" charset="0"/>
                        </a:rPr>
                        <m:t>∝</m:t>
                      </m:r>
                      <m:f>
                        <m:fPr>
                          <m:ctrlPr>
                            <a:rPr kumimoji="1" lang="en-US" altLang="ja-JP" i="1" dirty="0" smtClean="0">
                              <a:latin typeface="Cambria Math" panose="02040503050406030204" pitchFamily="18" charset="0"/>
                              <a:ea typeface="Cambria Math" panose="02040503050406030204" pitchFamily="18" charset="0"/>
                            </a:rPr>
                          </m:ctrlPr>
                        </m:fPr>
                        <m:num>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𝐴</m:t>
                              </m:r>
                            </m:e>
                            <m:sub>
                              <m:r>
                                <a:rPr lang="en-US" altLang="ja-JP" i="1" dirty="0">
                                  <a:latin typeface="Cambria Math" panose="02040503050406030204" pitchFamily="18" charset="0"/>
                                </a:rPr>
                                <m:t>𝐻</m:t>
                              </m:r>
                            </m:sub>
                          </m:sSub>
                        </m:num>
                        <m:den>
                          <m:r>
                            <a:rPr kumimoji="1" lang="en-US" altLang="ja-JP" b="0" i="1" dirty="0" smtClean="0">
                              <a:latin typeface="Cambria Math" panose="02040503050406030204" pitchFamily="18" charset="0"/>
                              <a:ea typeface="Cambria Math" panose="02040503050406030204" pitchFamily="18" charset="0"/>
                            </a:rPr>
                            <m:t>2</m:t>
                          </m:r>
                        </m:den>
                      </m:f>
                      <m:d>
                        <m:dPr>
                          <m:ctrlPr>
                            <a:rPr kumimoji="1" lang="en-US" altLang="ja-JP" i="1" dirty="0" smtClean="0">
                              <a:latin typeface="Cambria Math" panose="02040503050406030204" pitchFamily="18" charset="0"/>
                            </a:rPr>
                          </m:ctrlPr>
                        </m:dPr>
                        <m:e>
                          <m:sSup>
                            <m:sSupPr>
                              <m:ctrlPr>
                                <a:rPr kumimoji="1" lang="en-US" altLang="ja-JP" i="1" dirty="0" smtClean="0">
                                  <a:latin typeface="Cambria Math" panose="02040503050406030204" pitchFamily="18" charset="0"/>
                                </a:rPr>
                              </m:ctrlPr>
                            </m:sSupPr>
                            <m:e>
                              <m:r>
                                <a:rPr kumimoji="1" lang="en-US" altLang="ja-JP" b="0" i="1" dirty="0" smtClean="0">
                                  <a:latin typeface="Cambria Math" panose="02040503050406030204" pitchFamily="18" charset="0"/>
                                </a:rPr>
                                <m:t>𝐼</m:t>
                              </m:r>
                            </m:e>
                            <m:sup>
                              <m:r>
                                <a:rPr kumimoji="1" lang="en-US" altLang="ja-JP" b="0" i="1" dirty="0" smtClean="0">
                                  <a:latin typeface="Cambria Math" panose="02040503050406030204" pitchFamily="18" charset="0"/>
                                </a:rPr>
                                <m:t>+</m:t>
                              </m:r>
                            </m:sup>
                          </m:sSup>
                          <m:sSup>
                            <m:sSupPr>
                              <m:ctrlPr>
                                <a:rPr kumimoji="1" lang="en-US" altLang="ja-JP" i="1" dirty="0" smtClean="0">
                                  <a:latin typeface="Cambria Math" panose="02040503050406030204" pitchFamily="18" charset="0"/>
                                </a:rPr>
                              </m:ctrlPr>
                            </m:sSupPr>
                            <m:e>
                              <m:r>
                                <a:rPr kumimoji="1" lang="en-US" altLang="ja-JP" b="0" i="1" dirty="0" smtClean="0">
                                  <a:latin typeface="Cambria Math" panose="02040503050406030204" pitchFamily="18" charset="0"/>
                                </a:rPr>
                                <m:t>𝑆</m:t>
                              </m:r>
                            </m:e>
                            <m:sup>
                              <m:r>
                                <a:rPr kumimoji="1" lang="en-US" altLang="ja-JP" b="0" i="1" dirty="0" smtClean="0">
                                  <a:latin typeface="Cambria Math" panose="02040503050406030204" pitchFamily="18" charset="0"/>
                                </a:rPr>
                                <m:t>−</m:t>
                              </m:r>
                            </m:sup>
                          </m:sSup>
                          <m:r>
                            <a:rPr kumimoji="1" lang="en-US" altLang="ja-JP" b="0" i="1" dirty="0" smtClean="0">
                              <a:latin typeface="Cambria Math" panose="02040503050406030204" pitchFamily="18" charset="0"/>
                            </a:rPr>
                            <m:t>+</m:t>
                          </m:r>
                          <m:sSup>
                            <m:sSupPr>
                              <m:ctrlPr>
                                <a:rPr lang="en-US" altLang="ja-JP" i="1" dirty="0">
                                  <a:latin typeface="Cambria Math" panose="02040503050406030204" pitchFamily="18" charset="0"/>
                                </a:rPr>
                              </m:ctrlPr>
                            </m:sSupPr>
                            <m:e>
                              <m:sSup>
                                <m:sSupPr>
                                  <m:ctrlPr>
                                    <a:rPr lang="en-US" altLang="ja-JP" i="1" dirty="0">
                                      <a:latin typeface="Cambria Math" panose="02040503050406030204" pitchFamily="18" charset="0"/>
                                    </a:rPr>
                                  </m:ctrlPr>
                                </m:sSupPr>
                                <m:e>
                                  <m:r>
                                    <a:rPr lang="en-US" altLang="ja-JP" i="1" dirty="0">
                                      <a:latin typeface="Cambria Math" panose="02040503050406030204" pitchFamily="18" charset="0"/>
                                    </a:rPr>
                                    <m:t>𝐼</m:t>
                                  </m:r>
                                </m:e>
                                <m:sup>
                                  <m:r>
                                    <a:rPr lang="en-US" altLang="ja-JP" b="0" i="1" dirty="0" smtClean="0">
                                      <a:latin typeface="Cambria Math" panose="02040503050406030204" pitchFamily="18" charset="0"/>
                                    </a:rPr>
                                    <m:t>−</m:t>
                                  </m:r>
                                </m:sup>
                              </m:sSup>
                              <m:r>
                                <a:rPr lang="en-US" altLang="ja-JP" i="1" dirty="0">
                                  <a:latin typeface="Cambria Math" panose="02040503050406030204" pitchFamily="18" charset="0"/>
                                </a:rPr>
                                <m:t>𝑆</m:t>
                              </m:r>
                            </m:e>
                            <m:sup>
                              <m:r>
                                <a:rPr lang="en-US" altLang="ja-JP" b="0" i="1" dirty="0" smtClean="0">
                                  <a:latin typeface="Cambria Math" panose="02040503050406030204" pitchFamily="18" charset="0"/>
                                </a:rPr>
                                <m:t>+</m:t>
                              </m:r>
                            </m:sup>
                          </m:sSup>
                        </m:e>
                      </m:d>
                      <m:r>
                        <a:rPr kumimoji="1" lang="en-US" altLang="ja-JP" b="0" i="1" dirty="0" smtClean="0">
                          <a:latin typeface="Cambria Math" panose="02040503050406030204" pitchFamily="18" charset="0"/>
                        </a:rPr>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𝐴</m:t>
                          </m:r>
                        </m:e>
                        <m:sub>
                          <m:r>
                            <a:rPr lang="en-US" altLang="ja-JP" i="1" dirty="0">
                              <a:latin typeface="Cambria Math" panose="02040503050406030204" pitchFamily="18" charset="0"/>
                            </a:rPr>
                            <m:t>𝐻</m:t>
                          </m:r>
                        </m:sub>
                      </m:sSub>
                      <m:sSub>
                        <m:sSubPr>
                          <m:ctrlPr>
                            <a:rPr lang="en-US" altLang="ja-JP" i="1" dirty="0" smtClean="0">
                              <a:latin typeface="Cambria Math" panose="02040503050406030204" pitchFamily="18" charset="0"/>
                            </a:rPr>
                          </m:ctrlPr>
                        </m:sSubPr>
                        <m:e>
                          <m:r>
                            <a:rPr lang="en-US" altLang="ja-JP" b="0" i="1" dirty="0" smtClean="0">
                              <a:latin typeface="Cambria Math" panose="02040503050406030204" pitchFamily="18" charset="0"/>
                            </a:rPr>
                            <m:t>𝐼</m:t>
                          </m:r>
                        </m:e>
                        <m:sub>
                          <m:r>
                            <a:rPr lang="en-US" altLang="ja-JP" b="0" i="1" dirty="0" smtClean="0">
                              <a:latin typeface="Cambria Math" panose="02040503050406030204" pitchFamily="18" charset="0"/>
                            </a:rPr>
                            <m:t>𝑧</m:t>
                          </m:r>
                        </m:sub>
                      </m:sSub>
                      <m:sSub>
                        <m:sSubPr>
                          <m:ctrlPr>
                            <a:rPr lang="en-US" altLang="ja-JP" i="1" dirty="0">
                              <a:latin typeface="Cambria Math" panose="02040503050406030204" pitchFamily="18" charset="0"/>
                            </a:rPr>
                          </m:ctrlPr>
                        </m:sSubPr>
                        <m:e>
                          <m:r>
                            <a:rPr lang="en-US" altLang="ja-JP" b="0" i="1" dirty="0" smtClean="0">
                              <a:latin typeface="Cambria Math" panose="02040503050406030204" pitchFamily="18" charset="0"/>
                            </a:rPr>
                            <m:t>𝑆</m:t>
                          </m:r>
                        </m:e>
                        <m:sub>
                          <m:r>
                            <a:rPr lang="en-US" altLang="ja-JP" b="0" i="1" dirty="0" smtClean="0">
                              <a:latin typeface="Cambria Math" panose="02040503050406030204" pitchFamily="18" charset="0"/>
                            </a:rPr>
                            <m:t>𝑧</m:t>
                          </m:r>
                        </m:sub>
                      </m:sSub>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511827" y="1944985"/>
                <a:ext cx="3529556" cy="518604"/>
              </a:xfrm>
              <a:prstGeom prst="rect">
                <a:avLst/>
              </a:prstGeom>
              <a:blipFill>
                <a:blip r:embed="rId5"/>
                <a:stretch>
                  <a:fillRect/>
                </a:stretch>
              </a:blipFill>
            </p:spPr>
            <p:txBody>
              <a:bodyPr/>
              <a:lstStyle/>
              <a:p>
                <a:r>
                  <a:rPr lang="ja-JP" altLang="en-US">
                    <a:noFill/>
                  </a:rPr>
                  <a:t> </a:t>
                </a:r>
              </a:p>
            </p:txBody>
          </p:sp>
        </mc:Fallback>
      </mc:AlternateContent>
      <p:sp>
        <p:nvSpPr>
          <p:cNvPr id="9" name="テキスト ボックス 8"/>
          <p:cNvSpPr txBox="1"/>
          <p:nvPr/>
        </p:nvSpPr>
        <p:spPr>
          <a:xfrm>
            <a:off x="4366314" y="1596624"/>
            <a:ext cx="2454518" cy="369332"/>
          </a:xfrm>
          <a:prstGeom prst="rect">
            <a:avLst/>
          </a:prstGeom>
          <a:noFill/>
        </p:spPr>
        <p:txBody>
          <a:bodyPr wrap="none" rtlCol="0">
            <a:spAutoFit/>
          </a:bodyPr>
          <a:lstStyle/>
          <a:p>
            <a:r>
              <a:rPr kumimoji="1" lang="en-US" altLang="ja-JP" dirty="0" smtClean="0"/>
              <a:t>Hyperfine Hamiltonian</a:t>
            </a:r>
            <a:endParaRPr kumimoji="1" lang="ja-JP" altLang="en-US" dirty="0"/>
          </a:p>
        </p:txBody>
      </p:sp>
      <p:cxnSp>
        <p:nvCxnSpPr>
          <p:cNvPr id="15" name="直線コネクタ 14"/>
          <p:cNvCxnSpPr/>
          <p:nvPr/>
        </p:nvCxnSpPr>
        <p:spPr>
          <a:xfrm>
            <a:off x="5695239" y="2463589"/>
            <a:ext cx="13155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514736" y="2497449"/>
            <a:ext cx="1589222" cy="369332"/>
          </a:xfrm>
          <a:prstGeom prst="rect">
            <a:avLst/>
          </a:prstGeom>
          <a:noFill/>
        </p:spPr>
        <p:txBody>
          <a:bodyPr wrap="square" rtlCol="0">
            <a:spAutoFit/>
          </a:bodyPr>
          <a:lstStyle/>
          <a:p>
            <a:r>
              <a:rPr kumimoji="1" lang="en-US" altLang="ja-JP" dirty="0" smtClean="0">
                <a:solidFill>
                  <a:srgbClr val="FFFF00"/>
                </a:solidFill>
              </a:rPr>
              <a:t>Spin flip-flop  </a:t>
            </a:r>
            <a:endParaRPr kumimoji="1" lang="ja-JP" altLang="en-US" dirty="0">
              <a:solidFill>
                <a:srgbClr val="FFFF00"/>
              </a:solidFill>
            </a:endParaRPr>
          </a:p>
        </p:txBody>
      </p:sp>
      <p:grpSp>
        <p:nvGrpSpPr>
          <p:cNvPr id="39" name="グループ化 38"/>
          <p:cNvGrpSpPr/>
          <p:nvPr/>
        </p:nvGrpSpPr>
        <p:grpSpPr>
          <a:xfrm>
            <a:off x="3170720" y="4568155"/>
            <a:ext cx="1542150" cy="658062"/>
            <a:chOff x="5320622" y="3657443"/>
            <a:chExt cx="1542150" cy="658062"/>
          </a:xfrm>
        </p:grpSpPr>
        <p:sp>
          <p:nvSpPr>
            <p:cNvPr id="40" name="テキスト ボックス 39"/>
            <p:cNvSpPr txBox="1"/>
            <p:nvPr/>
          </p:nvSpPr>
          <p:spPr>
            <a:xfrm>
              <a:off x="5320622" y="3730730"/>
              <a:ext cx="1542150" cy="584775"/>
            </a:xfrm>
            <a:prstGeom prst="rect">
              <a:avLst/>
            </a:prstGeom>
            <a:noFill/>
          </p:spPr>
          <p:txBody>
            <a:bodyPr wrap="square" rtlCol="0">
              <a:spAutoFit/>
            </a:bodyPr>
            <a:lstStyle/>
            <a:p>
              <a:r>
                <a:rPr kumimoji="1" lang="en-US" altLang="ja-JP" sz="1600" dirty="0" smtClean="0">
                  <a:solidFill>
                    <a:srgbClr val="FFFF00"/>
                  </a:solidFill>
                </a:rPr>
                <a:t>Inter LL scattering</a:t>
              </a:r>
              <a:endParaRPr kumimoji="1" lang="ja-JP" altLang="en-US" sz="1600" dirty="0">
                <a:solidFill>
                  <a:srgbClr val="FFFF00"/>
                </a:solidFill>
              </a:endParaRPr>
            </a:p>
          </p:txBody>
        </p:sp>
        <p:cxnSp>
          <p:nvCxnSpPr>
            <p:cNvPr id="41" name="直線矢印コネクタ 40"/>
            <p:cNvCxnSpPr/>
            <p:nvPr/>
          </p:nvCxnSpPr>
          <p:spPr>
            <a:xfrm>
              <a:off x="6516216" y="3657443"/>
              <a:ext cx="130532" cy="0"/>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6624228" y="3825044"/>
              <a:ext cx="130532" cy="0"/>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6732240" y="4005064"/>
              <a:ext cx="130532" cy="0"/>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 name="右矢印 4"/>
          <p:cNvSpPr/>
          <p:nvPr/>
        </p:nvSpPr>
        <p:spPr>
          <a:xfrm>
            <a:off x="2303748" y="6129300"/>
            <a:ext cx="576064" cy="54766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966964" y="5974083"/>
            <a:ext cx="4083169" cy="646331"/>
          </a:xfrm>
          <a:prstGeom prst="rect">
            <a:avLst/>
          </a:prstGeom>
          <a:noFill/>
        </p:spPr>
        <p:txBody>
          <a:bodyPr wrap="none" rtlCol="0">
            <a:spAutoFit/>
          </a:bodyPr>
          <a:lstStyle/>
          <a:p>
            <a:r>
              <a:rPr lang="en-US" altLang="ja-JP" dirty="0" smtClean="0">
                <a:solidFill>
                  <a:srgbClr val="FFFF00"/>
                </a:solidFill>
              </a:rPr>
              <a:t>Non-uniform nuclear spin polarization</a:t>
            </a:r>
          </a:p>
          <a:p>
            <a:r>
              <a:rPr kumimoji="1" lang="en-US" altLang="ja-JP" dirty="0" smtClean="0">
                <a:solidFill>
                  <a:srgbClr val="FFFF00"/>
                </a:solidFill>
              </a:rPr>
              <a:t>Detection of nuclear spin polarization</a:t>
            </a:r>
            <a:endParaRPr kumimoji="1" lang="ja-JP" altLang="en-US" dirty="0">
              <a:solidFill>
                <a:srgbClr val="FFFF00"/>
              </a:solidFill>
            </a:endParaRPr>
          </a:p>
        </p:txBody>
      </p:sp>
      <p:cxnSp>
        <p:nvCxnSpPr>
          <p:cNvPr id="46" name="直線コネクタ 45"/>
          <p:cNvCxnSpPr/>
          <p:nvPr/>
        </p:nvCxnSpPr>
        <p:spPr>
          <a:xfrm>
            <a:off x="7280420" y="2463588"/>
            <a:ext cx="7609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7099917" y="2497448"/>
            <a:ext cx="1589222" cy="646331"/>
          </a:xfrm>
          <a:prstGeom prst="rect">
            <a:avLst/>
          </a:prstGeom>
          <a:noFill/>
        </p:spPr>
        <p:txBody>
          <a:bodyPr wrap="square" rtlCol="0">
            <a:spAutoFit/>
          </a:bodyPr>
          <a:lstStyle/>
          <a:p>
            <a:r>
              <a:rPr lang="en-US" altLang="ja-JP" dirty="0" err="1">
                <a:solidFill>
                  <a:srgbClr val="FFFF00"/>
                </a:solidFill>
                <a:latin typeface="Arial" pitchFamily="34" charset="0"/>
                <a:cs typeface="Arial" pitchFamily="34" charset="0"/>
              </a:rPr>
              <a:t>Overhauser</a:t>
            </a:r>
            <a:r>
              <a:rPr lang="en-US" altLang="ja-JP" dirty="0">
                <a:latin typeface="Arial" pitchFamily="34" charset="0"/>
                <a:cs typeface="Arial" pitchFamily="34" charset="0"/>
              </a:rPr>
              <a:t> </a:t>
            </a:r>
            <a:r>
              <a:rPr kumimoji="1" lang="en-US" altLang="ja-JP" dirty="0" smtClean="0">
                <a:solidFill>
                  <a:srgbClr val="FFFF00"/>
                </a:solidFill>
              </a:rPr>
              <a:t>effect</a:t>
            </a:r>
            <a:endParaRPr kumimoji="1" lang="ja-JP" altLang="en-US" dirty="0">
              <a:solidFill>
                <a:srgbClr val="FFFF00"/>
              </a:solidFill>
            </a:endParaRPr>
          </a:p>
        </p:txBody>
      </p:sp>
      <p:sp>
        <p:nvSpPr>
          <p:cNvPr id="2" name="テキスト ボックス 1"/>
          <p:cNvSpPr txBox="1"/>
          <p:nvPr/>
        </p:nvSpPr>
        <p:spPr>
          <a:xfrm>
            <a:off x="7089248" y="4798187"/>
            <a:ext cx="1688843" cy="646331"/>
          </a:xfrm>
          <a:prstGeom prst="rect">
            <a:avLst/>
          </a:prstGeom>
          <a:noFill/>
        </p:spPr>
        <p:txBody>
          <a:bodyPr wrap="square" rtlCol="0">
            <a:spAutoFit/>
          </a:bodyPr>
          <a:lstStyle/>
          <a:p>
            <a:r>
              <a:rPr kumimoji="1" lang="en-US" altLang="ja-JP" dirty="0" smtClean="0"/>
              <a:t>Odd filling factor</a:t>
            </a:r>
            <a:endParaRPr kumimoji="1" lang="ja-JP" altLang="en-US" dirty="0"/>
          </a:p>
        </p:txBody>
      </p:sp>
    </p:spTree>
    <p:extLst>
      <p:ext uri="{BB962C8B-B14F-4D97-AF65-F5344CB8AC3E}">
        <p14:creationId xmlns:p14="http://schemas.microsoft.com/office/powerpoint/2010/main" val="2020084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タイトル 1"/>
          <p:cNvSpPr>
            <a:spLocks noGrp="1"/>
          </p:cNvSpPr>
          <p:nvPr>
            <p:ph type="title"/>
          </p:nvPr>
        </p:nvSpPr>
        <p:spPr>
          <a:xfrm>
            <a:off x="0" y="-96013"/>
            <a:ext cx="8817636" cy="1143000"/>
          </a:xfrm>
        </p:spPr>
        <p:txBody>
          <a:bodyPr/>
          <a:lstStyle/>
          <a:p>
            <a:r>
              <a:rPr kumimoji="1" lang="en-US" altLang="ja-JP" sz="3200" dirty="0" smtClean="0">
                <a:latin typeface="Arial" pitchFamily="34" charset="0"/>
                <a:cs typeface="Arial" pitchFamily="34" charset="0"/>
              </a:rPr>
              <a:t>Resistively detected NMR</a:t>
            </a:r>
            <a:endParaRPr kumimoji="1" lang="ja-JP" altLang="en-US" sz="3200" dirty="0">
              <a:latin typeface="Arial" pitchFamily="34" charset="0"/>
              <a:cs typeface="Arial" pitchFamily="34" charset="0"/>
            </a:endParaRPr>
          </a:p>
        </p:txBody>
      </p:sp>
      <p:grpSp>
        <p:nvGrpSpPr>
          <p:cNvPr id="16" name="グループ化 15"/>
          <p:cNvGrpSpPr/>
          <p:nvPr/>
        </p:nvGrpSpPr>
        <p:grpSpPr>
          <a:xfrm>
            <a:off x="277346" y="1835854"/>
            <a:ext cx="6083462" cy="2853286"/>
            <a:chOff x="3147771" y="3726068"/>
            <a:chExt cx="6083462" cy="2853286"/>
          </a:xfrm>
        </p:grpSpPr>
        <p:grpSp>
          <p:nvGrpSpPr>
            <p:cNvPr id="29" name="グループ化 28"/>
            <p:cNvGrpSpPr/>
            <p:nvPr/>
          </p:nvGrpSpPr>
          <p:grpSpPr>
            <a:xfrm>
              <a:off x="3147771" y="3726068"/>
              <a:ext cx="3142526" cy="2853286"/>
              <a:chOff x="-644610" y="4288039"/>
              <a:chExt cx="3142526" cy="2853286"/>
            </a:xfrm>
          </p:grpSpPr>
          <p:sp>
            <p:nvSpPr>
              <p:cNvPr id="30" name="テキスト ボックス 29"/>
              <p:cNvSpPr txBox="1"/>
              <p:nvPr/>
            </p:nvSpPr>
            <p:spPr>
              <a:xfrm>
                <a:off x="-602968" y="4288039"/>
                <a:ext cx="3037755" cy="646331"/>
              </a:xfrm>
              <a:prstGeom prst="rect">
                <a:avLst/>
              </a:prstGeom>
              <a:noFill/>
            </p:spPr>
            <p:txBody>
              <a:bodyPr wrap="square" rtlCol="0">
                <a:spAutoFit/>
              </a:bodyPr>
              <a:lstStyle/>
              <a:p>
                <a:r>
                  <a:rPr lang="en-US" altLang="ja-JP" dirty="0" smtClean="0"/>
                  <a:t>Resistively-detected NMR in QH breakdown</a:t>
                </a:r>
                <a:endParaRPr kumimoji="1" lang="ja-JP" altLang="en-US" dirty="0"/>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64" y="4931792"/>
                <a:ext cx="2560828" cy="187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31"/>
              <p:cNvSpPr txBox="1"/>
              <p:nvPr/>
            </p:nvSpPr>
            <p:spPr>
              <a:xfrm>
                <a:off x="-644610" y="6864326"/>
                <a:ext cx="3142526" cy="276999"/>
              </a:xfrm>
              <a:prstGeom prst="rect">
                <a:avLst/>
              </a:prstGeom>
              <a:noFill/>
            </p:spPr>
            <p:txBody>
              <a:bodyPr wrap="square" rtlCol="0">
                <a:spAutoFit/>
              </a:bodyPr>
              <a:lstStyle>
                <a:defPPr>
                  <a:defRPr lang="ja-JP"/>
                </a:defPPr>
                <a:lvl1pPr>
                  <a:defRPr sz="1400">
                    <a:latin typeface="Arial" pitchFamily="34" charset="0"/>
                    <a:cs typeface="Arial" pitchFamily="34" charset="0"/>
                  </a:defRPr>
                </a:lvl1pPr>
              </a:lstStyle>
              <a:p>
                <a:r>
                  <a:rPr lang="en-US" altLang="ja-JP" sz="1200" dirty="0"/>
                  <a:t>Kawamura et al. APL 90, 022102 (2007).</a:t>
                </a:r>
                <a:endParaRPr lang="ja-JP" altLang="en-US" sz="1200" dirty="0"/>
              </a:p>
            </p:txBody>
          </p:sp>
        </p:grpSp>
        <p:grpSp>
          <p:nvGrpSpPr>
            <p:cNvPr id="36" name="グループ化 35"/>
            <p:cNvGrpSpPr/>
            <p:nvPr/>
          </p:nvGrpSpPr>
          <p:grpSpPr>
            <a:xfrm>
              <a:off x="6885394" y="3846837"/>
              <a:ext cx="2345839" cy="1698784"/>
              <a:chOff x="5080330" y="1954098"/>
              <a:chExt cx="2345839" cy="1698784"/>
            </a:xfrm>
          </p:grpSpPr>
          <p:grpSp>
            <p:nvGrpSpPr>
              <p:cNvPr id="37" name="Group 77"/>
              <p:cNvGrpSpPr>
                <a:grpSpLocks/>
              </p:cNvGrpSpPr>
              <p:nvPr/>
            </p:nvGrpSpPr>
            <p:grpSpPr bwMode="auto">
              <a:xfrm>
                <a:off x="5080330" y="1954098"/>
                <a:ext cx="1981201" cy="1152525"/>
                <a:chOff x="2038" y="2614"/>
                <a:chExt cx="1248" cy="726"/>
              </a:xfrm>
            </p:grpSpPr>
            <p:grpSp>
              <p:nvGrpSpPr>
                <p:cNvPr id="54" name="Group 56"/>
                <p:cNvGrpSpPr>
                  <a:grpSpLocks/>
                </p:cNvGrpSpPr>
                <p:nvPr/>
              </p:nvGrpSpPr>
              <p:grpSpPr bwMode="auto">
                <a:xfrm>
                  <a:off x="2038" y="3018"/>
                  <a:ext cx="1248" cy="316"/>
                  <a:chOff x="2845" y="1154"/>
                  <a:chExt cx="1248" cy="316"/>
                </a:xfrm>
              </p:grpSpPr>
              <p:sp>
                <p:nvSpPr>
                  <p:cNvPr id="62" name="Rectangle 24"/>
                  <p:cNvSpPr>
                    <a:spLocks noChangeArrowheads="1"/>
                  </p:cNvSpPr>
                  <p:nvPr/>
                </p:nvSpPr>
                <p:spPr bwMode="auto">
                  <a:xfrm flipV="1">
                    <a:off x="3325" y="1154"/>
                    <a:ext cx="96" cy="134"/>
                  </a:xfrm>
                  <a:prstGeom prst="rect">
                    <a:avLst/>
                  </a:prstGeom>
                  <a:gradFill rotWithShape="0">
                    <a:gsLst>
                      <a:gs pos="0">
                        <a:schemeClr val="accent1"/>
                      </a:gs>
                      <a:gs pos="100000">
                        <a:schemeClr val="accent1">
                          <a:gamma/>
                          <a:shade val="46275"/>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63" name="Rectangle 25"/>
                  <p:cNvSpPr>
                    <a:spLocks noChangeArrowheads="1"/>
                  </p:cNvSpPr>
                  <p:nvPr/>
                </p:nvSpPr>
                <p:spPr bwMode="auto">
                  <a:xfrm flipV="1">
                    <a:off x="3709" y="1154"/>
                    <a:ext cx="96" cy="134"/>
                  </a:xfrm>
                  <a:prstGeom prst="rect">
                    <a:avLst/>
                  </a:prstGeom>
                  <a:gradFill rotWithShape="0">
                    <a:gsLst>
                      <a:gs pos="0">
                        <a:schemeClr val="accent1"/>
                      </a:gs>
                      <a:gs pos="100000">
                        <a:schemeClr val="accent1">
                          <a:gamma/>
                          <a:shade val="46275"/>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64" name="Rectangle 36"/>
                  <p:cNvSpPr>
                    <a:spLocks noChangeArrowheads="1"/>
                  </p:cNvSpPr>
                  <p:nvPr/>
                </p:nvSpPr>
                <p:spPr bwMode="auto">
                  <a:xfrm>
                    <a:off x="2845" y="1250"/>
                    <a:ext cx="1248" cy="132"/>
                  </a:xfrm>
                  <a:prstGeom prst="rect">
                    <a:avLst/>
                  </a:prstGeom>
                  <a:gradFill rotWithShape="0">
                    <a:gsLst>
                      <a:gs pos="0">
                        <a:schemeClr val="accent1"/>
                      </a:gs>
                      <a:gs pos="100000">
                        <a:schemeClr val="accent1">
                          <a:gamma/>
                          <a:shade val="46275"/>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65" name="Rectangle 37"/>
                  <p:cNvSpPr>
                    <a:spLocks noChangeArrowheads="1"/>
                  </p:cNvSpPr>
                  <p:nvPr/>
                </p:nvSpPr>
                <p:spPr bwMode="auto">
                  <a:xfrm flipV="1">
                    <a:off x="3133" y="1336"/>
                    <a:ext cx="96" cy="134"/>
                  </a:xfrm>
                  <a:prstGeom prst="rect">
                    <a:avLst/>
                  </a:prstGeom>
                  <a:gradFill rotWithShape="0">
                    <a:gsLst>
                      <a:gs pos="0">
                        <a:schemeClr val="accent1"/>
                      </a:gs>
                      <a:gs pos="100000">
                        <a:schemeClr val="accent1">
                          <a:gamma/>
                          <a:shade val="46275"/>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66" name="Rectangle 38"/>
                  <p:cNvSpPr>
                    <a:spLocks noChangeArrowheads="1"/>
                  </p:cNvSpPr>
                  <p:nvPr/>
                </p:nvSpPr>
                <p:spPr bwMode="auto">
                  <a:xfrm flipV="1">
                    <a:off x="3469" y="1336"/>
                    <a:ext cx="96" cy="134"/>
                  </a:xfrm>
                  <a:prstGeom prst="rect">
                    <a:avLst/>
                  </a:prstGeom>
                  <a:gradFill rotWithShape="0">
                    <a:gsLst>
                      <a:gs pos="0">
                        <a:schemeClr val="accent1"/>
                      </a:gs>
                      <a:gs pos="100000">
                        <a:schemeClr val="accent1">
                          <a:gamma/>
                          <a:shade val="46275"/>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sp>
              <p:nvSpPr>
                <p:cNvPr id="55" name="Freeform 64"/>
                <p:cNvSpPr>
                  <a:spLocks/>
                </p:cNvSpPr>
                <p:nvPr/>
              </p:nvSpPr>
              <p:spPr bwMode="auto">
                <a:xfrm>
                  <a:off x="2886" y="2750"/>
                  <a:ext cx="192" cy="248"/>
                </a:xfrm>
                <a:custGeom>
                  <a:avLst/>
                  <a:gdLst/>
                  <a:ahLst/>
                  <a:cxnLst>
                    <a:cxn ang="0">
                      <a:pos x="0" y="248"/>
                    </a:cxn>
                    <a:cxn ang="0">
                      <a:pos x="8" y="192"/>
                    </a:cxn>
                    <a:cxn ang="0">
                      <a:pos x="32" y="176"/>
                    </a:cxn>
                    <a:cxn ang="0">
                      <a:pos x="72" y="136"/>
                    </a:cxn>
                    <a:cxn ang="0">
                      <a:pos x="168" y="32"/>
                    </a:cxn>
                    <a:cxn ang="0">
                      <a:pos x="192" y="0"/>
                    </a:cxn>
                  </a:cxnLst>
                  <a:rect l="0" t="0" r="r" b="b"/>
                  <a:pathLst>
                    <a:path w="192" h="248">
                      <a:moveTo>
                        <a:pt x="0" y="248"/>
                      </a:moveTo>
                      <a:cubicBezTo>
                        <a:pt x="3" y="229"/>
                        <a:pt x="0" y="209"/>
                        <a:pt x="8" y="192"/>
                      </a:cubicBezTo>
                      <a:cubicBezTo>
                        <a:pt x="12" y="183"/>
                        <a:pt x="25" y="183"/>
                        <a:pt x="32" y="176"/>
                      </a:cubicBezTo>
                      <a:cubicBezTo>
                        <a:pt x="85" y="123"/>
                        <a:pt x="8" y="179"/>
                        <a:pt x="72" y="136"/>
                      </a:cubicBezTo>
                      <a:cubicBezTo>
                        <a:pt x="86" y="95"/>
                        <a:pt x="127" y="46"/>
                        <a:pt x="168" y="32"/>
                      </a:cubicBezTo>
                      <a:cubicBezTo>
                        <a:pt x="186" y="5"/>
                        <a:pt x="177" y="15"/>
                        <a:pt x="192" y="0"/>
                      </a:cubicBezTo>
                    </a:path>
                  </a:pathLst>
                </a:custGeom>
                <a:noFill/>
                <a:ln w="38100" cmpd="sng">
                  <a:solidFill>
                    <a:schemeClr val="tx1"/>
                  </a:solidFill>
                  <a:round/>
                  <a:headEnd/>
                  <a:tailEnd/>
                </a:ln>
                <a:effec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6" name="AutoShape 72"/>
                <p:cNvSpPr>
                  <a:spLocks noChangeArrowheads="1"/>
                </p:cNvSpPr>
                <p:nvPr/>
              </p:nvSpPr>
              <p:spPr bwMode="auto">
                <a:xfrm>
                  <a:off x="2485" y="2976"/>
                  <a:ext cx="408" cy="137"/>
                </a:xfrm>
                <a:prstGeom prst="leftRightArrow">
                  <a:avLst>
                    <a:gd name="adj1" fmla="val 50000"/>
                    <a:gd name="adj2" fmla="val 59562"/>
                  </a:avLst>
                </a:prstGeom>
                <a:solidFill>
                  <a:srgbClr val="FF0000"/>
                </a:solidFill>
                <a:ln w="9525">
                  <a:solidFill>
                    <a:schemeClr val="tx1"/>
                  </a:solidFill>
                  <a:miter lim="800000"/>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7" name="Freeform 63"/>
                <p:cNvSpPr>
                  <a:spLocks/>
                </p:cNvSpPr>
                <p:nvPr/>
              </p:nvSpPr>
              <p:spPr bwMode="auto">
                <a:xfrm>
                  <a:off x="2530" y="2722"/>
                  <a:ext cx="482" cy="618"/>
                </a:xfrm>
                <a:custGeom>
                  <a:avLst/>
                  <a:gdLst/>
                  <a:ahLst/>
                  <a:cxnLst>
                    <a:cxn ang="0">
                      <a:pos x="96" y="570"/>
                    </a:cxn>
                    <a:cxn ang="0">
                      <a:pos x="32" y="618"/>
                    </a:cxn>
                    <a:cxn ang="0">
                      <a:pos x="32" y="466"/>
                    </a:cxn>
                    <a:cxn ang="0">
                      <a:pos x="136" y="274"/>
                    </a:cxn>
                    <a:cxn ang="0">
                      <a:pos x="240" y="186"/>
                    </a:cxn>
                    <a:cxn ang="0">
                      <a:pos x="280" y="194"/>
                    </a:cxn>
                    <a:cxn ang="0">
                      <a:pos x="296" y="218"/>
                    </a:cxn>
                    <a:cxn ang="0">
                      <a:pos x="344" y="146"/>
                    </a:cxn>
                    <a:cxn ang="0">
                      <a:pos x="432" y="66"/>
                    </a:cxn>
                    <a:cxn ang="0">
                      <a:pos x="464" y="26"/>
                    </a:cxn>
                    <a:cxn ang="0">
                      <a:pos x="480" y="2"/>
                    </a:cxn>
                    <a:cxn ang="0">
                      <a:pos x="480" y="10"/>
                    </a:cxn>
                  </a:cxnLst>
                  <a:rect l="0" t="0" r="r" b="b"/>
                  <a:pathLst>
                    <a:path w="482" h="618">
                      <a:moveTo>
                        <a:pt x="96" y="570"/>
                      </a:moveTo>
                      <a:cubicBezTo>
                        <a:pt x="77" y="598"/>
                        <a:pt x="64" y="607"/>
                        <a:pt x="32" y="618"/>
                      </a:cubicBezTo>
                      <a:cubicBezTo>
                        <a:pt x="0" y="569"/>
                        <a:pt x="23" y="519"/>
                        <a:pt x="32" y="466"/>
                      </a:cubicBezTo>
                      <a:cubicBezTo>
                        <a:pt x="49" y="367"/>
                        <a:pt x="66" y="344"/>
                        <a:pt x="136" y="274"/>
                      </a:cubicBezTo>
                      <a:cubicBezTo>
                        <a:pt x="173" y="237"/>
                        <a:pt x="188" y="203"/>
                        <a:pt x="240" y="186"/>
                      </a:cubicBezTo>
                      <a:cubicBezTo>
                        <a:pt x="253" y="189"/>
                        <a:pt x="268" y="187"/>
                        <a:pt x="280" y="194"/>
                      </a:cubicBezTo>
                      <a:cubicBezTo>
                        <a:pt x="288" y="199"/>
                        <a:pt x="287" y="222"/>
                        <a:pt x="296" y="218"/>
                      </a:cubicBezTo>
                      <a:cubicBezTo>
                        <a:pt x="296" y="218"/>
                        <a:pt x="336" y="158"/>
                        <a:pt x="344" y="146"/>
                      </a:cubicBezTo>
                      <a:cubicBezTo>
                        <a:pt x="366" y="113"/>
                        <a:pt x="399" y="88"/>
                        <a:pt x="432" y="66"/>
                      </a:cubicBezTo>
                      <a:cubicBezTo>
                        <a:pt x="448" y="19"/>
                        <a:pt x="428" y="62"/>
                        <a:pt x="464" y="26"/>
                      </a:cubicBezTo>
                      <a:cubicBezTo>
                        <a:pt x="471" y="19"/>
                        <a:pt x="473" y="9"/>
                        <a:pt x="480" y="2"/>
                      </a:cubicBezTo>
                      <a:cubicBezTo>
                        <a:pt x="482" y="0"/>
                        <a:pt x="480" y="7"/>
                        <a:pt x="480" y="10"/>
                      </a:cubicBezTo>
                    </a:path>
                  </a:pathLst>
                </a:custGeom>
                <a:noFill/>
                <a:ln w="38100" cmpd="sng">
                  <a:solidFill>
                    <a:schemeClr val="tx1"/>
                  </a:solidFill>
                  <a:round/>
                  <a:headEnd/>
                  <a:tailEnd/>
                </a:ln>
                <a:effec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nvGrpSpPr>
                <p:cNvPr id="59" name="Group 73"/>
                <p:cNvGrpSpPr>
                  <a:grpSpLocks/>
                </p:cNvGrpSpPr>
                <p:nvPr/>
              </p:nvGrpSpPr>
              <p:grpSpPr bwMode="auto">
                <a:xfrm>
                  <a:off x="2893" y="2614"/>
                  <a:ext cx="227" cy="227"/>
                  <a:chOff x="2893" y="2614"/>
                  <a:chExt cx="227" cy="227"/>
                </a:xfrm>
              </p:grpSpPr>
              <p:sp>
                <p:nvSpPr>
                  <p:cNvPr id="60" name="Oval 65"/>
                  <p:cNvSpPr>
                    <a:spLocks noChangeArrowheads="1"/>
                  </p:cNvSpPr>
                  <p:nvPr/>
                </p:nvSpPr>
                <p:spPr bwMode="auto">
                  <a:xfrm>
                    <a:off x="2893" y="2614"/>
                    <a:ext cx="227" cy="227"/>
                  </a:xfrm>
                  <a:prstGeom prst="ellipse">
                    <a:avLst/>
                  </a:prstGeom>
                  <a:solidFill>
                    <a:schemeClr val="accent1"/>
                  </a:solidFill>
                  <a:ln w="9525">
                    <a:solidFill>
                      <a:schemeClr val="tx1"/>
                    </a:solidFill>
                    <a:round/>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61" name="Freeform 68"/>
                  <p:cNvSpPr>
                    <a:spLocks/>
                  </p:cNvSpPr>
                  <p:nvPr/>
                </p:nvSpPr>
                <p:spPr bwMode="auto">
                  <a:xfrm>
                    <a:off x="2938" y="2660"/>
                    <a:ext cx="136" cy="135"/>
                  </a:xfrm>
                  <a:custGeom>
                    <a:avLst/>
                    <a:gdLst/>
                    <a:ahLst/>
                    <a:cxnLst>
                      <a:cxn ang="0">
                        <a:pos x="0" y="143"/>
                      </a:cxn>
                      <a:cxn ang="0">
                        <a:pos x="91" y="7"/>
                      </a:cxn>
                      <a:cxn ang="0">
                        <a:pos x="181" y="188"/>
                      </a:cxn>
                      <a:cxn ang="0">
                        <a:pos x="272" y="98"/>
                      </a:cxn>
                    </a:cxnLst>
                    <a:rect l="0" t="0" r="r" b="b"/>
                    <a:pathLst>
                      <a:path w="272" h="203">
                        <a:moveTo>
                          <a:pt x="0" y="143"/>
                        </a:moveTo>
                        <a:cubicBezTo>
                          <a:pt x="30" y="71"/>
                          <a:pt x="61" y="0"/>
                          <a:pt x="91" y="7"/>
                        </a:cubicBezTo>
                        <a:cubicBezTo>
                          <a:pt x="121" y="14"/>
                          <a:pt x="151" y="173"/>
                          <a:pt x="181" y="188"/>
                        </a:cubicBezTo>
                        <a:cubicBezTo>
                          <a:pt x="211" y="203"/>
                          <a:pt x="241" y="150"/>
                          <a:pt x="272" y="98"/>
                        </a:cubicBezTo>
                      </a:path>
                    </a:pathLst>
                  </a:custGeom>
                  <a:noFill/>
                  <a:ln w="9525">
                    <a:solidFill>
                      <a:schemeClr val="tx1"/>
                    </a:solidFill>
                    <a:round/>
                    <a:headEnd/>
                    <a:tailEnd/>
                  </a:ln>
                  <a:effec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grpSp>
            <p:nvGrpSpPr>
              <p:cNvPr id="38" name="グループ化 37"/>
              <p:cNvGrpSpPr/>
              <p:nvPr/>
            </p:nvGrpSpPr>
            <p:grpSpPr>
              <a:xfrm>
                <a:off x="5575674" y="2941358"/>
                <a:ext cx="629200" cy="711524"/>
                <a:chOff x="737873" y="2249424"/>
                <a:chExt cx="629200" cy="711524"/>
              </a:xfrm>
            </p:grpSpPr>
            <p:sp>
              <p:nvSpPr>
                <p:cNvPr id="42" name="Oval 36"/>
                <p:cNvSpPr>
                  <a:spLocks noChangeArrowheads="1"/>
                </p:cNvSpPr>
                <p:nvPr/>
              </p:nvSpPr>
              <p:spPr bwMode="auto">
                <a:xfrm>
                  <a:off x="792974" y="2487671"/>
                  <a:ext cx="502662" cy="473277"/>
                </a:xfrm>
                <a:prstGeom prst="ellipse">
                  <a:avLst/>
                </a:prstGeom>
                <a:noFill/>
                <a:ln w="12700">
                  <a:solidFill>
                    <a:schemeClr val="tx1"/>
                  </a:solidFill>
                  <a:round/>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dirty="0"/>
                </a:p>
              </p:txBody>
            </p:sp>
            <p:sp>
              <p:nvSpPr>
                <p:cNvPr id="43" name="Text Box 37"/>
                <p:cNvSpPr txBox="1">
                  <a:spLocks noChangeArrowheads="1"/>
                </p:cNvSpPr>
                <p:nvPr/>
              </p:nvSpPr>
              <p:spPr bwMode="auto">
                <a:xfrm>
                  <a:off x="827584" y="2528900"/>
                  <a:ext cx="531327" cy="338554"/>
                </a:xfrm>
                <a:prstGeom prst="rect">
                  <a:avLst/>
                </a:prstGeom>
                <a:noFill/>
                <a:ln w="9525">
                  <a:noFill/>
                  <a:miter lim="800000"/>
                  <a:headEnd/>
                  <a:tailEnd/>
                </a:ln>
                <a:effec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spcBef>
                      <a:spcPct val="50000"/>
                    </a:spcBef>
                  </a:pPr>
                  <a:r>
                    <a:rPr kumimoji="0" lang="en-US" altLang="ja-JP" sz="1600" b="1" i="1" dirty="0" err="1" smtClean="0">
                      <a:latin typeface="Times" pitchFamily="18" charset="0"/>
                      <a:ea typeface="Osaka" charset="-128"/>
                    </a:rPr>
                    <a:t>V</a:t>
                  </a:r>
                  <a:r>
                    <a:rPr kumimoji="0" lang="en-US" altLang="ja-JP" sz="1600" b="1" i="1" baseline="-25000" dirty="0" err="1" smtClean="0">
                      <a:latin typeface="Times" pitchFamily="18" charset="0"/>
                      <a:ea typeface="Osaka" charset="-128"/>
                    </a:rPr>
                    <a:t>x</a:t>
                  </a:r>
                  <a:endParaRPr lang="en-US" altLang="ja-JP" sz="1600" b="1" dirty="0">
                    <a:latin typeface="Times" pitchFamily="18" charset="0"/>
                    <a:ea typeface="Osaka" charset="-128"/>
                  </a:endParaRPr>
                </a:p>
              </p:txBody>
            </p:sp>
            <p:sp>
              <p:nvSpPr>
                <p:cNvPr id="46" name="フリーフォーム 45"/>
                <p:cNvSpPr/>
                <p:nvPr/>
              </p:nvSpPr>
              <p:spPr>
                <a:xfrm>
                  <a:off x="1286256" y="2249424"/>
                  <a:ext cx="80817" cy="518160"/>
                </a:xfrm>
                <a:custGeom>
                  <a:avLst/>
                  <a:gdLst>
                    <a:gd name="connsiteX0" fmla="*/ 6096 w 201175"/>
                    <a:gd name="connsiteY0" fmla="*/ 518160 h 518160"/>
                    <a:gd name="connsiteX1" fmla="*/ 201168 w 201175"/>
                    <a:gd name="connsiteY1" fmla="*/ 347472 h 518160"/>
                    <a:gd name="connsiteX2" fmla="*/ 0 w 201175"/>
                    <a:gd name="connsiteY2" fmla="*/ 0 h 518160"/>
                  </a:gdLst>
                  <a:ahLst/>
                  <a:cxnLst>
                    <a:cxn ang="0">
                      <a:pos x="connsiteX0" y="connsiteY0"/>
                    </a:cxn>
                    <a:cxn ang="0">
                      <a:pos x="connsiteX1" y="connsiteY1"/>
                    </a:cxn>
                    <a:cxn ang="0">
                      <a:pos x="connsiteX2" y="connsiteY2"/>
                    </a:cxn>
                  </a:cxnLst>
                  <a:rect l="l" t="t" r="r" b="b"/>
                  <a:pathLst>
                    <a:path w="201175" h="518160">
                      <a:moveTo>
                        <a:pt x="6096" y="518160"/>
                      </a:moveTo>
                      <a:cubicBezTo>
                        <a:pt x="104140" y="475996"/>
                        <a:pt x="202184" y="433832"/>
                        <a:pt x="201168" y="347472"/>
                      </a:cubicBezTo>
                      <a:cubicBezTo>
                        <a:pt x="200152" y="261112"/>
                        <a:pt x="100076" y="130556"/>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dirty="0"/>
                </a:p>
              </p:txBody>
            </p:sp>
            <p:sp>
              <p:nvSpPr>
                <p:cNvPr id="48" name="フリーフォーム 47"/>
                <p:cNvSpPr/>
                <p:nvPr/>
              </p:nvSpPr>
              <p:spPr>
                <a:xfrm flipH="1">
                  <a:off x="737873" y="2291494"/>
                  <a:ext cx="80817" cy="518160"/>
                </a:xfrm>
                <a:custGeom>
                  <a:avLst/>
                  <a:gdLst>
                    <a:gd name="connsiteX0" fmla="*/ 6096 w 201175"/>
                    <a:gd name="connsiteY0" fmla="*/ 518160 h 518160"/>
                    <a:gd name="connsiteX1" fmla="*/ 201168 w 201175"/>
                    <a:gd name="connsiteY1" fmla="*/ 347472 h 518160"/>
                    <a:gd name="connsiteX2" fmla="*/ 0 w 201175"/>
                    <a:gd name="connsiteY2" fmla="*/ 0 h 518160"/>
                  </a:gdLst>
                  <a:ahLst/>
                  <a:cxnLst>
                    <a:cxn ang="0">
                      <a:pos x="connsiteX0" y="connsiteY0"/>
                    </a:cxn>
                    <a:cxn ang="0">
                      <a:pos x="connsiteX1" y="connsiteY1"/>
                    </a:cxn>
                    <a:cxn ang="0">
                      <a:pos x="connsiteX2" y="connsiteY2"/>
                    </a:cxn>
                  </a:cxnLst>
                  <a:rect l="l" t="t" r="r" b="b"/>
                  <a:pathLst>
                    <a:path w="201175" h="518160">
                      <a:moveTo>
                        <a:pt x="6096" y="518160"/>
                      </a:moveTo>
                      <a:cubicBezTo>
                        <a:pt x="104140" y="475996"/>
                        <a:pt x="202184" y="433832"/>
                        <a:pt x="201168" y="347472"/>
                      </a:cubicBezTo>
                      <a:cubicBezTo>
                        <a:pt x="200152" y="261112"/>
                        <a:pt x="100076" y="130556"/>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dirty="0"/>
                </a:p>
              </p:txBody>
            </p:sp>
          </p:grpSp>
          <p:grpSp>
            <p:nvGrpSpPr>
              <p:cNvPr id="39" name="グループ化 38"/>
              <p:cNvGrpSpPr/>
              <p:nvPr/>
            </p:nvGrpSpPr>
            <p:grpSpPr>
              <a:xfrm>
                <a:off x="6798005" y="2267792"/>
                <a:ext cx="628164" cy="369725"/>
                <a:chOff x="1960204" y="1575858"/>
                <a:chExt cx="628164" cy="369725"/>
              </a:xfrm>
            </p:grpSpPr>
            <p:cxnSp>
              <p:nvCxnSpPr>
                <p:cNvPr id="40" name="直線矢印コネクタ 39"/>
                <p:cNvCxnSpPr/>
                <p:nvPr/>
              </p:nvCxnSpPr>
              <p:spPr>
                <a:xfrm flipH="1">
                  <a:off x="1960204" y="1945583"/>
                  <a:ext cx="3435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 Box 37"/>
                <p:cNvSpPr txBox="1">
                  <a:spLocks noChangeArrowheads="1"/>
                </p:cNvSpPr>
                <p:nvPr/>
              </p:nvSpPr>
              <p:spPr bwMode="auto">
                <a:xfrm>
                  <a:off x="2057041" y="1575858"/>
                  <a:ext cx="531327" cy="338554"/>
                </a:xfrm>
                <a:prstGeom prst="rect">
                  <a:avLst/>
                </a:prstGeom>
                <a:noFill/>
                <a:ln w="9525">
                  <a:noFill/>
                  <a:miter lim="800000"/>
                  <a:headEnd/>
                  <a:tailEnd/>
                </a:ln>
                <a:effec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spcBef>
                      <a:spcPct val="50000"/>
                    </a:spcBef>
                  </a:pPr>
                  <a:r>
                    <a:rPr kumimoji="0" lang="en-US" altLang="ja-JP" sz="1600" b="1" i="1" dirty="0" err="1" smtClean="0">
                      <a:latin typeface="Times" pitchFamily="18" charset="0"/>
                      <a:ea typeface="Osaka" charset="-128"/>
                    </a:rPr>
                    <a:t>I</a:t>
                  </a:r>
                  <a:r>
                    <a:rPr lang="en-US" altLang="ja-JP" sz="1600" b="1" i="1" baseline="-25000" dirty="0" err="1" smtClean="0">
                      <a:latin typeface="Times" pitchFamily="18" charset="0"/>
                      <a:ea typeface="Osaka" charset="-128"/>
                    </a:rPr>
                    <a:t>sd</a:t>
                  </a:r>
                  <a:endParaRPr lang="en-US" altLang="ja-JP" sz="1600" b="1" dirty="0">
                    <a:latin typeface="Times" pitchFamily="18" charset="0"/>
                    <a:ea typeface="Osaka" charset="-128"/>
                  </a:endParaRPr>
                </a:p>
              </p:txBody>
            </p:sp>
          </p:grpSp>
        </p:grpSp>
      </p:grpSp>
      <p:sp>
        <p:nvSpPr>
          <p:cNvPr id="15" name="正方形/長方形 14"/>
          <p:cNvSpPr/>
          <p:nvPr/>
        </p:nvSpPr>
        <p:spPr>
          <a:xfrm>
            <a:off x="3154622" y="3604689"/>
            <a:ext cx="5989378" cy="369332"/>
          </a:xfrm>
          <a:prstGeom prst="rect">
            <a:avLst/>
          </a:prstGeom>
        </p:spPr>
        <p:txBody>
          <a:bodyPr wrap="square">
            <a:spAutoFit/>
          </a:bodyPr>
          <a:lstStyle/>
          <a:p>
            <a:r>
              <a:rPr lang="ja-JP" altLang="en-US" dirty="0" smtClean="0"/>
              <a:t>　</a:t>
            </a:r>
            <a:r>
              <a:rPr lang="en-US" altLang="ja-JP" dirty="0" smtClean="0"/>
              <a:t>Current-induced dynamic </a:t>
            </a:r>
            <a:r>
              <a:rPr lang="en-US" altLang="ja-JP" dirty="0"/>
              <a:t>nuclear polarization</a:t>
            </a:r>
            <a:endParaRPr lang="ja-JP" altLang="en-US" dirty="0"/>
          </a:p>
        </p:txBody>
      </p:sp>
      <p:sp>
        <p:nvSpPr>
          <p:cNvPr id="17" name="正方形/長方形 16"/>
          <p:cNvSpPr/>
          <p:nvPr/>
        </p:nvSpPr>
        <p:spPr>
          <a:xfrm>
            <a:off x="3253605" y="3957948"/>
            <a:ext cx="4596130" cy="369332"/>
          </a:xfrm>
          <a:prstGeom prst="rect">
            <a:avLst/>
          </a:prstGeom>
        </p:spPr>
        <p:txBody>
          <a:bodyPr wrap="none">
            <a:spAutoFit/>
          </a:bodyPr>
          <a:lstStyle/>
          <a:p>
            <a:pPr algn="ctr"/>
            <a:r>
              <a:rPr lang="en-US" altLang="ja-JP" dirty="0" smtClean="0">
                <a:latin typeface="Arial" pitchFamily="34" charset="0"/>
                <a:cs typeface="Arial" pitchFamily="34" charset="0"/>
              </a:rPr>
              <a:t>Resistive </a:t>
            </a:r>
            <a:r>
              <a:rPr lang="en-US" altLang="ja-JP" dirty="0">
                <a:latin typeface="Arial" pitchFamily="34" charset="0"/>
                <a:cs typeface="Arial" pitchFamily="34" charset="0"/>
              </a:rPr>
              <a:t>detection of nuclear polarization</a:t>
            </a:r>
            <a:endParaRPr lang="ja-JP" altLang="en-US" dirty="0">
              <a:latin typeface="Arial" pitchFamily="34" charset="0"/>
              <a:cs typeface="Arial" pitchFamily="34" charset="0"/>
            </a:endParaRPr>
          </a:p>
        </p:txBody>
      </p:sp>
    </p:spTree>
    <p:extLst>
      <p:ext uri="{BB962C8B-B14F-4D97-AF65-F5344CB8AC3E}">
        <p14:creationId xmlns:p14="http://schemas.microsoft.com/office/powerpoint/2010/main" val="178287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07604" y="944724"/>
            <a:ext cx="7128792" cy="1354217"/>
          </a:xfrm>
          <a:prstGeom prst="rect">
            <a:avLst/>
          </a:prstGeom>
          <a:noFill/>
        </p:spPr>
        <p:txBody>
          <a:bodyPr wrap="square" rtlCol="0">
            <a:spAutoFit/>
          </a:bodyPr>
          <a:lstStyle/>
          <a:p>
            <a:r>
              <a:rPr kumimoji="1" lang="en-US" altLang="ja-JP" u="sng" dirty="0" smtClean="0"/>
              <a:t>Nuclear spin </a:t>
            </a:r>
          </a:p>
          <a:p>
            <a:pPr marL="285750" indent="-285750">
              <a:buFontTx/>
              <a:buChar char="-"/>
            </a:pPr>
            <a:r>
              <a:rPr lang="en-US" altLang="ja-JP" dirty="0" smtClean="0"/>
              <a:t>Current induced dynamic nuclear polarization in QH breakdown and QH ferromagnet</a:t>
            </a:r>
          </a:p>
          <a:p>
            <a:pPr lvl="0"/>
            <a:r>
              <a:rPr kumimoji="0" lang="en-US" altLang="ja-JP" sz="1400" dirty="0" smtClean="0">
                <a:solidFill>
                  <a:prstClr val="white"/>
                </a:solidFill>
                <a:latin typeface="Times New Roman" panose="02020603050405020304" pitchFamily="18" charset="0"/>
                <a:cs typeface="Times New Roman" panose="02020603050405020304" pitchFamily="18" charset="0"/>
              </a:rPr>
              <a:t>Yang </a:t>
            </a:r>
            <a:r>
              <a:rPr kumimoji="0" lang="en-US" altLang="ja-JP" sz="1400" i="1" dirty="0">
                <a:solidFill>
                  <a:prstClr val="white"/>
                </a:solidFill>
                <a:latin typeface="Times New Roman" panose="02020603050405020304" pitchFamily="18" charset="0"/>
                <a:cs typeface="Times New Roman" panose="02020603050405020304" pitchFamily="18" charset="0"/>
              </a:rPr>
              <a:t>et. al</a:t>
            </a:r>
            <a:r>
              <a:rPr kumimoji="0" lang="en-US" altLang="ja-JP" sz="1400" dirty="0">
                <a:solidFill>
                  <a:prstClr val="white"/>
                </a:solidFill>
                <a:latin typeface="Times New Roman" panose="02020603050405020304" pitchFamily="18" charset="0"/>
                <a:cs typeface="Times New Roman" panose="02020603050405020304" pitchFamily="18" charset="0"/>
              </a:rPr>
              <a:t>., </a:t>
            </a:r>
            <a:r>
              <a:rPr kumimoji="0" lang="ja-JP" altLang="ja-JP" sz="1400" dirty="0">
                <a:solidFill>
                  <a:prstClr val="white"/>
                </a:solidFill>
                <a:latin typeface="Times New Roman" panose="02020603050405020304" pitchFamily="18" charset="0"/>
                <a:cs typeface="Times New Roman" panose="02020603050405020304" pitchFamily="18" charset="0"/>
              </a:rPr>
              <a:t>Nat</a:t>
            </a:r>
            <a:r>
              <a:rPr kumimoji="0" lang="en-US" altLang="ja-JP" sz="1400" dirty="0">
                <a:solidFill>
                  <a:prstClr val="white"/>
                </a:solidFill>
                <a:latin typeface="Times New Roman" panose="02020603050405020304" pitchFamily="18" charset="0"/>
                <a:cs typeface="Times New Roman" panose="02020603050405020304" pitchFamily="18" charset="0"/>
              </a:rPr>
              <a:t>.</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en-US" altLang="ja-JP" sz="1400" dirty="0" smtClean="0">
                <a:solidFill>
                  <a:prstClr val="white"/>
                </a:solidFill>
                <a:latin typeface="Times New Roman" panose="02020603050405020304" pitchFamily="18" charset="0"/>
                <a:cs typeface="Times New Roman" panose="02020603050405020304" pitchFamily="18" charset="0"/>
              </a:rPr>
              <a:t>Comm.</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en-US" altLang="ja-JP" sz="1400" b="1" dirty="0">
                <a:solidFill>
                  <a:prstClr val="white"/>
                </a:solidFill>
                <a:latin typeface="Times New Roman" panose="02020603050405020304" pitchFamily="18" charset="0"/>
                <a:cs typeface="Times New Roman" panose="02020603050405020304" pitchFamily="18" charset="0"/>
              </a:rPr>
              <a:t>8</a:t>
            </a:r>
            <a:r>
              <a:rPr kumimoji="0" lang="ja-JP" altLang="ja-JP" sz="1400" dirty="0" err="1" smtClean="0">
                <a:solidFill>
                  <a:prstClr val="white"/>
                </a:solidFill>
                <a:latin typeface="Times New Roman" panose="02020603050405020304" pitchFamily="18" charset="0"/>
                <a:cs typeface="Times New Roman" panose="02020603050405020304" pitchFamily="18" charset="0"/>
              </a:rPr>
              <a:t>,</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en-US" altLang="ja-JP" sz="1400" dirty="0" smtClean="0">
                <a:solidFill>
                  <a:prstClr val="white"/>
                </a:solidFill>
                <a:latin typeface="Times New Roman" panose="02020603050405020304" pitchFamily="18" charset="0"/>
                <a:cs typeface="Times New Roman" panose="02020603050405020304" pitchFamily="18" charset="0"/>
              </a:rPr>
              <a:t>1</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ja-JP" altLang="ja-JP" sz="1400" dirty="0" smtClean="0">
                <a:solidFill>
                  <a:prstClr val="white"/>
                </a:solidFill>
                <a:latin typeface="Times New Roman" panose="02020603050405020304" pitchFamily="18" charset="0"/>
                <a:cs typeface="Times New Roman" panose="02020603050405020304" pitchFamily="18" charset="0"/>
              </a:rPr>
              <a:t>201</a:t>
            </a:r>
            <a:r>
              <a:rPr kumimoji="0" lang="en-US" altLang="ja-JP" sz="1400" dirty="0" smtClean="0">
                <a:solidFill>
                  <a:prstClr val="white"/>
                </a:solidFill>
                <a:latin typeface="Times New Roman" panose="02020603050405020304" pitchFamily="18" charset="0"/>
                <a:cs typeface="Times New Roman" panose="02020603050405020304" pitchFamily="18" charset="0"/>
              </a:rPr>
              <a:t>7</a:t>
            </a:r>
            <a:r>
              <a:rPr kumimoji="0" lang="ja-JP" altLang="ja-JP" sz="1400" dirty="0" smtClean="0">
                <a:solidFill>
                  <a:prstClr val="white"/>
                </a:solidFill>
                <a:latin typeface="Times New Roman" panose="02020603050405020304" pitchFamily="18" charset="0"/>
                <a:cs typeface="Times New Roman" panose="02020603050405020304" pitchFamily="18" charset="0"/>
              </a:rPr>
              <a:t>)</a:t>
            </a:r>
            <a:r>
              <a:rPr kumimoji="0" lang="en-US" altLang="ja-JP" sz="1400" dirty="0">
                <a:solidFill>
                  <a:prstClr val="white"/>
                </a:solidFill>
                <a:latin typeface="Times New Roman" panose="02020603050405020304" pitchFamily="18" charset="0"/>
                <a:cs typeface="Times New Roman" panose="02020603050405020304" pitchFamily="18" charset="0"/>
              </a:rPr>
              <a:t>. </a:t>
            </a:r>
            <a:endParaRPr kumimoji="0" lang="en-US" altLang="ja-JP" sz="1400" dirty="0" smtClean="0">
              <a:solidFill>
                <a:prstClr val="white"/>
              </a:solidFill>
              <a:latin typeface="Times New Roman" panose="02020603050405020304" pitchFamily="18" charset="0"/>
              <a:cs typeface="Times New Roman" panose="02020603050405020304" pitchFamily="18" charset="0"/>
            </a:endParaRPr>
          </a:p>
          <a:p>
            <a:pPr lvl="0"/>
            <a:r>
              <a:rPr kumimoji="0" lang="en-US" altLang="ja-JP" sz="1400" dirty="0" smtClean="0">
                <a:solidFill>
                  <a:prstClr val="white"/>
                </a:solidFill>
                <a:latin typeface="Times New Roman" panose="02020603050405020304" pitchFamily="18" charset="0"/>
                <a:cs typeface="Times New Roman" panose="02020603050405020304" pitchFamily="18" charset="0"/>
              </a:rPr>
              <a:t>Moore</a:t>
            </a:r>
            <a:r>
              <a:rPr kumimoji="0" lang="en-US" altLang="ja-JP" sz="1400" i="1" dirty="0">
                <a:solidFill>
                  <a:prstClr val="white"/>
                </a:solidFill>
                <a:latin typeface="Times New Roman" panose="02020603050405020304" pitchFamily="18" charset="0"/>
                <a:cs typeface="Times New Roman" panose="02020603050405020304" pitchFamily="18" charset="0"/>
              </a:rPr>
              <a:t> et. al</a:t>
            </a:r>
            <a:r>
              <a:rPr kumimoji="0" lang="en-US" altLang="ja-JP" sz="1400" dirty="0">
                <a:solidFill>
                  <a:prstClr val="white"/>
                </a:solidFill>
                <a:latin typeface="Times New Roman" panose="02020603050405020304" pitchFamily="18" charset="0"/>
                <a:cs typeface="Times New Roman" panose="02020603050405020304" pitchFamily="18" charset="0"/>
              </a:rPr>
              <a:t>., Phys.</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en-US" altLang="ja-JP" sz="1400" dirty="0">
                <a:solidFill>
                  <a:prstClr val="white"/>
                </a:solidFill>
                <a:latin typeface="Times New Roman" panose="02020603050405020304" pitchFamily="18" charset="0"/>
                <a:cs typeface="Times New Roman" panose="02020603050405020304" pitchFamily="18" charset="0"/>
              </a:rPr>
              <a:t>Rev. Lett.</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en-US" altLang="ja-JP" sz="1400" b="1" dirty="0" smtClean="0">
                <a:solidFill>
                  <a:prstClr val="white"/>
                </a:solidFill>
                <a:latin typeface="Times New Roman" panose="02020603050405020304" pitchFamily="18" charset="0"/>
                <a:cs typeface="Times New Roman" panose="02020603050405020304" pitchFamily="18" charset="0"/>
              </a:rPr>
              <a:t>118</a:t>
            </a:r>
            <a:r>
              <a:rPr kumimoji="0" lang="en-US" altLang="ja-JP" sz="1400" dirty="0">
                <a:solidFill>
                  <a:prstClr val="white"/>
                </a:solidFill>
                <a:latin typeface="Times New Roman" panose="02020603050405020304" pitchFamily="18" charset="0"/>
                <a:cs typeface="Times New Roman" panose="02020603050405020304" pitchFamily="18" charset="0"/>
              </a:rPr>
              <a:t>, 076802 (2017</a:t>
            </a:r>
            <a:r>
              <a:rPr kumimoji="0" lang="en-US" altLang="ja-JP" sz="1400" dirty="0" smtClean="0">
                <a:solidFill>
                  <a:prstClr val="white"/>
                </a:solidFill>
                <a:latin typeface="Times New Roman" panose="02020603050405020304" pitchFamily="18" charset="0"/>
                <a:cs typeface="Times New Roman" panose="02020603050405020304" pitchFamily="18" charset="0"/>
              </a:rPr>
              <a:t>).(optical detection)</a:t>
            </a:r>
            <a:endParaRPr lang="en-US" altLang="ja-JP" dirty="0" smtClean="0"/>
          </a:p>
        </p:txBody>
      </p:sp>
      <p:sp>
        <p:nvSpPr>
          <p:cNvPr id="6" name="正方形/長方形 5"/>
          <p:cNvSpPr/>
          <p:nvPr/>
        </p:nvSpPr>
        <p:spPr>
          <a:xfrm>
            <a:off x="1511660" y="260648"/>
            <a:ext cx="6186309" cy="646331"/>
          </a:xfrm>
          <a:prstGeom prst="rect">
            <a:avLst/>
          </a:prstGeom>
        </p:spPr>
        <p:txBody>
          <a:bodyPr wrap="none">
            <a:spAutoFit/>
          </a:bodyPr>
          <a:lstStyle/>
          <a:p>
            <a:r>
              <a:rPr lang="en-US" altLang="ja-JP" sz="3600" dirty="0" smtClean="0"/>
              <a:t>Non-uniform spin polarization</a:t>
            </a:r>
            <a:endParaRPr lang="ja-JP" altLang="en-US" sz="3600" dirty="0"/>
          </a:p>
        </p:txBody>
      </p:sp>
      <p:sp>
        <p:nvSpPr>
          <p:cNvPr id="8" name="テキスト ボックス 7"/>
          <p:cNvSpPr txBox="1"/>
          <p:nvPr/>
        </p:nvSpPr>
        <p:spPr>
          <a:xfrm>
            <a:off x="1007604" y="2393881"/>
            <a:ext cx="5066550" cy="2277547"/>
          </a:xfrm>
          <a:prstGeom prst="rect">
            <a:avLst/>
          </a:prstGeom>
          <a:noFill/>
        </p:spPr>
        <p:txBody>
          <a:bodyPr wrap="square" rtlCol="0">
            <a:spAutoFit/>
          </a:bodyPr>
          <a:lstStyle/>
          <a:p>
            <a:r>
              <a:rPr kumimoji="1" lang="en-US" altLang="ja-JP" u="sng" dirty="0" smtClean="0"/>
              <a:t>Electron spin </a:t>
            </a:r>
          </a:p>
          <a:p>
            <a:pPr marL="285750" indent="-285750">
              <a:buFontTx/>
              <a:buChar char="-"/>
            </a:pPr>
            <a:r>
              <a:rPr lang="en-US" altLang="ja-JP" dirty="0" smtClean="0"/>
              <a:t>Wigner crystals near </a:t>
            </a:r>
            <a:r>
              <a:rPr lang="en-US" altLang="ja-JP" i="1" dirty="0" smtClean="0">
                <a:latin typeface="Symbol" panose="05050102010706020507" pitchFamily="18" charset="2"/>
              </a:rPr>
              <a:t>n</a:t>
            </a:r>
            <a:r>
              <a:rPr lang="en-US" altLang="ja-JP" dirty="0" smtClean="0"/>
              <a:t> = 2 </a:t>
            </a:r>
          </a:p>
          <a:p>
            <a:pPr lvl="0"/>
            <a:r>
              <a:rPr kumimoji="0" lang="en-US" altLang="ja-JP" sz="1400" dirty="0" err="1" smtClean="0">
                <a:latin typeface="Times New Roman" panose="02020603050405020304" pitchFamily="18" charset="0"/>
                <a:cs typeface="Times New Roman" panose="02020603050405020304" pitchFamily="18" charset="0"/>
              </a:rPr>
              <a:t>Tiemann</a:t>
            </a:r>
            <a:r>
              <a:rPr kumimoji="0" lang="en-US" altLang="ja-JP" sz="1400" dirty="0" smtClean="0">
                <a:latin typeface="Times New Roman" panose="02020603050405020304" pitchFamily="18" charset="0"/>
                <a:cs typeface="Times New Roman" panose="02020603050405020304" pitchFamily="18" charset="0"/>
              </a:rPr>
              <a:t> </a:t>
            </a:r>
            <a:r>
              <a:rPr kumimoji="0" lang="en-US" altLang="ja-JP" sz="1400" i="1" dirty="0">
                <a:latin typeface="Times New Roman" panose="02020603050405020304" pitchFamily="18" charset="0"/>
                <a:cs typeface="Times New Roman" panose="02020603050405020304" pitchFamily="18" charset="0"/>
              </a:rPr>
              <a:t>et. al</a:t>
            </a:r>
            <a:r>
              <a:rPr kumimoji="0" lang="en-US" altLang="ja-JP" sz="1400" dirty="0">
                <a:latin typeface="Times New Roman" panose="02020603050405020304" pitchFamily="18" charset="0"/>
                <a:cs typeface="Times New Roman" panose="02020603050405020304" pitchFamily="18" charset="0"/>
              </a:rPr>
              <a:t>., </a:t>
            </a:r>
            <a:r>
              <a:rPr kumimoji="0" lang="ja-JP" altLang="ja-JP" sz="1400" dirty="0">
                <a:latin typeface="Times New Roman" panose="02020603050405020304" pitchFamily="18" charset="0"/>
                <a:cs typeface="Times New Roman" panose="02020603050405020304" pitchFamily="18" charset="0"/>
              </a:rPr>
              <a:t>Nat</a:t>
            </a:r>
            <a:r>
              <a:rPr kumimoji="0" lang="en-US" altLang="ja-JP" sz="1400" dirty="0">
                <a:latin typeface="Times New Roman" panose="02020603050405020304" pitchFamily="18" charset="0"/>
                <a:cs typeface="Times New Roman" panose="02020603050405020304" pitchFamily="18" charset="0"/>
              </a:rPr>
              <a:t>.</a:t>
            </a:r>
            <a:r>
              <a:rPr kumimoji="0" lang="ja-JP" altLang="ja-JP" sz="1400" dirty="0">
                <a:latin typeface="Times New Roman" panose="02020603050405020304" pitchFamily="18" charset="0"/>
                <a:cs typeface="Times New Roman" panose="02020603050405020304" pitchFamily="18" charset="0"/>
              </a:rPr>
              <a:t> Phys</a:t>
            </a:r>
            <a:r>
              <a:rPr kumimoji="0" lang="en-US" altLang="ja-JP" sz="1400" dirty="0">
                <a:latin typeface="Times New Roman" panose="02020603050405020304" pitchFamily="18" charset="0"/>
                <a:cs typeface="Times New Roman" panose="02020603050405020304" pitchFamily="18" charset="0"/>
              </a:rPr>
              <a:t>.</a:t>
            </a:r>
            <a:r>
              <a:rPr kumimoji="0" lang="ja-JP" altLang="ja-JP" sz="1400" dirty="0">
                <a:latin typeface="Times New Roman" panose="02020603050405020304" pitchFamily="18" charset="0"/>
                <a:cs typeface="Times New Roman" panose="02020603050405020304" pitchFamily="18" charset="0"/>
              </a:rPr>
              <a:t> </a:t>
            </a:r>
            <a:r>
              <a:rPr kumimoji="0" lang="ja-JP" altLang="ja-JP" sz="1400" b="1" dirty="0">
                <a:latin typeface="Times New Roman" panose="02020603050405020304" pitchFamily="18" charset="0"/>
                <a:cs typeface="Times New Roman" panose="02020603050405020304" pitchFamily="18" charset="0"/>
              </a:rPr>
              <a:t>10</a:t>
            </a:r>
            <a:r>
              <a:rPr kumimoji="0" lang="ja-JP" altLang="ja-JP" sz="1400" dirty="0">
                <a:latin typeface="Times New Roman" panose="02020603050405020304" pitchFamily="18" charset="0"/>
                <a:cs typeface="Times New Roman" panose="02020603050405020304" pitchFamily="18" charset="0"/>
              </a:rPr>
              <a:t>, 648 (2014)</a:t>
            </a:r>
            <a:r>
              <a:rPr kumimoji="0" lang="en-US" altLang="ja-JP" sz="1400" dirty="0" smtClean="0">
                <a:latin typeface="Times New Roman" panose="02020603050405020304" pitchFamily="18" charset="0"/>
                <a:cs typeface="Times New Roman" panose="02020603050405020304" pitchFamily="18" charset="0"/>
              </a:rPr>
              <a:t>.</a:t>
            </a:r>
          </a:p>
          <a:p>
            <a:pPr lvl="0"/>
            <a:endParaRPr kumimoji="0" lang="ja-JP" altLang="ja-JP" sz="1400" dirty="0">
              <a:latin typeface="Times New Roman" panose="02020603050405020304" pitchFamily="18" charset="0"/>
              <a:cs typeface="Times New Roman" panose="02020603050405020304" pitchFamily="18" charset="0"/>
            </a:endParaRPr>
          </a:p>
          <a:p>
            <a:pPr marL="285750" indent="-285750">
              <a:buFontTx/>
              <a:buChar char="-"/>
            </a:pPr>
            <a:r>
              <a:rPr kumimoji="1" lang="en-US" altLang="ja-JP" dirty="0" smtClean="0"/>
              <a:t>QH strip phase</a:t>
            </a:r>
          </a:p>
          <a:p>
            <a:pPr lvl="0"/>
            <a:r>
              <a:rPr kumimoji="0" lang="en-US" altLang="ja-JP" sz="1400" dirty="0" err="1" smtClean="0">
                <a:solidFill>
                  <a:prstClr val="white"/>
                </a:solidFill>
                <a:latin typeface="Times New Roman" panose="02020603050405020304" pitchFamily="18" charset="0"/>
                <a:cs typeface="Times New Roman" panose="02020603050405020304" pitchFamily="18" charset="0"/>
              </a:rPr>
              <a:t>Friess</a:t>
            </a:r>
            <a:r>
              <a:rPr kumimoji="0" lang="en-US" altLang="ja-JP" sz="1400" dirty="0" smtClean="0">
                <a:solidFill>
                  <a:prstClr val="white"/>
                </a:solidFill>
                <a:latin typeface="Times New Roman" panose="02020603050405020304" pitchFamily="18" charset="0"/>
                <a:cs typeface="Times New Roman" panose="02020603050405020304" pitchFamily="18" charset="0"/>
              </a:rPr>
              <a:t> </a:t>
            </a:r>
            <a:r>
              <a:rPr kumimoji="0" lang="en-US" altLang="ja-JP" sz="1400" i="1" dirty="0">
                <a:solidFill>
                  <a:prstClr val="white"/>
                </a:solidFill>
                <a:latin typeface="Times New Roman" panose="02020603050405020304" pitchFamily="18" charset="0"/>
                <a:cs typeface="Times New Roman" panose="02020603050405020304" pitchFamily="18" charset="0"/>
              </a:rPr>
              <a:t>et. al</a:t>
            </a:r>
            <a:r>
              <a:rPr kumimoji="0" lang="en-US" altLang="ja-JP" sz="1400" dirty="0">
                <a:solidFill>
                  <a:prstClr val="white"/>
                </a:solidFill>
                <a:latin typeface="Times New Roman" panose="02020603050405020304" pitchFamily="18" charset="0"/>
                <a:cs typeface="Times New Roman" panose="02020603050405020304" pitchFamily="18" charset="0"/>
              </a:rPr>
              <a:t>., </a:t>
            </a:r>
            <a:r>
              <a:rPr kumimoji="0" lang="en-US" altLang="ja-JP" sz="1400" dirty="0" smtClean="0">
                <a:solidFill>
                  <a:prstClr val="white"/>
                </a:solidFill>
                <a:latin typeface="Times New Roman" panose="02020603050405020304" pitchFamily="18" charset="0"/>
                <a:cs typeface="Times New Roman" panose="02020603050405020304" pitchFamily="18" charset="0"/>
              </a:rPr>
              <a:t>Phys.</a:t>
            </a:r>
            <a:r>
              <a:rPr kumimoji="0" lang="ja-JP" altLang="ja-JP" sz="1400" dirty="0" smtClean="0">
                <a:solidFill>
                  <a:prstClr val="white"/>
                </a:solidFill>
                <a:latin typeface="Times New Roman" panose="02020603050405020304" pitchFamily="18" charset="0"/>
                <a:cs typeface="Times New Roman" panose="02020603050405020304" pitchFamily="18" charset="0"/>
              </a:rPr>
              <a:t> </a:t>
            </a:r>
            <a:r>
              <a:rPr kumimoji="0" lang="en-US" altLang="ja-JP" sz="1400" dirty="0">
                <a:solidFill>
                  <a:prstClr val="white"/>
                </a:solidFill>
                <a:latin typeface="Times New Roman" panose="02020603050405020304" pitchFamily="18" charset="0"/>
                <a:cs typeface="Times New Roman" panose="02020603050405020304" pitchFamily="18" charset="0"/>
              </a:rPr>
              <a:t>Rev. Lett.</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ja-JP" altLang="ja-JP" sz="1400" b="1" dirty="0">
                <a:solidFill>
                  <a:prstClr val="white"/>
                </a:solidFill>
                <a:latin typeface="Times New Roman" panose="02020603050405020304" pitchFamily="18" charset="0"/>
                <a:cs typeface="Times New Roman" panose="02020603050405020304" pitchFamily="18" charset="0"/>
              </a:rPr>
              <a:t>1</a:t>
            </a:r>
            <a:r>
              <a:rPr kumimoji="0" lang="en-US" altLang="ja-JP" sz="1400" b="1" dirty="0" smtClean="0">
                <a:solidFill>
                  <a:prstClr val="white"/>
                </a:solidFill>
                <a:latin typeface="Times New Roman" panose="02020603050405020304" pitchFamily="18" charset="0"/>
                <a:cs typeface="Times New Roman" panose="02020603050405020304" pitchFamily="18" charset="0"/>
              </a:rPr>
              <a:t>13</a:t>
            </a:r>
            <a:r>
              <a:rPr kumimoji="0" lang="ja-JP" altLang="ja-JP" sz="1400" dirty="0" err="1" smtClean="0">
                <a:solidFill>
                  <a:prstClr val="white"/>
                </a:solidFill>
                <a:latin typeface="Times New Roman" panose="02020603050405020304" pitchFamily="18" charset="0"/>
                <a:cs typeface="Times New Roman" panose="02020603050405020304" pitchFamily="18" charset="0"/>
              </a:rPr>
              <a:t>,</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en-US" altLang="ja-JP" sz="1400" dirty="0" smtClean="0">
                <a:solidFill>
                  <a:prstClr val="white"/>
                </a:solidFill>
                <a:latin typeface="Times New Roman" panose="02020603050405020304" pitchFamily="18" charset="0"/>
                <a:cs typeface="Times New Roman" panose="02020603050405020304" pitchFamily="18" charset="0"/>
              </a:rPr>
              <a:t>076803</a:t>
            </a:r>
            <a:r>
              <a:rPr kumimoji="0" lang="ja-JP" altLang="ja-JP" sz="1400" dirty="0">
                <a:solidFill>
                  <a:prstClr val="white"/>
                </a:solidFill>
                <a:latin typeface="Times New Roman" panose="02020603050405020304" pitchFamily="18" charset="0"/>
                <a:cs typeface="Times New Roman" panose="02020603050405020304" pitchFamily="18" charset="0"/>
              </a:rPr>
              <a:t> (</a:t>
            </a:r>
            <a:r>
              <a:rPr kumimoji="0" lang="ja-JP" altLang="ja-JP" sz="1400" dirty="0" smtClean="0">
                <a:solidFill>
                  <a:prstClr val="white"/>
                </a:solidFill>
                <a:latin typeface="Times New Roman" panose="02020603050405020304" pitchFamily="18" charset="0"/>
                <a:cs typeface="Times New Roman" panose="02020603050405020304" pitchFamily="18" charset="0"/>
              </a:rPr>
              <a:t>201</a:t>
            </a:r>
            <a:r>
              <a:rPr kumimoji="0" lang="en-US" altLang="ja-JP" sz="1400" dirty="0" smtClean="0">
                <a:solidFill>
                  <a:prstClr val="white"/>
                </a:solidFill>
                <a:latin typeface="Times New Roman" panose="02020603050405020304" pitchFamily="18" charset="0"/>
                <a:cs typeface="Times New Roman" panose="02020603050405020304" pitchFamily="18" charset="0"/>
              </a:rPr>
              <a:t>4</a:t>
            </a:r>
            <a:r>
              <a:rPr kumimoji="0" lang="ja-JP" altLang="ja-JP" sz="1400" dirty="0" smtClean="0">
                <a:solidFill>
                  <a:prstClr val="white"/>
                </a:solidFill>
                <a:latin typeface="Times New Roman" panose="02020603050405020304" pitchFamily="18" charset="0"/>
                <a:cs typeface="Times New Roman" panose="02020603050405020304" pitchFamily="18" charset="0"/>
              </a:rPr>
              <a:t>)</a:t>
            </a:r>
            <a:r>
              <a:rPr kumimoji="0" lang="en-US" altLang="ja-JP" sz="1400" dirty="0" smtClean="0">
                <a:solidFill>
                  <a:prstClr val="white"/>
                </a:solidFill>
                <a:latin typeface="Times New Roman" panose="02020603050405020304" pitchFamily="18" charset="0"/>
                <a:cs typeface="Times New Roman" panose="02020603050405020304" pitchFamily="18" charset="0"/>
              </a:rPr>
              <a:t>.</a:t>
            </a:r>
          </a:p>
          <a:p>
            <a:pPr lvl="0"/>
            <a:endParaRPr kumimoji="0" lang="en-US" altLang="ja-JP" sz="1400" dirty="0" smtClean="0">
              <a:solidFill>
                <a:prstClr val="white"/>
              </a:solidFill>
              <a:latin typeface="Times New Roman" panose="02020603050405020304" pitchFamily="18" charset="0"/>
              <a:cs typeface="Times New Roman" panose="02020603050405020304" pitchFamily="18" charset="0"/>
            </a:endParaRPr>
          </a:p>
          <a:p>
            <a:pPr marL="285750" lvl="0" indent="-285750">
              <a:buFontTx/>
              <a:buChar char="-"/>
            </a:pPr>
            <a:r>
              <a:rPr lang="en-US" altLang="ja-JP" dirty="0">
                <a:solidFill>
                  <a:prstClr val="white"/>
                </a:solidFill>
              </a:rPr>
              <a:t>Spin domains at </a:t>
            </a:r>
            <a:r>
              <a:rPr lang="en-US" altLang="ja-JP" i="1" dirty="0">
                <a:solidFill>
                  <a:prstClr val="white"/>
                </a:solidFill>
                <a:latin typeface="Symbol" panose="05050102010706020507" pitchFamily="18" charset="2"/>
              </a:rPr>
              <a:t>n</a:t>
            </a:r>
            <a:r>
              <a:rPr lang="en-US" altLang="ja-JP" dirty="0">
                <a:solidFill>
                  <a:prstClr val="white"/>
                </a:solidFill>
              </a:rPr>
              <a:t> = </a:t>
            </a:r>
            <a:r>
              <a:rPr lang="en-US" altLang="ja-JP" dirty="0" smtClean="0">
                <a:solidFill>
                  <a:prstClr val="white"/>
                </a:solidFill>
              </a:rPr>
              <a:t>2/3 (optical detection)</a:t>
            </a:r>
            <a:endParaRPr lang="en-US" altLang="ja-JP" dirty="0">
              <a:solidFill>
                <a:prstClr val="white"/>
              </a:solidFill>
            </a:endParaRPr>
          </a:p>
          <a:p>
            <a:r>
              <a:rPr kumimoji="0" lang="en-US" altLang="ja-JP" sz="1400" dirty="0">
                <a:solidFill>
                  <a:prstClr val="white"/>
                </a:solidFill>
                <a:latin typeface="Times New Roman" panose="02020603050405020304" pitchFamily="18" charset="0"/>
                <a:cs typeface="Times New Roman" panose="02020603050405020304" pitchFamily="18" charset="0"/>
              </a:rPr>
              <a:t>Hayakawa</a:t>
            </a:r>
            <a:r>
              <a:rPr kumimoji="0" lang="en-US" altLang="ja-JP" sz="1400" i="1" dirty="0">
                <a:solidFill>
                  <a:prstClr val="white"/>
                </a:solidFill>
                <a:latin typeface="Times New Roman" panose="02020603050405020304" pitchFamily="18" charset="0"/>
                <a:cs typeface="Times New Roman" panose="02020603050405020304" pitchFamily="18" charset="0"/>
              </a:rPr>
              <a:t> et. al</a:t>
            </a:r>
            <a:r>
              <a:rPr kumimoji="0" lang="en-US" altLang="ja-JP" sz="1400" dirty="0">
                <a:solidFill>
                  <a:prstClr val="white"/>
                </a:solidFill>
                <a:latin typeface="Times New Roman" panose="02020603050405020304" pitchFamily="18" charset="0"/>
                <a:cs typeface="Times New Roman" panose="02020603050405020304" pitchFamily="18" charset="0"/>
              </a:rPr>
              <a:t>., </a:t>
            </a:r>
            <a:r>
              <a:rPr kumimoji="0" lang="ja-JP" altLang="ja-JP" sz="1400" dirty="0">
                <a:latin typeface="Times New Roman" panose="02020603050405020304" pitchFamily="18" charset="0"/>
                <a:cs typeface="Times New Roman" panose="02020603050405020304" pitchFamily="18" charset="0"/>
              </a:rPr>
              <a:t>Nat</a:t>
            </a:r>
            <a:r>
              <a:rPr kumimoji="0" lang="en-US" altLang="ja-JP" sz="1400" dirty="0">
                <a:latin typeface="Times New Roman" panose="02020603050405020304" pitchFamily="18" charset="0"/>
                <a:cs typeface="Times New Roman" panose="02020603050405020304" pitchFamily="18" charset="0"/>
              </a:rPr>
              <a:t>.</a:t>
            </a:r>
            <a:r>
              <a:rPr kumimoji="0" lang="en-US" altLang="ja-JP" sz="1400" dirty="0">
                <a:solidFill>
                  <a:prstClr val="white"/>
                </a:solidFill>
                <a:latin typeface="Times New Roman" panose="02020603050405020304" pitchFamily="18" charset="0"/>
                <a:cs typeface="Times New Roman" panose="02020603050405020304" pitchFamily="18" charset="0"/>
              </a:rPr>
              <a:t> Nanotech., </a:t>
            </a:r>
            <a:r>
              <a:rPr kumimoji="0" lang="en-US" altLang="ja-JP" sz="1400" b="1" dirty="0">
                <a:solidFill>
                  <a:prstClr val="white"/>
                </a:solidFill>
                <a:latin typeface="Times New Roman" panose="02020603050405020304" pitchFamily="18" charset="0"/>
                <a:cs typeface="Times New Roman" panose="02020603050405020304" pitchFamily="18" charset="0"/>
              </a:rPr>
              <a:t>8</a:t>
            </a:r>
            <a:r>
              <a:rPr kumimoji="0" lang="en-US" altLang="ja-JP" sz="1400" dirty="0">
                <a:solidFill>
                  <a:prstClr val="white"/>
                </a:solidFill>
                <a:latin typeface="Times New Roman" panose="02020603050405020304" pitchFamily="18" charset="0"/>
                <a:cs typeface="Times New Roman" panose="02020603050405020304" pitchFamily="18" charset="0"/>
              </a:rPr>
              <a:t>, 31 (2013).</a:t>
            </a:r>
          </a:p>
        </p:txBody>
      </p:sp>
      <p:sp>
        <p:nvSpPr>
          <p:cNvPr id="2" name="正方形/長方形 1"/>
          <p:cNvSpPr/>
          <p:nvPr/>
        </p:nvSpPr>
        <p:spPr>
          <a:xfrm>
            <a:off x="770388" y="6130070"/>
            <a:ext cx="8122092" cy="369332"/>
          </a:xfrm>
          <a:prstGeom prst="rect">
            <a:avLst/>
          </a:prstGeom>
        </p:spPr>
        <p:txBody>
          <a:bodyPr wrap="square">
            <a:spAutoFit/>
          </a:bodyPr>
          <a:lstStyle/>
          <a:p>
            <a:r>
              <a:rPr lang="en-GB" altLang="ja-JP" dirty="0" smtClean="0">
                <a:solidFill>
                  <a:srgbClr val="FFFF00"/>
                </a:solidFill>
              </a:rPr>
              <a:t>Spatial </a:t>
            </a:r>
            <a:r>
              <a:rPr lang="en-GB" altLang="ja-JP" dirty="0">
                <a:solidFill>
                  <a:srgbClr val="FFFF00"/>
                </a:solidFill>
              </a:rPr>
              <a:t>distribution of  nuclear/electron spin </a:t>
            </a:r>
            <a:r>
              <a:rPr lang="en-GB" altLang="ja-JP" dirty="0" smtClean="0">
                <a:solidFill>
                  <a:srgbClr val="FFFF00"/>
                </a:solidFill>
              </a:rPr>
              <a:t>polarization plays a crucial role.</a:t>
            </a:r>
            <a:endParaRPr lang="ja-JP" altLang="en-US" dirty="0">
              <a:solidFill>
                <a:srgbClr val="FFFF00"/>
              </a:solidFill>
            </a:endParaRPr>
          </a:p>
        </p:txBody>
      </p:sp>
      <p:pic>
        <p:nvPicPr>
          <p:cNvPr id="3" name="図 2"/>
          <p:cNvPicPr>
            <a:picLocks noChangeAspect="1"/>
          </p:cNvPicPr>
          <p:nvPr/>
        </p:nvPicPr>
        <p:blipFill>
          <a:blip r:embed="rId3"/>
          <a:stretch>
            <a:fillRect/>
          </a:stretch>
        </p:blipFill>
        <p:spPr>
          <a:xfrm>
            <a:off x="6264188" y="1557198"/>
            <a:ext cx="1692188" cy="997182"/>
          </a:xfrm>
          <a:prstGeom prst="rect">
            <a:avLst/>
          </a:prstGeom>
        </p:spPr>
      </p:pic>
      <p:pic>
        <p:nvPicPr>
          <p:cNvPr id="4" name="図 3"/>
          <p:cNvPicPr>
            <a:picLocks noChangeAspect="1"/>
          </p:cNvPicPr>
          <p:nvPr/>
        </p:nvPicPr>
        <p:blipFill>
          <a:blip r:embed="rId4"/>
          <a:stretch>
            <a:fillRect/>
          </a:stretch>
        </p:blipFill>
        <p:spPr>
          <a:xfrm>
            <a:off x="4411250" y="2726910"/>
            <a:ext cx="2457450" cy="790575"/>
          </a:xfrm>
          <a:prstGeom prst="rect">
            <a:avLst/>
          </a:prstGeom>
        </p:spPr>
      </p:pic>
      <p:pic>
        <p:nvPicPr>
          <p:cNvPr id="7" name="図 6"/>
          <p:cNvPicPr>
            <a:picLocks noChangeAspect="1"/>
          </p:cNvPicPr>
          <p:nvPr/>
        </p:nvPicPr>
        <p:blipFill>
          <a:blip r:embed="rId5"/>
          <a:stretch>
            <a:fillRect/>
          </a:stretch>
        </p:blipFill>
        <p:spPr>
          <a:xfrm>
            <a:off x="5812665" y="4172252"/>
            <a:ext cx="1056035" cy="1315591"/>
          </a:xfrm>
          <a:prstGeom prst="rect">
            <a:avLst/>
          </a:prstGeom>
        </p:spPr>
      </p:pic>
    </p:spTree>
    <p:extLst>
      <p:ext uri="{BB962C8B-B14F-4D97-AF65-F5344CB8AC3E}">
        <p14:creationId xmlns:p14="http://schemas.microsoft.com/office/powerpoint/2010/main" val="25789848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6.1|15.7|22"/>
</p:tagLst>
</file>

<file path=ppt/tags/tag2.xml><?xml version="1.0" encoding="utf-8"?>
<p:tagLst xmlns:a="http://schemas.openxmlformats.org/drawingml/2006/main" xmlns:r="http://schemas.openxmlformats.org/officeDocument/2006/relationships" xmlns:p="http://schemas.openxmlformats.org/presentationml/2006/main">
  <p:tag name="TIMING" val="|8.9"/>
</p:tagLst>
</file>

<file path=ppt/tags/tag3.xml><?xml version="1.0" encoding="utf-8"?>
<p:tagLst xmlns:a="http://schemas.openxmlformats.org/drawingml/2006/main" xmlns:r="http://schemas.openxmlformats.org/officeDocument/2006/relationships" xmlns:p="http://schemas.openxmlformats.org/presentationml/2006/main">
  <p:tag name="TIMING" val="|0.9|4.5|6.5|5.1|2.3|3.5|1.6|2|0|2|3.1|1.7|3.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127340</TotalTime>
  <Words>3891</Words>
  <Application>Microsoft Office PowerPoint</Application>
  <PresentationFormat>画面に合わせる (4:3)</PresentationFormat>
  <Paragraphs>846</Paragraphs>
  <Slides>46</Slides>
  <Notes>23</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3</vt:i4>
      </vt:variant>
      <vt:variant>
        <vt:lpstr>スライド タイトル</vt:lpstr>
      </vt:variant>
      <vt:variant>
        <vt:i4>46</vt:i4>
      </vt:variant>
    </vt:vector>
  </HeadingPairs>
  <TitlesOfParts>
    <vt:vector size="64" baseType="lpstr">
      <vt:lpstr>Arial Unicode MS</vt:lpstr>
      <vt:lpstr>CMMI12</vt:lpstr>
      <vt:lpstr>CMR12</vt:lpstr>
      <vt:lpstr>ＭＳ Ｐゴシック</vt:lpstr>
      <vt:lpstr>Osaka</vt:lpstr>
      <vt:lpstr>SimSun</vt:lpstr>
      <vt:lpstr>游ゴシック</vt:lpstr>
      <vt:lpstr>Arial</vt:lpstr>
      <vt:lpstr>Calibri</vt:lpstr>
      <vt:lpstr>Cambria Math</vt:lpstr>
      <vt:lpstr>Symbol</vt:lpstr>
      <vt:lpstr>Times</vt:lpstr>
      <vt:lpstr>Times New Roman</vt:lpstr>
      <vt:lpstr>Wingdings</vt:lpstr>
      <vt:lpstr>Office テーマ</vt:lpstr>
      <vt:lpstr>Image</vt:lpstr>
      <vt:lpstr>KGPlot</vt:lpstr>
      <vt:lpstr>数式</vt:lpstr>
      <vt:lpstr> Scanning gate imaging of quantum-Hall electronic, spin, and nuclear spin states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Resistively detected NMR</vt:lpstr>
      <vt:lpstr>PowerPoint プレゼンテーション</vt:lpstr>
      <vt:lpstr>Scanning gate imaging</vt:lpstr>
      <vt:lpstr>Sample</vt:lpstr>
      <vt:lpstr>Scanning gate imaging</vt:lpstr>
      <vt:lpstr>Scanning-gate imaging incorporated non- equilibrium transport</vt:lpstr>
      <vt:lpstr>PowerPoint プレゼンテーション</vt:lpstr>
      <vt:lpstr>Incompressilbe strips at n ~ 2 </vt:lpstr>
      <vt:lpstr>Incompressilbe strips of n ~ 1</vt:lpstr>
      <vt:lpstr>Evolution from edge strip to Localized bulk state</vt:lpstr>
      <vt:lpstr>Scanning gate imaging</vt:lpstr>
      <vt:lpstr>Non-uniform dynamic nuclear spin polarization</vt:lpstr>
      <vt:lpstr>Scanning-gate imaging incorporated with nuclear spin resonance </vt:lpstr>
      <vt:lpstr>Intensity mapping at n  = 1.10</vt:lpstr>
      <vt:lpstr>PowerPoint プレゼンテーション</vt:lpstr>
      <vt:lpstr>Knight-shift image</vt:lpstr>
      <vt:lpstr>Conclusions</vt:lpstr>
      <vt:lpstr>Incompressilbe strips of n ~ 2 and 4</vt:lpstr>
      <vt:lpstr>Evolution from edge to bulk</vt:lpstr>
      <vt:lpstr>Comparison with local spin density approximation (LSDA) calculation</vt:lpstr>
      <vt:lpstr>Resistively-detected Knight shift measurement</vt:lpstr>
      <vt:lpstr>PowerPoint プレゼンテーション</vt:lpstr>
      <vt:lpstr>Impact of current on spatial variation of electron polarization </vt:lpstr>
      <vt:lpstr>PowerPoint プレゼンテーション</vt:lpstr>
      <vt:lpstr>Incompressible pattern in deep breakdown regime</vt:lpstr>
      <vt:lpstr>Dilution refrigerator AFM system </vt:lpstr>
      <vt:lpstr>PowerPoint プレゼンテーション</vt:lpstr>
      <vt:lpstr>Current dependence of incompressible strip position</vt:lpstr>
      <vt:lpstr>PowerPoint プレゼンテーション</vt:lpstr>
      <vt:lpstr>PowerPoint プレゼンテーション</vt:lpstr>
      <vt:lpstr>Electric quadrupolar transition induced by RF electric field</vt:lpstr>
      <vt:lpstr>PowerPoint プレゼンテーション</vt:lpstr>
      <vt:lpstr>PowerPoint プレゼンテーション</vt:lpstr>
      <vt:lpstr>Conventional global NR measurements at n  = 1 quantum Hall breakdown</vt:lpstr>
      <vt:lpstr>PowerPoint プレゼンテーション</vt:lpstr>
      <vt:lpstr>PowerPoint プレゼンテーション</vt:lpstr>
      <vt:lpstr>PowerPoint プレゼンテーション</vt:lpstr>
      <vt:lpstr>Hyperfine interaction between conductive electron and nuclear spins</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橋本克之</dc:creator>
  <cp:lastModifiedBy>hashi hashi</cp:lastModifiedBy>
  <cp:revision>3642</cp:revision>
  <cp:lastPrinted>2018-08-30T06:57:46Z</cp:lastPrinted>
  <dcterms:created xsi:type="dcterms:W3CDTF">2007-07-02T22:54:54Z</dcterms:created>
  <dcterms:modified xsi:type="dcterms:W3CDTF">2018-09-04T07:47:03Z</dcterms:modified>
</cp:coreProperties>
</file>