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35"/>
  </p:notesMasterIdLst>
  <p:handoutMasterIdLst>
    <p:handoutMasterId r:id="rId36"/>
  </p:handoutMasterIdLst>
  <p:sldIdLst>
    <p:sldId id="256" r:id="rId4"/>
    <p:sldId id="622" r:id="rId5"/>
    <p:sldId id="579" r:id="rId6"/>
    <p:sldId id="707" r:id="rId7"/>
    <p:sldId id="442" r:id="rId8"/>
    <p:sldId id="439" r:id="rId9"/>
    <p:sldId id="712" r:id="rId10"/>
    <p:sldId id="713" r:id="rId11"/>
    <p:sldId id="714" r:id="rId12"/>
    <p:sldId id="669" r:id="rId13"/>
    <p:sldId id="698" r:id="rId14"/>
    <p:sldId id="670" r:id="rId15"/>
    <p:sldId id="795" r:id="rId16"/>
    <p:sldId id="799" r:id="rId17"/>
    <p:sldId id="672" r:id="rId18"/>
    <p:sldId id="673" r:id="rId19"/>
    <p:sldId id="674" r:id="rId20"/>
    <p:sldId id="800" r:id="rId21"/>
    <p:sldId id="801" r:id="rId22"/>
    <p:sldId id="802" r:id="rId23"/>
    <p:sldId id="803" r:id="rId24"/>
    <p:sldId id="804" r:id="rId25"/>
    <p:sldId id="817" r:id="rId26"/>
    <p:sldId id="818" r:id="rId27"/>
    <p:sldId id="819" r:id="rId28"/>
    <p:sldId id="811" r:id="rId29"/>
    <p:sldId id="820" r:id="rId30"/>
    <p:sldId id="815" r:id="rId31"/>
    <p:sldId id="816" r:id="rId32"/>
    <p:sldId id="814" r:id="rId33"/>
    <p:sldId id="792" r:id="rId34"/>
  </p:sldIdLst>
  <p:sldSz cx="9144000" cy="6858000" type="screen4x3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5pPr>
    <a:lvl6pPr marL="2286000" algn="l" defTabSz="914400" rtl="0" eaLnBrk="1" latinLnBrk="1" hangingPunct="1"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6pPr>
    <a:lvl7pPr marL="2743200" algn="l" defTabSz="914400" rtl="0" eaLnBrk="1" latinLnBrk="1" hangingPunct="1"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7pPr>
    <a:lvl8pPr marL="3200400" algn="l" defTabSz="914400" rtl="0" eaLnBrk="1" latinLnBrk="1" hangingPunct="1"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8pPr>
    <a:lvl9pPr marL="3657600" algn="l" defTabSz="914400" rtl="0" eaLnBrk="1" latinLnBrk="1" hangingPunct="1">
      <a:defRPr kumimoji="1" sz="1600" kern="1200">
        <a:solidFill>
          <a:schemeClr val="tx1"/>
        </a:solidFill>
        <a:latin typeface="Arial" panose="020B0604020202020204" pitchFamily="34" charset="0"/>
        <a:ea typeface="Arial Unicode MS" pitchFamily="50" charset="-127"/>
        <a:cs typeface="+mn-cs"/>
        <a:sym typeface="Symbol" panose="05050102010706020507" pitchFamily="18" charset="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FF"/>
    <a:srgbClr val="FF33CC"/>
    <a:srgbClr val="FF9900"/>
    <a:srgbClr val="FF66CC"/>
    <a:srgbClr val="99CCFF"/>
    <a:srgbClr val="0000FF"/>
    <a:srgbClr val="8A8EE6"/>
    <a:srgbClr val="FF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3" autoAdjust="0"/>
    <p:restoredTop sz="94660" autoAdjust="0"/>
  </p:normalViewPr>
  <p:slideViewPr>
    <p:cSldViewPr>
      <p:cViewPr varScale="1">
        <p:scale>
          <a:sx n="111" d="100"/>
          <a:sy n="111" d="100"/>
        </p:scale>
        <p:origin x="17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3108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7" Type="http://schemas.openxmlformats.org/officeDocument/2006/relationships/image" Target="../media/image74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68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4F3F944-322F-451C-BE61-4298D0A843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t" anchorCtr="0" compatLnSpc="1">
            <a:prstTxWarp prst="textNoShape">
              <a:avLst/>
            </a:prstTxWarp>
          </a:bodyPr>
          <a:lstStyle>
            <a:lvl1pPr algn="l" eaLnBrk="1" latinLnBrk="1" hangingPunct="1">
              <a:lnSpc>
                <a:spcPct val="100000"/>
              </a:lnSpc>
              <a:buFontTx/>
              <a:buNone/>
              <a:defRPr sz="1200"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57A9D27-57C9-49D4-86A5-ADB4785130B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8E73EAAC-27EE-40F0-A80C-A76E50F7B93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b" anchorCtr="0" compatLnSpc="1">
            <a:prstTxWarp prst="textNoShape">
              <a:avLst/>
            </a:prstTxWarp>
          </a:bodyPr>
          <a:lstStyle>
            <a:lvl1pPr algn="l" eaLnBrk="1" latinLnBrk="1" hangingPunct="1">
              <a:lnSpc>
                <a:spcPct val="100000"/>
              </a:lnSpc>
              <a:buFontTx/>
              <a:buNone/>
              <a:defRPr sz="1200"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1015231-944C-441F-A831-F7C679847EA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6" tIns="45318" rIns="90636" bIns="45318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DA10CC72-FA88-4C01-A8E3-28EBF3DC997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0C01D067-8BD7-4B6D-883A-AAFC6FA22D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0636" tIns="45318" rIns="90636" bIns="45318" rtlCol="0"/>
          <a:lstStyle>
            <a:lvl1pPr algn="l" eaLnBrk="1" latinLnBrk="1" hangingPunct="1">
              <a:lnSpc>
                <a:spcPct val="100000"/>
              </a:lnSpc>
              <a:buFontTx/>
              <a:buNone/>
              <a:defRPr sz="1200"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36B7695-C633-4C91-9B5B-35CB22E0A92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0636" tIns="45318" rIns="90636" bIns="45318" rtlCol="0"/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516E598E-E795-4453-8EF4-6686F36F998A}" type="datetimeFigureOut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4" name="슬라이드 이미지 개체 틀 3">
            <a:extLst>
              <a:ext uri="{FF2B5EF4-FFF2-40B4-BE49-F238E27FC236}">
                <a16:creationId xmlns:a16="http://schemas.microsoft.com/office/drawing/2014/main" id="{A3D66B7A-AB77-4801-BB89-7FF576119E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38188"/>
            <a:ext cx="4938713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6" tIns="45318" rIns="90636" bIns="45318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>
            <a:extLst>
              <a:ext uri="{FF2B5EF4-FFF2-40B4-BE49-F238E27FC236}">
                <a16:creationId xmlns:a16="http://schemas.microsoft.com/office/drawing/2014/main" id="{97EEA4B2-26EE-4880-892A-DE65BA486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0636" tIns="45318" rIns="90636" bIns="45318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285F27-AFFB-42B9-B02C-3336887AE8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0636" tIns="45318" rIns="90636" bIns="45318" rtlCol="0" anchor="b"/>
          <a:lstStyle>
            <a:lvl1pPr algn="l" eaLnBrk="1" latinLnBrk="1" hangingPunct="1">
              <a:lnSpc>
                <a:spcPct val="100000"/>
              </a:lnSpc>
              <a:buFontTx/>
              <a:buNone/>
              <a:defRPr sz="1200"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31A823-F11E-40AA-82E2-68A4787F4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0636" tIns="45318" rIns="90636" bIns="45318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AA32E475-CD15-4834-B336-4624966C656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슬라이드 이미지 개체 틀 1">
            <a:extLst>
              <a:ext uri="{FF2B5EF4-FFF2-40B4-BE49-F238E27FC236}">
                <a16:creationId xmlns:a16="http://schemas.microsoft.com/office/drawing/2014/main" id="{E783B2DD-76D4-42DC-984C-9C9F7EF332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슬라이드 노트 개체 틀 2">
            <a:extLst>
              <a:ext uri="{FF2B5EF4-FFF2-40B4-BE49-F238E27FC236}">
                <a16:creationId xmlns:a16="http://schemas.microsoft.com/office/drawing/2014/main" id="{C6E9040B-9A8D-4AF9-8708-550136EFE3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11268" name="슬라이드 번호 개체 틀 3">
            <a:extLst>
              <a:ext uri="{FF2B5EF4-FFF2-40B4-BE49-F238E27FC236}">
                <a16:creationId xmlns:a16="http://schemas.microsoft.com/office/drawing/2014/main" id="{738A544F-EE53-492C-BAB1-9D2C5929D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9775" indent="-28416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36650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92263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47875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7C068B12-D5A7-4E5A-B218-124312A49A53}" type="slidenum">
              <a:rPr lang="ko-KR" altLang="en-US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E237A0B3-251E-432E-83A1-436929E2A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CBE20A10-5178-46EE-997D-7E3EA67270DA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11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86CFC4F-8C8C-4660-9AF0-A371C14D3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D2DA200-480A-4F10-8DEC-AF3BE2B30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C340DEC-1EF5-49D7-AD68-4CA421478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86108B2D-9CEC-4787-92FD-9AEFB23605CE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12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6F0F361-9DFD-4C92-B602-93D4E6FDD4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0309A61-4B91-4236-B63D-65E632A8F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049D341C-0DF1-4BA2-B6C8-32ECE8A29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A6BE3759-262E-44DE-BE6A-258B532389C3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13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FF977B1-3DC9-49BF-925F-792A7D676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6E9DCA9-9E50-4CF7-87EA-45787C306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5FA6B573-8EC3-4FDB-AEEE-B9CADBEFDA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6CA2D59-31C9-4514-90A1-683A0E255E24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14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B0CFAAB-A8F2-4BD8-9B0E-FB90EF4BD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57DECCAF-EF72-4273-9408-18A0BE035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3C436102-83E5-409B-8F1B-6AAD98BB6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852CCD03-7B73-4E99-8505-6AC87C5372EC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15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195D81CE-AFD1-4546-9B18-07A870F9FD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A5E7F047-BC90-455E-83A7-6128921F8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319CE1B-EBD7-43CF-B9A3-50A7B0712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07514676-B51B-4CCC-8229-43DA04E3BA32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16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22F9E9B-5C13-473A-9BCC-CE457966A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4C5D73C-D38D-4846-9499-DCA8AEDA1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68C9C40-024B-444A-91EE-73BAAB1D4B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0F3467C6-0BDD-4468-9D79-3E26092B3A9A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17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103DE44-3E66-4E81-824B-775260D99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18FCE5D-83E9-462E-87F4-651691852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34DC558E-9FBC-4032-AA13-366206CAA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5039CD70-A2B1-4D40-877B-6D68202AC305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18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BD718210-2F0A-4E0A-9E15-4633DA89B3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060B1AD-CD98-4225-A298-897AB1403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3898796-6626-4200-86F3-22E91587C8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BF664665-1D76-42E9-8783-A81EE52B530A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19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3D9BC53-4B21-45AC-B93A-3958F04BD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66F8154-D09D-4DF1-A040-F7D0297BD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F0D4462-4B11-402F-A9F5-E7BF0E750D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230F09F-3A3C-40EB-9094-52E24C4E3E71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20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7691426-9121-4F0D-AB6D-D8FF0F823B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A135E64-E19D-4440-8F28-0B2D12B0D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2B04E38-1208-45E5-A09F-616BF999E3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5A335C8-E5AD-411F-902C-C9C6F8DDF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B232961-E9E2-4549-97CE-301D79C4A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449B84B4-6C01-4E8A-8679-DFC544B273D7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21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E1FB6A7-19C2-40AC-BA8F-638FEC023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B39067B-D9B3-4AFC-A76E-B49F6E210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EB4D3F1F-8ABD-45DE-994A-1278497CD6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B9B03362-7778-4B15-B7FE-4DF943231B24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22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A4C9C2C-9B47-482E-8981-FDB3648CBD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17D4199B-10DD-4BDF-91EB-C49D4C4A4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47FFD9E-3B53-494C-8C1C-ED18110A1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4E589E9-91A5-4B35-AE58-47E3442FF900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23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FEC7992-5791-4CC3-8B00-1835996A6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0411937B-D811-4C72-B172-487B7B8BE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6549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47FFD9E-3B53-494C-8C1C-ED18110A1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4E589E9-91A5-4B35-AE58-47E3442FF900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24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FEC7992-5791-4CC3-8B00-1835996A6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0411937B-D811-4C72-B172-487B7B8BE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4062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47FFD9E-3B53-494C-8C1C-ED18110A16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34E589E9-91A5-4B35-AE58-47E3442FF900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25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FEC7992-5791-4CC3-8B00-1835996A6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0411937B-D811-4C72-B172-487B7B8BE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3241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926F87F8-228F-4D58-ABA2-7294C8253B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FD7D43DA-3B0D-440B-A2AA-824ACDB83DD8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26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07B02E0-D6B0-4FBB-B83E-E52E408AC5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58789EE-6F7C-4086-A1E0-ABAC249E2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E150D761-5F6B-4D89-9E97-F08DC7133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0D3A06DF-543D-4C0D-AA2A-2A7F755F7B9B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27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571AE869-F768-4D8A-80BF-F7869B80F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329E28C0-14AF-4F1A-84C7-70E3F9D65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4398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슬라이드 이미지 개체 틀 1">
            <a:extLst>
              <a:ext uri="{FF2B5EF4-FFF2-40B4-BE49-F238E27FC236}">
                <a16:creationId xmlns:a16="http://schemas.microsoft.com/office/drawing/2014/main" id="{E7A713DD-F596-4AEC-9214-4980E16485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슬라이드 노트 개체 틀 2">
            <a:extLst>
              <a:ext uri="{FF2B5EF4-FFF2-40B4-BE49-F238E27FC236}">
                <a16:creationId xmlns:a16="http://schemas.microsoft.com/office/drawing/2014/main" id="{C96F0FD4-950D-44A1-9D53-22193371AD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5540" name="슬라이드 번호 개체 틀 3">
            <a:extLst>
              <a:ext uri="{FF2B5EF4-FFF2-40B4-BE49-F238E27FC236}">
                <a16:creationId xmlns:a16="http://schemas.microsoft.com/office/drawing/2014/main" id="{0B053B63-BD59-400D-94EB-51E31F14C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9775" indent="-28257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39825" indent="-2254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97025" indent="-2254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4225" indent="-2254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8F2D5DA-F64F-40BE-8CCF-59A464143C8B}" type="slidenum">
              <a:rPr lang="ko-KR" altLang="en-US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  <a:sym typeface="Wingdings" panose="05000000000000000000" pitchFamily="2" charset="2"/>
              </a:rPr>
              <a:pPr>
                <a:spcBef>
                  <a:spcPct val="0"/>
                </a:spcBef>
              </a:pPr>
              <a:t>28</a:t>
            </a:fld>
            <a:endParaRPr lang="ko-KR" altLang="en-US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슬라이드 이미지 개체 틀 1">
            <a:extLst>
              <a:ext uri="{FF2B5EF4-FFF2-40B4-BE49-F238E27FC236}">
                <a16:creationId xmlns:a16="http://schemas.microsoft.com/office/drawing/2014/main" id="{FFA50F70-D765-4D41-9D4A-CB4D6F569F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슬라이드 노트 개체 틀 2">
            <a:extLst>
              <a:ext uri="{FF2B5EF4-FFF2-40B4-BE49-F238E27FC236}">
                <a16:creationId xmlns:a16="http://schemas.microsoft.com/office/drawing/2014/main" id="{E746587B-C208-4116-8031-D136EEE772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7588" name="슬라이드 번호 개체 틀 3">
            <a:extLst>
              <a:ext uri="{FF2B5EF4-FFF2-40B4-BE49-F238E27FC236}">
                <a16:creationId xmlns:a16="http://schemas.microsoft.com/office/drawing/2014/main" id="{6B3B649F-B8C0-48FC-A06A-DD87AD785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9775" indent="-28257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39825" indent="-2254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97025" indent="-2254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4225" indent="-2254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594081E0-0312-41D4-B075-A32DF649E4F8}" type="slidenum">
              <a:rPr lang="ko-KR" altLang="en-US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  <a:sym typeface="Wingdings" panose="05000000000000000000" pitchFamily="2" charset="2"/>
              </a:rPr>
              <a:pPr>
                <a:spcBef>
                  <a:spcPct val="0"/>
                </a:spcBef>
              </a:pPr>
              <a:t>29</a:t>
            </a:fld>
            <a:endParaRPr lang="ko-KR" altLang="en-US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44ABAD52-0ECE-4832-B925-B6C860FE5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92BAB5DF-36BC-4A17-B91B-A19AD92BC13E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30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E90B307F-6E2B-4EFD-BDDA-63D49BDA3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20D47FF5-AE13-4BD5-B1E1-04957A9C3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E13A8A2-202D-40C2-A171-F7309AE136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B717252C-6434-4EAF-9D9F-7B68B0FDFE60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4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E1125CE-A55C-40E3-A41B-E3D774994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AE9CD7D1-609A-4E87-9BFB-12A3F4F7B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00C55F37-E23A-4203-A1BE-9AFB64817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9775" indent="-28416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36650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92263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47875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6CF649DE-807C-4224-B066-96344B9844DB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31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1597DC26-0387-42D8-A4D3-993B7A0519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EC7555FB-957C-4207-9FDC-34965F587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4660DBA-FCC5-4E35-99CB-116E607D3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9775" indent="-28416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36650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92263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47875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2940B71B-3ADB-465F-A3F4-9E8BCBEDFE26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5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EC1DB942-F631-4789-8F8E-5B2E48C306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2BD13720-EF21-4B44-AF56-879C06084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3369E02D-B6C8-4803-8007-E8120276A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9775" indent="-28416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36650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92263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47875" indent="-227013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050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622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194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7667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6D4D297C-787A-48E9-85A1-1B6AB8D676B1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6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89D1BF7-8D9C-49BE-9483-0DA3F58DB3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A0706EE-5629-4AA6-82E5-6C1B8A7CC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3BFFE32-2098-4C36-B2FF-8DBAE5D45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E720F011-9E6C-4620-9C85-64C8F27F75D3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7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42B4D07-47C6-4A5A-8E41-89AE11E4F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3C60115-FA71-434F-9898-B9F1B707B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D2842CE-7768-425E-8043-B74AE8DC3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CF792B3-E520-4CBC-A8FE-272FE60AF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7E3CA0B-621E-4B23-90D9-48B96BD26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7A37AB7-1BBF-471B-9B8A-10A31A3619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5132C22-CD20-4E46-8D89-3E94536EDF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30250" indent="-279400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23950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7162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22475" indent="-223838" defTabSz="898525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796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368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940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51275" indent="-223838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ct val="0"/>
              </a:spcBef>
            </a:pPr>
            <a:fld id="{73615FBB-7BA0-4F6B-A7F1-60EC3D37B0AF}" type="slidenum">
              <a:rPr lang="en-US" altLang="ko-KR">
                <a:latin typeface="굴림" panose="020B0600000101010101" pitchFamily="50" charset="-127"/>
                <a:ea typeface="굴림" panose="020B0600000101010101" pitchFamily="50" charset="-127"/>
                <a:cs typeface="Arial Unicode MS" pitchFamily="50" charset="-127"/>
              </a:rPr>
              <a:pPr>
                <a:spcBef>
                  <a:spcPct val="0"/>
                </a:spcBef>
              </a:pPr>
              <a:t>10</a:t>
            </a:fld>
            <a:endParaRPr lang="en-US" altLang="ko-KR">
              <a:latin typeface="굴림" panose="020B0600000101010101" pitchFamily="50" charset="-127"/>
              <a:ea typeface="굴림" panose="020B0600000101010101" pitchFamily="50" charset="-127"/>
              <a:cs typeface="Arial Unicode MS" pitchFamily="50" charset="-127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38A10DE-E3D6-4176-8206-3A5AB150E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B08634E-66FF-4651-BDF6-0C4219978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>
            <a:extLst>
              <a:ext uri="{FF2B5EF4-FFF2-40B4-BE49-F238E27FC236}">
                <a16:creationId xmlns:a16="http://schemas.microsoft.com/office/drawing/2014/main" id="{FE8DBF59-AFFE-40F1-AF3D-90A2101FE0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95600" y="3362325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9pPr>
          </a:lstStyle>
          <a:p>
            <a:pPr algn="ctr" eaLnBrk="1" latinLnBrk="1" hangingPunct="1">
              <a:defRPr/>
            </a:pPr>
            <a:endParaRPr lang="ko-KR" altLang="ko-KR" sz="1800"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" name="Picture 32" descr="Untitled-2">
            <a:extLst>
              <a:ext uri="{FF2B5EF4-FFF2-40B4-BE49-F238E27FC236}">
                <a16:creationId xmlns:a16="http://schemas.microsoft.com/office/drawing/2014/main" id="{594DE373-6559-4BD6-8DFA-30A6266C92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1125538"/>
            <a:ext cx="38274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9" descr="8.jpg">
            <a:extLst>
              <a:ext uri="{FF2B5EF4-FFF2-40B4-BE49-F238E27FC236}">
                <a16:creationId xmlns:a16="http://schemas.microsoft.com/office/drawing/2014/main" id="{0DB0C870-EFA2-455A-89E8-7F2E72FC5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8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97FD95-2127-458F-B35B-98D81D5DC1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56AB65-ACEF-4169-A6B4-8B1D40504A8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A7A71-E85F-4AB3-AB40-5E6129A3E72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501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F2BC76-383E-4229-AB72-45C56EE584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E4D8DC-0621-4765-A9C9-7CEDB8F8AB3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4171D-773E-4575-948B-AA53FB6906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2320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03385" y="0"/>
            <a:ext cx="7772400" cy="762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2338" y="1600201"/>
            <a:ext cx="4044462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2338" y="3938594"/>
            <a:ext cx="4044462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12867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61E4221-383B-4E79-98D6-948C3454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FBD24-5958-4AB8-A0D7-8294FBCFC97C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B28547-E88F-470D-BD12-F2BB7F26A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7B2DBAE-D320-431F-8969-582936D4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FD6FD-439C-4A73-B495-BA523066ADD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283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DDBFF6-4314-4C1B-82BA-8316D344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BB9D-3BF1-4CBB-9CCB-A3AAB4229536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45EE44C-BE35-44DA-9248-1F8E58C9C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A65269-3CA1-4B60-8DB3-3382203F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23EFA-06C5-4DF5-8FC0-B777A3E0AB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150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6BCD1E-BB1A-4842-A84E-CE5ADF6F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B57F-2773-48BB-AFEB-65614C85D56B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6F133F-02A6-4209-92C8-823455FA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54BDF6-45C0-4CC8-AD50-F964B66E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B7C5A-F5D5-4200-BC88-53E193B8382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708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C332F944-DADE-4B72-B259-72BACCB9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0E3EE-9610-4F98-92B9-8A975A1642CE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22D400EF-CCA4-4331-926B-C72E5EC2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E7D44FE4-D272-41CB-BCA5-6BB7E8D7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938D1-B00B-4B26-B91F-F7A5A1227CE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2744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E66DB83A-06E5-4705-9EF6-BEAA8891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D6FF7-7056-45A7-B570-F8C744AD087E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7D3110F8-FAFE-4785-9D5D-65B16228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9BC6EC80-ACB3-4C3C-9ED2-B71C135B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9C0A-0AFA-407A-93C4-80C6D27C09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0529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753B36ED-80FB-4D6E-BF4B-C2938594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DFD18-F695-4F3E-B687-04721BE9A7D0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AC5EC7CE-19AD-461E-AEBC-AB40FB44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983A18CB-9F1A-4BA2-8536-19BF536F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12766-39BB-4B55-B07A-D8B57BF9BB9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72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4B1D5FC2-6358-4A84-A1F8-1202951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3EF4C-6193-4902-A9AB-31FADBF86675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6AB6EA87-7370-468F-84F9-E6649F6F8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C97B8CDC-500B-4D04-B0C3-41302AC2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6D9E-9940-4AF3-8540-13667C8A916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016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F140C1-4A5B-4B0A-9507-877F13E274B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E77568-2394-4D67-BD99-A8EC6D564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5496-5331-4860-AB14-ACFCA807A22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88488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D417F063-6D75-4727-9477-9BFC866C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268D8-2D4B-4573-ACA3-0ACD4C4DB628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BECE4E77-F7F1-47E5-9DC2-946C5629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43B56906-21AC-4419-BF71-DF213C83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DB79B-65E5-46AE-871F-595B291460C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814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2CCA0701-69AF-4088-82FA-9A09F0D6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CCFDE-F4A3-4E39-B9DF-D2FD30AB9C2A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FE211BF7-71A1-4D62-8157-40DD3181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C55D90EC-8E61-403D-8717-CC9CADEA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4A7AF-BFEE-4D17-80EF-56215B94886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330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42CC56-A956-47F9-A350-4905FD891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A4D27-3128-4005-9CF2-C95356349761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3A3EE77-A41D-4D93-9B73-0A20B5D43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D055C3-8D36-45F4-8E6B-295FA561C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D84B-3852-4BCF-8BA6-B0FA5B93738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5247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4FE321-3698-49EE-BC86-3FD0FB70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A61AC-9978-4F4C-824B-86C161C6FA3B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388FEB-0D41-4A7B-BDE2-46E747D3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27381C-5670-47C4-BE3F-07E23F51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9CC2B-4A5C-4F96-96C7-B9F36A2F7F7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3846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F16784-3CEE-42D1-921D-DD4EB1F2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72C55-5AFC-4B8D-81D1-121DF15EA246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9ACD78B-9391-4A26-BB46-D41E1404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C0238E7-3E14-4F50-93B2-6071AB64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586D-C30A-4E95-8F02-E34D7DD4948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805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E1A8CEA-D7AF-4A39-892E-DC197191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50CA-92CA-49BF-8AC3-088A9E90727C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05FA62-A84F-4737-B84F-31A8C70D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FF863F-49EB-4EF7-ACCC-850C7100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0663-E894-4A9E-B2BE-263387CB46A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6135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56312D-53EB-4520-9FF9-6158D09B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747E-7E66-4207-9ECF-0DDA6E97F38F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98AA50-5E09-429A-931D-459ECE2A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D056CC4-AA2F-4DDC-BE05-559E6DA2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CD9C-C7A1-4759-B749-5299BC1B845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11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CBBA18C7-1773-4209-8633-BE98FB02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06BD1-D315-4AB1-BD4C-803395289988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7FE87D25-8BB2-49B8-8FB5-9E497170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F2B248EE-3B0F-4E9E-894F-1196A5E6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9DD65-428D-4529-9284-B9A6B6EAC0B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26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D4E5E3CB-6F94-4FA2-B9CF-CF39E7DF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6B1A-CA73-42DE-8350-E30BED2DEE0E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8" name="바닥글 개체 틀 4">
            <a:extLst>
              <a:ext uri="{FF2B5EF4-FFF2-40B4-BE49-F238E27FC236}">
                <a16:creationId xmlns:a16="http://schemas.microsoft.com/office/drawing/2014/main" id="{BCBDB6BE-54F4-49EF-A299-2FA4BD4E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5">
            <a:extLst>
              <a:ext uri="{FF2B5EF4-FFF2-40B4-BE49-F238E27FC236}">
                <a16:creationId xmlns:a16="http://schemas.microsoft.com/office/drawing/2014/main" id="{BD02C29B-1CB1-4653-A9D9-5BCB5624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94EE-5413-4756-8C77-3B821D9FC00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17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>
            <a:extLst>
              <a:ext uri="{FF2B5EF4-FFF2-40B4-BE49-F238E27FC236}">
                <a16:creationId xmlns:a16="http://schemas.microsoft.com/office/drawing/2014/main" id="{E317CACD-BCD6-4B6D-B57F-2ECECED1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B71B9-F061-4039-8C12-EF91574B1491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4" name="바닥글 개체 틀 4">
            <a:extLst>
              <a:ext uri="{FF2B5EF4-FFF2-40B4-BE49-F238E27FC236}">
                <a16:creationId xmlns:a16="http://schemas.microsoft.com/office/drawing/2014/main" id="{BCD57133-A350-4833-AD3E-F435E896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5">
            <a:extLst>
              <a:ext uri="{FF2B5EF4-FFF2-40B4-BE49-F238E27FC236}">
                <a16:creationId xmlns:a16="http://schemas.microsoft.com/office/drawing/2014/main" id="{F4B52D71-2092-425F-A015-0A359ACC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3C4A1-3312-469F-A18C-BEF729ADCAE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60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1A93B8-2FB6-4263-BF8F-7CF51905DF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9E3C8F-38EE-43BE-9BD1-3A9F0789745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728EC-B76B-447A-9795-5C96AFC05B1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6439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>
            <a:extLst>
              <a:ext uri="{FF2B5EF4-FFF2-40B4-BE49-F238E27FC236}">
                <a16:creationId xmlns:a16="http://schemas.microsoft.com/office/drawing/2014/main" id="{1FAB5A9E-E688-4E4D-91BF-304BEE703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992F-DB52-484B-A7E2-AB16F5170B99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3" name="바닥글 개체 틀 4">
            <a:extLst>
              <a:ext uri="{FF2B5EF4-FFF2-40B4-BE49-F238E27FC236}">
                <a16:creationId xmlns:a16="http://schemas.microsoft.com/office/drawing/2014/main" id="{24A25079-ED7D-4385-BA93-4E1FEFC8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슬라이드 번호 개체 틀 5">
            <a:extLst>
              <a:ext uri="{FF2B5EF4-FFF2-40B4-BE49-F238E27FC236}">
                <a16:creationId xmlns:a16="http://schemas.microsoft.com/office/drawing/2014/main" id="{5B2CD9CB-F58B-42E7-92A5-A98E7BD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A2C80-8D27-4076-9B28-F8D13000A8C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083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A1A79827-8013-44F9-B961-BDFFB5328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B81C7-C146-4B24-9896-C1DF8FD000E1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7F348697-25EC-4D5C-90FF-898CE937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3B18DAF7-71D8-498F-BFFB-51424E2B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EE2D5-489F-4F16-A57A-29D2610B47F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1313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>
            <a:extLst>
              <a:ext uri="{FF2B5EF4-FFF2-40B4-BE49-F238E27FC236}">
                <a16:creationId xmlns:a16="http://schemas.microsoft.com/office/drawing/2014/main" id="{C207DB32-7668-4DA9-B034-C8A13960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C8F7-DF50-4674-8EE2-61B984F1F706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6" name="바닥글 개체 틀 4">
            <a:extLst>
              <a:ext uri="{FF2B5EF4-FFF2-40B4-BE49-F238E27FC236}">
                <a16:creationId xmlns:a16="http://schemas.microsoft.com/office/drawing/2014/main" id="{7B5686F9-F619-4CB3-AF94-58215A27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5">
            <a:extLst>
              <a:ext uri="{FF2B5EF4-FFF2-40B4-BE49-F238E27FC236}">
                <a16:creationId xmlns:a16="http://schemas.microsoft.com/office/drawing/2014/main" id="{14C74D4F-FCE0-42A2-AF80-A367715D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DFFD2-801E-419E-840F-9CFE345EFE1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628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E40CD0-B875-42C4-87DC-22F33B86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33AE-38AC-4457-B432-1D0B169C716E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4257A9-4CDE-4257-8AAF-08CB17C6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C12ED80-C07C-45FE-9D4A-5E35EF02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60CA3-24FE-4F5E-8BB0-AABD72CB077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4057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AA418C-52CD-4C71-B1CC-5A6BC4AA0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2C32-D47F-4646-826D-30BACCDE789B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90FA19-F6FD-4BD7-9920-2F70C95B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24E322E-B6B9-4334-ADE1-240CD5FF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BD5A2-06F0-446D-8E40-534ECDB724B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5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8D8B90-40E9-4FE5-BCC7-DF922005D7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6A299E-3429-4DF4-9D68-4B4405B834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FC86C-0427-4DAB-83CA-6AF6C833D01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25130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31AD8B7-7196-4E01-ACD0-D02C8EF771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B29CD35-785D-4D93-AE7E-1A16ACCBE9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82ED-52B7-428C-B270-3B0182E5D1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9268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89248" y="274638"/>
            <a:ext cx="8219256" cy="63408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B79FCA-58D9-4A89-8BC9-9252BEE97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3F808E-73C5-4420-8768-7471A5249FB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5463" y="6453188"/>
            <a:ext cx="2133600" cy="3397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F18A13-A7F0-41DE-8366-B3FEFDDAD82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492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FA1DB3A-1E1B-4F11-987B-94C009CA0E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D934FC8-8EFF-4BDA-89A9-97BA0D80D5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75475" y="6524625"/>
            <a:ext cx="2133600" cy="3397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BB9706-36A8-4769-A1E8-16B2D0D188C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5703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0DB3D0-1449-45E9-837E-90FA631EA9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E0225C-3DB3-4844-84D6-AC48EFE0821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1D6F-14E7-4974-9881-826BA6B5D16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9245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5CFE55-947E-4ACC-A926-66B4154E79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E79E5-896F-4672-AECC-D112C89F0B6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561A-FD1E-44E5-AE71-68D67DE158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12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17" descr="8_1.jpg">
            <a:extLst>
              <a:ext uri="{FF2B5EF4-FFF2-40B4-BE49-F238E27FC236}">
                <a16:creationId xmlns:a16="http://schemas.microsoft.com/office/drawing/2014/main" id="{628F49C4-BADE-4446-ACC7-3CEEAA9891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>
            <a:extLst>
              <a:ext uri="{FF2B5EF4-FFF2-40B4-BE49-F238E27FC236}">
                <a16:creationId xmlns:a16="http://schemas.microsoft.com/office/drawing/2014/main" id="{607F9D2F-8DDC-4D42-943D-DA0549F435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2388"/>
            <a:ext cx="289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latinLnBrk="1" hangingPunct="1">
              <a:lnSpc>
                <a:spcPct val="100000"/>
              </a:lnSpc>
              <a:buFontTx/>
              <a:buNone/>
              <a:defRPr sz="1400">
                <a:latin typeface="굴림" pitchFamily="50" charset="-127"/>
                <a:ea typeface="굴림" pitchFamily="50" charset="-127"/>
                <a:cs typeface="Arial Unicode MS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F5A64D-5EC9-4AB9-A9D8-D3275299EA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2388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400" smtClean="0"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6776B0F8-E483-423F-86DD-0EEF7ABA95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pic>
        <p:nvPicPr>
          <p:cNvPr id="2" name="그림 29" descr="logo_b.png">
            <a:extLst>
              <a:ext uri="{FF2B5EF4-FFF2-40B4-BE49-F238E27FC236}">
                <a16:creationId xmlns:a16="http://schemas.microsoft.com/office/drawing/2014/main" id="{93A667A3-CD11-4B05-B8DD-CA5AAADA95A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376988"/>
            <a:ext cx="128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2BFC00F5-8BE4-45B4-A806-A25748E973CE}"/>
              </a:ext>
            </a:extLst>
          </p:cNvPr>
          <p:cNvCxnSpPr/>
          <p:nvPr userDrawn="1"/>
        </p:nvCxnSpPr>
        <p:spPr bwMode="auto">
          <a:xfrm>
            <a:off x="642938" y="857250"/>
            <a:ext cx="8286750" cy="158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1" name="직선 연결선 21">
            <a:extLst>
              <a:ext uri="{FF2B5EF4-FFF2-40B4-BE49-F238E27FC236}">
                <a16:creationId xmlns:a16="http://schemas.microsoft.com/office/drawing/2014/main" id="{2CD1BAF1-C490-4FC9-9997-EB6D4879338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642938" y="866775"/>
            <a:ext cx="8286750" cy="1588"/>
          </a:xfrm>
          <a:prstGeom prst="line">
            <a:avLst/>
          </a:prstGeom>
          <a:noFill/>
          <a:ln w="12700" algn="ctr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1" r:id="rId1"/>
    <p:sldLayoutId id="2147486361" r:id="rId2"/>
    <p:sldLayoutId id="2147486362" r:id="rId3"/>
    <p:sldLayoutId id="2147486363" r:id="rId4"/>
    <p:sldLayoutId id="2147486364" r:id="rId5"/>
    <p:sldLayoutId id="2147486392" r:id="rId6"/>
    <p:sldLayoutId id="2147486393" r:id="rId7"/>
    <p:sldLayoutId id="2147486365" r:id="rId8"/>
    <p:sldLayoutId id="2147486366" r:id="rId9"/>
    <p:sldLayoutId id="2147486367" r:id="rId10"/>
    <p:sldLayoutId id="2147486368" r:id="rId11"/>
    <p:sldLayoutId id="2147486394" r:id="rId12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500">
          <a:solidFill>
            <a:srgbClr val="372415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5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5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>
            <a:extLst>
              <a:ext uri="{FF2B5EF4-FFF2-40B4-BE49-F238E27FC236}">
                <a16:creationId xmlns:a16="http://schemas.microsoft.com/office/drawing/2014/main" id="{1C0ABDE1-6DE2-445D-8134-3A84BAB4B6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2051" name="텍스트 개체 틀 2">
            <a:extLst>
              <a:ext uri="{FF2B5EF4-FFF2-40B4-BE49-F238E27FC236}">
                <a16:creationId xmlns:a16="http://schemas.microsoft.com/office/drawing/2014/main" id="{58EB4F7C-F6DC-4D42-9F37-1C55D0487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48B682C-E444-4F0F-B527-A889C064C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lnSpc>
                <a:spcPct val="100000"/>
              </a:lnSpc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6FE29097-581D-4BF6-BD23-4C86F876687A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2210C8-A91C-4849-A487-E1EB9821B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lnSpc>
                <a:spcPct val="100000"/>
              </a:lnSpc>
              <a:buFontTx/>
              <a:buNone/>
              <a:defRPr sz="1200">
                <a:solidFill>
                  <a:srgbClr val="898989"/>
                </a:solidFill>
                <a:latin typeface="굴림" pitchFamily="50" charset="-127"/>
                <a:ea typeface="굴림" pitchFamily="50" charset="-127"/>
                <a:cs typeface="Arial Unicode MS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2384D4-5DE0-4C17-8768-C9742D5C5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5465A46A-6D5F-47C5-9853-D4EAD5B57C9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9" r:id="rId1"/>
    <p:sldLayoutId id="2147486370" r:id="rId2"/>
    <p:sldLayoutId id="2147486371" r:id="rId3"/>
    <p:sldLayoutId id="2147486372" r:id="rId4"/>
    <p:sldLayoutId id="2147486373" r:id="rId5"/>
    <p:sldLayoutId id="2147486374" r:id="rId6"/>
    <p:sldLayoutId id="2147486375" r:id="rId7"/>
    <p:sldLayoutId id="2147486376" r:id="rId8"/>
    <p:sldLayoutId id="2147486377" r:id="rId9"/>
    <p:sldLayoutId id="2147486378" r:id="rId10"/>
    <p:sldLayoutId id="2147486379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개체 틀 1">
            <a:extLst>
              <a:ext uri="{FF2B5EF4-FFF2-40B4-BE49-F238E27FC236}">
                <a16:creationId xmlns:a16="http://schemas.microsoft.com/office/drawing/2014/main" id="{5E9F6B3D-752E-41B0-921E-DB04FD159D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075" name="텍스트 개체 틀 2">
            <a:extLst>
              <a:ext uri="{FF2B5EF4-FFF2-40B4-BE49-F238E27FC236}">
                <a16:creationId xmlns:a16="http://schemas.microsoft.com/office/drawing/2014/main" id="{D123E143-FAD7-4CE1-A9A4-872430E4C8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F6FE7B5-8C79-4DDD-B7F6-E8AD39596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lnSpc>
                <a:spcPct val="100000"/>
              </a:lnSpc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</a:lstStyle>
          <a:p>
            <a:pPr>
              <a:defRPr/>
            </a:pPr>
            <a:fld id="{DB18EF44-A80E-4A68-B13E-1B2AF09AF1E0}" type="datetime1">
              <a:rPr lang="ko-KR" altLang="en-US"/>
              <a:pPr>
                <a:defRPr/>
              </a:pPr>
              <a:t>2018-08-31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4A4859-46FE-4011-8C34-D3B84F6FE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1" hangingPunct="1">
              <a:lnSpc>
                <a:spcPct val="100000"/>
              </a:lnSpc>
              <a:buFontTx/>
              <a:buNone/>
              <a:defRPr sz="1200">
                <a:solidFill>
                  <a:srgbClr val="898989"/>
                </a:solidFill>
                <a:latin typeface="굴림" pitchFamily="50" charset="-127"/>
                <a:ea typeface="굴림" pitchFamily="50" charset="-127"/>
                <a:cs typeface="Arial Unicode MS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309AD6-2A73-42C7-83B1-C7ED13C2F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 smtClean="0">
                <a:solidFill>
                  <a:srgbClr val="898989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6A895B04-956D-449B-9214-D545095803F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0" r:id="rId1"/>
    <p:sldLayoutId id="2147486381" r:id="rId2"/>
    <p:sldLayoutId id="2147486382" r:id="rId3"/>
    <p:sldLayoutId id="2147486383" r:id="rId4"/>
    <p:sldLayoutId id="2147486384" r:id="rId5"/>
    <p:sldLayoutId id="2147486385" r:id="rId6"/>
    <p:sldLayoutId id="2147486386" r:id="rId7"/>
    <p:sldLayoutId id="2147486387" r:id="rId8"/>
    <p:sldLayoutId id="2147486388" r:id="rId9"/>
    <p:sldLayoutId id="2147486389" r:id="rId10"/>
    <p:sldLayoutId id="2147486390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em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6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4.wmf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62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60.wmf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16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5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6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73.wmf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22.bin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72.wmf"/><Relationship Id="rId5" Type="http://schemas.openxmlformats.org/officeDocument/2006/relationships/image" Target="../media/image69.wmf"/><Relationship Id="rId15" Type="http://schemas.openxmlformats.org/officeDocument/2006/relationships/oleObject" Target="../embeddings/oleObject23.bin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1.wmf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smc.sogang.ac.kr/ssmc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>
            <a:extLst>
              <a:ext uri="{FF2B5EF4-FFF2-40B4-BE49-F238E27FC236}">
                <a16:creationId xmlns:a16="http://schemas.microsoft.com/office/drawing/2014/main" id="{38AF80C6-18B2-4665-B77D-AB1E04A67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765175"/>
            <a:ext cx="89154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1">
              <a:lnSpc>
                <a:spcPct val="120000"/>
              </a:lnSpc>
              <a:defRPr/>
            </a:pPr>
            <a:r>
              <a:rPr lang="en-US" altLang="ko-KR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HY헤드라인M" pitchFamily="18" charset="-127"/>
              </a:rPr>
              <a:t>Rare-earth doped</a:t>
            </a:r>
          </a:p>
          <a:p>
            <a:pPr algn="ctr" latinLnBrk="1">
              <a:lnSpc>
                <a:spcPct val="120000"/>
              </a:lnSpc>
              <a:defRPr/>
            </a:pPr>
            <a:r>
              <a:rPr lang="en-US" altLang="ko-KR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HY헤드라인M" pitchFamily="18" charset="-127"/>
              </a:rPr>
              <a:t>Topological Insulators</a:t>
            </a:r>
            <a:endParaRPr lang="ko-KR" altLang="ko-KR" sz="3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HY헤드라인M" pitchFamily="18" charset="-127"/>
            </a:endParaRPr>
          </a:p>
        </p:txBody>
      </p:sp>
      <p:sp>
        <p:nvSpPr>
          <p:cNvPr id="122891" name="Rectangle 11">
            <a:extLst>
              <a:ext uri="{FF2B5EF4-FFF2-40B4-BE49-F238E27FC236}">
                <a16:creationId xmlns:a16="http://schemas.microsoft.com/office/drawing/2014/main" id="{E998FC8C-89E8-4F93-BB7C-7C86B413E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644775"/>
            <a:ext cx="35290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latin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ko-K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  <a:ea typeface="굴림" pitchFamily="50" charset="-127"/>
              </a:rPr>
              <a:t>4. September, 2018 </a:t>
            </a:r>
            <a:endParaRPr lang="en-US" altLang="ko-KR" sz="24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  <a:ea typeface="굴림" pitchFamily="50" charset="-127"/>
            </a:endParaRPr>
          </a:p>
        </p:txBody>
      </p:sp>
      <p:sp>
        <p:nvSpPr>
          <p:cNvPr id="10244" name="Rectangle 16">
            <a:extLst>
              <a:ext uri="{FF2B5EF4-FFF2-40B4-BE49-F238E27FC236}">
                <a16:creationId xmlns:a16="http://schemas.microsoft.com/office/drawing/2014/main" id="{75631966-F58D-4E39-AAA4-42E312D7D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157788"/>
            <a:ext cx="61928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spcBef>
                <a:spcPct val="20000"/>
              </a:spcBef>
            </a:pPr>
            <a:r>
              <a:rPr lang="en-US" altLang="ko-KR" sz="2400" dirty="0">
                <a:solidFill>
                  <a:schemeClr val="accent2"/>
                </a:solidFill>
                <a:latin typeface="Arial Rounded MT Bold" panose="020F0704030504030204" pitchFamily="34" charset="0"/>
                <a:ea typeface="굴림" panose="020B0600000101010101" pitchFamily="50" charset="-127"/>
              </a:rPr>
              <a:t>Myung-Hwa Jung</a:t>
            </a:r>
            <a:endParaRPr lang="ko-KR" altLang="en-US" sz="2400" dirty="0">
              <a:solidFill>
                <a:schemeClr val="accent2"/>
              </a:solidFill>
              <a:latin typeface="Arial Rounded MT Bold" panose="020F0704030504030204" pitchFamily="34" charset="0"/>
              <a:ea typeface="굴림" panose="020B0600000101010101" pitchFamily="50" charset="-127"/>
            </a:endParaRPr>
          </a:p>
          <a:p>
            <a:pPr algn="ctr" eaLnBrk="1" latinLnBrk="1" hangingPunct="1">
              <a:spcBef>
                <a:spcPct val="20000"/>
              </a:spcBef>
            </a:pPr>
            <a:r>
              <a:rPr lang="en-US" altLang="ko-KR" sz="2200" dirty="0">
                <a:latin typeface="Arial Rounded MT Bold" panose="020F0704030504030204" pitchFamily="34" charset="0"/>
                <a:ea typeface="굴림" panose="020B0600000101010101" pitchFamily="50" charset="-127"/>
              </a:rPr>
              <a:t>Department of Physics</a:t>
            </a:r>
          </a:p>
          <a:p>
            <a:pPr algn="ctr" eaLnBrk="1" latinLnBrk="1" hangingPunct="1">
              <a:spcBef>
                <a:spcPct val="20000"/>
              </a:spcBef>
            </a:pPr>
            <a:r>
              <a:rPr lang="en-US" altLang="ko-KR" sz="2400" dirty="0" err="1">
                <a:latin typeface="Arial Rounded MT Bold" panose="020F0704030504030204" pitchFamily="34" charset="0"/>
                <a:ea typeface="굴림" panose="020B0600000101010101" pitchFamily="50" charset="-127"/>
              </a:rPr>
              <a:t>Sogang</a:t>
            </a:r>
            <a:r>
              <a:rPr lang="en-US" altLang="ko-KR" sz="2400" dirty="0">
                <a:latin typeface="Arial Rounded MT Bold" panose="020F0704030504030204" pitchFamily="34" charset="0"/>
                <a:ea typeface="굴림" panose="020B0600000101010101" pitchFamily="50" charset="-127"/>
              </a:rPr>
              <a:t> University, Seoul, Korea</a:t>
            </a:r>
            <a:endParaRPr lang="ko-KR" altLang="en-US" sz="2400" dirty="0">
              <a:latin typeface="Arial Rounded MT Bold" panose="020F0704030504030204" pitchFamily="34" charset="0"/>
              <a:ea typeface="굴림" panose="020B0600000101010101" pitchFamily="50" charset="-127"/>
            </a:endParaRPr>
          </a:p>
        </p:txBody>
      </p:sp>
      <p:pic>
        <p:nvPicPr>
          <p:cNvPr id="10245" name="Picture 5" descr="http://hompi.sogang.ac.kr/sgcons/images/in_logo_sogang.gif">
            <a:extLst>
              <a:ext uri="{FF2B5EF4-FFF2-40B4-BE49-F238E27FC236}">
                <a16:creationId xmlns:a16="http://schemas.microsoft.com/office/drawing/2014/main" id="{004B6D25-794D-4AEA-8F8D-EADB5DCD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3529013"/>
            <a:ext cx="32480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67E0495-B580-4EDC-B01F-B633848D5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8985"/>
            <a:ext cx="2160215" cy="162016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E3C2E49-874D-4357-B34A-06B7FFC1B1C0}"/>
              </a:ext>
            </a:extLst>
          </p:cNvPr>
          <p:cNvSpPr/>
          <p:nvPr/>
        </p:nvSpPr>
        <p:spPr>
          <a:xfrm>
            <a:off x="1178197" y="5014337"/>
            <a:ext cx="15215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latinLnBrk="1" hangingPunct="1">
              <a:spcBef>
                <a:spcPct val="20000"/>
              </a:spcBef>
            </a:pPr>
            <a:r>
              <a:rPr lang="en-US" altLang="ko-KR" sz="2200" dirty="0" err="1">
                <a:solidFill>
                  <a:schemeClr val="accent2"/>
                </a:solidFill>
                <a:latin typeface="Arial Rounded MT Bold" panose="020F0704030504030204" pitchFamily="34" charset="0"/>
                <a:ea typeface="굴림" panose="020B0600000101010101" pitchFamily="50" charset="-127"/>
              </a:rPr>
              <a:t>Jinsu</a:t>
            </a:r>
            <a:r>
              <a:rPr lang="ko-KR" altLang="en-US" sz="2200" dirty="0">
                <a:solidFill>
                  <a:schemeClr val="accent2"/>
                </a:solidFill>
                <a:latin typeface="Arial Rounded MT Bold" panose="020F0704030504030204" pitchFamily="34" charset="0"/>
                <a:ea typeface="굴림" panose="020B0600000101010101" pitchFamily="50" charset="-127"/>
              </a:rPr>
              <a:t> </a:t>
            </a:r>
            <a:r>
              <a:rPr lang="en-US" altLang="ko-KR" sz="2200" dirty="0">
                <a:solidFill>
                  <a:schemeClr val="accent2"/>
                </a:solidFill>
                <a:latin typeface="Arial Rounded MT Bold" panose="020F0704030504030204" pitchFamily="34" charset="0"/>
                <a:ea typeface="굴림" panose="020B0600000101010101" pitchFamily="50" charset="-127"/>
              </a:rPr>
              <a:t>Kim</a:t>
            </a:r>
            <a:endParaRPr lang="ko-KR" altLang="en-US" sz="2200" dirty="0">
              <a:solidFill>
                <a:schemeClr val="accent2"/>
              </a:solidFill>
              <a:latin typeface="Arial Rounded MT Bold" panose="020F070403050403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8F350F99-C86B-4F3E-9FFE-3EDCE3E31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332787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</a:t>
            </a:r>
            <a:r>
              <a:rPr lang="en-US" altLang="ko-KR" sz="3000" dirty="0" err="1">
                <a:solidFill>
                  <a:schemeClr val="tx2">
                    <a:satMod val="130000"/>
                  </a:schemeClr>
                </a:solidFill>
              </a:rPr>
              <a:t>Antiferromagnetism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1" name="직사각형 1">
            <a:extLst>
              <a:ext uri="{FF2B5EF4-FFF2-40B4-BE49-F238E27FC236}">
                <a16:creationId xmlns:a16="http://schemas.microsoft.com/office/drawing/2014/main" id="{FC64B8C8-4F18-4522-87A2-3A4C37968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6121400"/>
            <a:ext cx="50704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sym typeface="Wingdings" panose="05000000000000000000" pitchFamily="2" charset="2"/>
              </a:rPr>
              <a:t> </a:t>
            </a:r>
            <a:r>
              <a:rPr lang="en-US" altLang="ko-KR" sz="2000"/>
              <a:t>Weak </a:t>
            </a:r>
            <a:r>
              <a:rPr lang="en-US" altLang="ko-KR" sz="2000">
                <a:solidFill>
                  <a:srgbClr val="FF0000"/>
                </a:solidFill>
              </a:rPr>
              <a:t>antiferromagnetic</a:t>
            </a:r>
            <a:r>
              <a:rPr lang="en-US" altLang="ko-KR" sz="2000"/>
              <a:t> signal at x  0.3</a:t>
            </a:r>
            <a:endParaRPr lang="ko-KR" altLang="en-US" sz="2000"/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067E721D-A7E2-4B50-8A82-9064CE8BD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0192"/>
              </p:ext>
            </p:extLst>
          </p:nvPr>
        </p:nvGraphicFramePr>
        <p:xfrm>
          <a:off x="4360500" y="4160930"/>
          <a:ext cx="3704725" cy="18213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44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3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53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1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50" charset="-127"/>
                          <a:cs typeface="Times New Roman" panose="02020603050405020304" pitchFamily="18" charset="0"/>
                        </a:rPr>
                        <a:t>x</a:t>
                      </a:r>
                      <a:endParaRPr lang="en-US" sz="1900" b="0" i="1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( cm</a:t>
                      </a:r>
                      <a:r>
                        <a:rPr lang="en-US" sz="1400" b="0" u="none" strike="noStrike" baseline="30000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-3 </a:t>
                      </a:r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8718" marR="8718" marT="8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i="1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θ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baseline="-25000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                            ( K 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altLang="ko-KR" sz="1400" b="0" u="none" strike="noStrike" baseline="-25000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N</a:t>
                      </a:r>
                      <a:endParaRPr lang="en-US" altLang="ko-KR" sz="1400" b="0" u="none" strike="noStrike" dirty="0"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( K 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8718" marR="8718" marT="87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0.15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ko-KR" sz="1900" dirty="0"/>
                    </a:p>
                  </a:txBody>
                  <a:tcPr marL="8718" marR="8718" marT="8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blipFill rotWithShape="1">
                      <a:blip r:embed="rId3"/>
                      <a:stretch>
                        <a:fillRect l="-174227" t="-167925" r="-89175" b="-32264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-0.70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8718" marR="8718" marT="87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0.20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ko-KR" sz="1900" dirty="0"/>
                    </a:p>
                  </a:txBody>
                  <a:tcPr marL="8718" marR="8718" marT="8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blipFill rotWithShape="1">
                      <a:blip r:embed="rId3"/>
                      <a:stretch>
                        <a:fillRect l="-174227" t="-262963" r="-89175" b="-21666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-1.85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8718" marR="8718" marT="87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0.30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ko-KR" sz="1900" dirty="0"/>
                    </a:p>
                  </a:txBody>
                  <a:tcPr marL="8718" marR="8718" marT="8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blipFill rotWithShape="1">
                      <a:blip r:embed="rId3"/>
                      <a:stretch>
                        <a:fillRect l="-174227" t="-369811" r="-89175" b="-12075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-6.83 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6.2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8718" marR="8718" marT="87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0.40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ko-KR" sz="1900" dirty="0"/>
                    </a:p>
                  </a:txBody>
                  <a:tcPr marL="8718" marR="8718" marT="8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blipFill rotWithShape="1">
                      <a:blip r:embed="rId3"/>
                      <a:stretch>
                        <a:fillRect l="-174227" t="-469811" r="-89175" b="-2075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-7.98 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50" charset="-127"/>
                          <a:cs typeface="Arial" panose="020B0604020202020204" pitchFamily="34" charset="0"/>
                        </a:rPr>
                        <a:t>7.0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50" charset="-127"/>
                        <a:cs typeface="Arial" panose="020B0604020202020204" pitchFamily="34" charset="0"/>
                      </a:endParaRPr>
                    </a:p>
                  </a:txBody>
                  <a:tcPr marL="8718" marR="8718" marT="87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655" name="Picture 12">
            <a:extLst>
              <a:ext uri="{FF2B5EF4-FFF2-40B4-BE49-F238E27FC236}">
                <a16:creationId xmlns:a16="http://schemas.microsoft.com/office/drawing/2014/main" id="{7FF548ED-2ECE-436C-9CFF-97081EBA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3590925"/>
            <a:ext cx="338455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3">
            <a:extLst>
              <a:ext uri="{FF2B5EF4-FFF2-40B4-BE49-F238E27FC236}">
                <a16:creationId xmlns:a16="http://schemas.microsoft.com/office/drawing/2014/main" id="{5E535284-A416-469D-AAE0-9C76165C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17588"/>
            <a:ext cx="36830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오른쪽 중괄호 2">
            <a:extLst>
              <a:ext uri="{FF2B5EF4-FFF2-40B4-BE49-F238E27FC236}">
                <a16:creationId xmlns:a16="http://schemas.microsoft.com/office/drawing/2014/main" id="{C8349C96-91EB-46D2-B5E0-BC2CDE75905C}"/>
              </a:ext>
            </a:extLst>
          </p:cNvPr>
          <p:cNvSpPr>
            <a:spLocks/>
          </p:cNvSpPr>
          <p:nvPr/>
        </p:nvSpPr>
        <p:spPr bwMode="auto">
          <a:xfrm>
            <a:off x="8176524" y="4724980"/>
            <a:ext cx="144463" cy="581025"/>
          </a:xfrm>
          <a:prstGeom prst="rightBrace">
            <a:avLst>
              <a:gd name="adj1" fmla="val 8305"/>
              <a:gd name="adj2" fmla="val 50000"/>
            </a:avLst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7659" name="오른쪽 중괄호 12">
            <a:extLst>
              <a:ext uri="{FF2B5EF4-FFF2-40B4-BE49-F238E27FC236}">
                <a16:creationId xmlns:a16="http://schemas.microsoft.com/office/drawing/2014/main" id="{0CC3D72A-E75E-4356-BE9C-C1ED3E62F3FF}"/>
              </a:ext>
            </a:extLst>
          </p:cNvPr>
          <p:cNvSpPr>
            <a:spLocks/>
          </p:cNvSpPr>
          <p:nvPr/>
        </p:nvSpPr>
        <p:spPr bwMode="auto">
          <a:xfrm>
            <a:off x="8184462" y="5372680"/>
            <a:ext cx="144462" cy="581025"/>
          </a:xfrm>
          <a:prstGeom prst="rightBrace">
            <a:avLst>
              <a:gd name="adj1" fmla="val 8305"/>
              <a:gd name="adj2" fmla="val 50000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7660" name="TextBox 3">
            <a:extLst>
              <a:ext uri="{FF2B5EF4-FFF2-40B4-BE49-F238E27FC236}">
                <a16:creationId xmlns:a16="http://schemas.microsoft.com/office/drawing/2014/main" id="{99FBD812-8342-46DD-BAEB-081F3E04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974" y="4798005"/>
            <a:ext cx="56991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PM</a:t>
            </a:r>
            <a:endParaRPr kumimoji="0" lang="ko-KR" altLang="en-US" sz="200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7661" name="TextBox 14">
            <a:extLst>
              <a:ext uri="{FF2B5EF4-FFF2-40B4-BE49-F238E27FC236}">
                <a16:creationId xmlns:a16="http://schemas.microsoft.com/office/drawing/2014/main" id="{FB415CCE-1B3E-428A-98C8-BA71DB9D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0349" y="5461580"/>
            <a:ext cx="7270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AFM</a:t>
            </a:r>
            <a:endParaRPr kumimoji="0" lang="ko-KR" altLang="en-US" sz="200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0AB772-9B04-4504-B8B0-5D0702671A7F}"/>
              </a:ext>
            </a:extLst>
          </p:cNvPr>
          <p:cNvSpPr/>
          <p:nvPr/>
        </p:nvSpPr>
        <p:spPr bwMode="auto">
          <a:xfrm>
            <a:off x="1419550" y="1153319"/>
            <a:ext cx="324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084562B-2D88-4446-8CE1-6A842B2510D7}"/>
              </a:ext>
            </a:extLst>
          </p:cNvPr>
          <p:cNvGrpSpPr/>
          <p:nvPr/>
        </p:nvGrpSpPr>
        <p:grpSpPr>
          <a:xfrm>
            <a:off x="4936865" y="1120195"/>
            <a:ext cx="3683000" cy="2781973"/>
            <a:chOff x="5081328" y="1167892"/>
            <a:chExt cx="3419475" cy="2584450"/>
          </a:xfrm>
        </p:grpSpPr>
        <p:pic>
          <p:nvPicPr>
            <p:cNvPr id="27654" name="Picture 11">
              <a:extLst>
                <a:ext uri="{FF2B5EF4-FFF2-40B4-BE49-F238E27FC236}">
                  <a16:creationId xmlns:a16="http://schemas.microsoft.com/office/drawing/2014/main" id="{24BC1723-77B9-4789-B335-D3C4FFE967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328" y="1167892"/>
              <a:ext cx="3419475" cy="258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13C2D7-AD91-42A0-AD5B-B5A40349C9E3}"/>
                </a:ext>
              </a:extLst>
            </p:cNvPr>
            <p:cNvSpPr/>
            <p:nvPr/>
          </p:nvSpPr>
          <p:spPr bwMode="auto">
            <a:xfrm>
              <a:off x="7995748" y="1307567"/>
              <a:ext cx="324000" cy="216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63BAAAE9-7603-46B8-AC2E-ED8529D8EF02}"/>
                </a:ext>
              </a:extLst>
            </p:cNvPr>
            <p:cNvSpPr/>
            <p:nvPr/>
          </p:nvSpPr>
          <p:spPr bwMode="auto">
            <a:xfrm>
              <a:off x="5803454" y="1272560"/>
              <a:ext cx="1368152" cy="926711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98E2093-B98B-4D60-955A-193EB8283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411" y="1239837"/>
              <a:ext cx="1209675" cy="1100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086AF4E0-AC1B-43A4-B877-FD0FC5690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332787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Competing TSS with AFM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9699" name="그림 9">
            <a:extLst>
              <a:ext uri="{FF2B5EF4-FFF2-40B4-BE49-F238E27FC236}">
                <a16:creationId xmlns:a16="http://schemas.microsoft.com/office/drawing/2014/main" id="{313B6959-400E-4528-8D21-82EA647B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70013"/>
            <a:ext cx="4179887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81B2E20B-CAAB-443A-87A6-00D3C0D401E1}"/>
              </a:ext>
            </a:extLst>
          </p:cNvPr>
          <p:cNvGraphicFramePr>
            <a:graphicFrameLocks noGrp="1"/>
          </p:cNvGraphicFramePr>
          <p:nvPr/>
        </p:nvGraphicFramePr>
        <p:xfrm>
          <a:off x="4412823" y="4797152"/>
          <a:ext cx="4479656" cy="1664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9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</a:t>
                      </a:r>
                      <a:endParaRPr lang="ko-KR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(Berry</a:t>
                      </a:r>
                      <a:r>
                        <a:rPr lang="en-US" altLang="ko-KR" sz="1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phase factor)</a:t>
                      </a:r>
                      <a:endParaRPr lang="ko-KR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ko-KR" sz="19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4"/>
                      <a:stretch>
                        <a:fillRect l="-485" t="-61905" r="-235437" b="-11523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endParaRPr lang="ko-KR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9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  </a:t>
                      </a:r>
                      <a:r>
                        <a:rPr lang="en-US" altLang="ko-KR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</a:t>
                      </a:r>
                      <a:r>
                        <a:rPr lang="en-US" altLang="ko-KR" sz="19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surface</a:t>
                      </a:r>
                      <a:r>
                        <a:rPr lang="en-US" altLang="ko-KR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state</a:t>
                      </a:r>
                      <a:endParaRPr lang="ko-KR" alt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ko-KR" sz="19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4"/>
                      <a:stretch>
                        <a:fillRect l="-485" t="-161905" r="-235437" b="-1523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ko-KR" alt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  </a:t>
                      </a:r>
                      <a:r>
                        <a:rPr lang="en-US" altLang="ko-KR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bulk</a:t>
                      </a:r>
                      <a:r>
                        <a:rPr lang="en-US" altLang="ko-KR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band</a:t>
                      </a:r>
                      <a:endParaRPr lang="ko-KR" alt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F5785CFB-416C-46AC-B9D6-E3C57B4B80B3}"/>
              </a:ext>
            </a:extLst>
          </p:cNvPr>
          <p:cNvCxnSpPr/>
          <p:nvPr/>
        </p:nvCxnSpPr>
        <p:spPr>
          <a:xfrm flipV="1">
            <a:off x="5284788" y="3935413"/>
            <a:ext cx="0" cy="3603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12">
            <a:extLst>
              <a:ext uri="{FF2B5EF4-FFF2-40B4-BE49-F238E27FC236}">
                <a16:creationId xmlns:a16="http://schemas.microsoft.com/office/drawing/2014/main" id="{FA1D2E41-C1E6-4399-A76C-1FC0F324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4224338"/>
            <a:ext cx="447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ko-KR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3" name="Picture 2">
            <a:extLst>
              <a:ext uri="{FF2B5EF4-FFF2-40B4-BE49-F238E27FC236}">
                <a16:creationId xmlns:a16="http://schemas.microsoft.com/office/drawing/2014/main" id="{9EADB27F-226B-4847-A119-EA58ACB90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89038"/>
            <a:ext cx="3567113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">
            <a:extLst>
              <a:ext uri="{FF2B5EF4-FFF2-40B4-BE49-F238E27FC236}">
                <a16:creationId xmlns:a16="http://schemas.microsoft.com/office/drawing/2014/main" id="{3BBBA562-325D-40A0-9BFD-DF1288ED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644900"/>
            <a:ext cx="352901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3">
            <a:extLst>
              <a:ext uri="{FF2B5EF4-FFF2-40B4-BE49-F238E27FC236}">
                <a16:creationId xmlns:a16="http://schemas.microsoft.com/office/drawing/2014/main" id="{5AD6000D-C07E-4917-98DA-FB63A8693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020763"/>
            <a:ext cx="33575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20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Landau level fan diagram</a:t>
            </a:r>
            <a:endParaRPr kumimoji="0" lang="ko-KR" altLang="en-US" sz="220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8E7F9-29AD-4D6D-9977-3099FCA16717}"/>
              </a:ext>
            </a:extLst>
          </p:cNvPr>
          <p:cNvSpPr/>
          <p:nvPr/>
        </p:nvSpPr>
        <p:spPr bwMode="auto">
          <a:xfrm>
            <a:off x="1123567" y="3698157"/>
            <a:ext cx="252000" cy="144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6BF44982-A70B-4709-A041-35A10A558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Gap opening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F862D333-108A-4389-ADA7-787F1AD4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4570"/>
            <a:ext cx="45450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id="{D3039649-7EE4-4FD2-B992-07C9343D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581525"/>
            <a:ext cx="1982787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>
            <a:extLst>
              <a:ext uri="{FF2B5EF4-FFF2-40B4-BE49-F238E27FC236}">
                <a16:creationId xmlns:a16="http://schemas.microsoft.com/office/drawing/2014/main" id="{9B200DB1-C030-42A3-8E75-ED462D11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81525"/>
            <a:ext cx="20208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FAE48EA2-E840-429E-8C3E-5AFF0ACB3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400069"/>
              </p:ext>
            </p:extLst>
          </p:nvPr>
        </p:nvGraphicFramePr>
        <p:xfrm>
          <a:off x="1199665" y="4660151"/>
          <a:ext cx="2433637" cy="9730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altLang="ko-KR" sz="19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r>
                        <a:rPr lang="en-US" altLang="ko-KR" sz="19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</a:t>
                      </a:r>
                      <a:r>
                        <a:rPr lang="en-US" altLang="ko-KR" sz="19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r>
                        <a:rPr lang="en-US" altLang="ko-KR" sz="19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r>
                        <a:rPr lang="en-US" altLang="ko-KR" sz="19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1900" b="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6" marB="4574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63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 </a:t>
                      </a:r>
                      <a:r>
                        <a:rPr lang="en-US" altLang="ko-KR" sz="19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~ 60 </a:t>
                      </a:r>
                      <a:r>
                        <a:rPr lang="en-US" altLang="ko-KR" sz="1900" b="1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meV</a:t>
                      </a:r>
                      <a:endParaRPr lang="ko-KR" altLang="en-US" sz="1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6" marB="457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759" name="직사각형 7">
            <a:extLst>
              <a:ext uri="{FF2B5EF4-FFF2-40B4-BE49-F238E27FC236}">
                <a16:creationId xmlns:a16="http://schemas.microsoft.com/office/drawing/2014/main" id="{0091D7AE-C442-4D8A-A10F-96BB0A6D4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090" y="1124570"/>
            <a:ext cx="959887" cy="290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ko-KR" altLang="en-US"/>
          </a:p>
        </p:txBody>
      </p:sp>
      <p:sp>
        <p:nvSpPr>
          <p:cNvPr id="31761" name="TextBox 1">
            <a:extLst>
              <a:ext uri="{FF2B5EF4-FFF2-40B4-BE49-F238E27FC236}">
                <a16:creationId xmlns:a16="http://schemas.microsoft.com/office/drawing/2014/main" id="{660BB130-09E7-4750-B498-DB6FB778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3056558"/>
            <a:ext cx="8255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800" b="1">
                <a:latin typeface="Arial Narrow" panose="020B0606020202030204" pitchFamily="34" charset="0"/>
                <a:ea typeface="휴먼매직체" panose="02030504000101010101" pitchFamily="18" charset="-127"/>
                <a:cs typeface="Arial" panose="020B0604020202020204" pitchFamily="34" charset="0"/>
              </a:rPr>
              <a:t>No gap</a:t>
            </a:r>
            <a:endParaRPr kumimoji="0" lang="ko-KR" altLang="en-US" sz="1800" b="1">
              <a:latin typeface="Arial Narrow" panose="020B0606020202030204" pitchFamily="34" charset="0"/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1762" name="TextBox 12">
            <a:extLst>
              <a:ext uri="{FF2B5EF4-FFF2-40B4-BE49-F238E27FC236}">
                <a16:creationId xmlns:a16="http://schemas.microsoft.com/office/drawing/2014/main" id="{8BD86A12-2D53-49A4-AA1F-B32578C63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3069258"/>
            <a:ext cx="63341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800" b="1">
                <a:ea typeface="휴먼매직체" panose="02030504000101010101" pitchFamily="18" charset="-127"/>
                <a:cs typeface="Arial" panose="020B0604020202020204" pitchFamily="34" charset="0"/>
              </a:rPr>
              <a:t>Gap</a:t>
            </a:r>
            <a:endParaRPr kumimoji="0" lang="ko-KR" altLang="en-US" sz="1800" b="1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cxnSp>
        <p:nvCxnSpPr>
          <p:cNvPr id="31763" name="직선 화살표 연결선 4">
            <a:extLst>
              <a:ext uri="{FF2B5EF4-FFF2-40B4-BE49-F238E27FC236}">
                <a16:creationId xmlns:a16="http://schemas.microsoft.com/office/drawing/2014/main" id="{B852E580-CB4A-4F8F-80A9-C817CB9DD6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58888" y="3254995"/>
            <a:ext cx="28892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4" name="직선 화살표 연결선 6">
            <a:extLst>
              <a:ext uri="{FF2B5EF4-FFF2-40B4-BE49-F238E27FC236}">
                <a16:creationId xmlns:a16="http://schemas.microsoft.com/office/drawing/2014/main" id="{75E1304B-9C77-4BD5-AFA4-BE87C222DCE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59175" y="3140695"/>
            <a:ext cx="0" cy="25241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AA88897-51FC-46AA-B0C2-78BA959AD8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7"/>
          <a:stretch/>
        </p:blipFill>
        <p:spPr>
          <a:xfrm>
            <a:off x="4787900" y="1104472"/>
            <a:ext cx="3816350" cy="3518876"/>
          </a:xfrm>
          <a:prstGeom prst="rect">
            <a:avLst/>
          </a:prstGeom>
        </p:spPr>
      </p:pic>
      <p:sp>
        <p:nvSpPr>
          <p:cNvPr id="31760" name="직사각형 11">
            <a:extLst>
              <a:ext uri="{FF2B5EF4-FFF2-40B4-BE49-F238E27FC236}">
                <a16:creationId xmlns:a16="http://schemas.microsoft.com/office/drawing/2014/main" id="{C3AD318D-B6F4-4377-AC29-27149084E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51" y="1196752"/>
            <a:ext cx="720080" cy="18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55F24D-07BE-4429-8A9D-48915373B8A2}"/>
              </a:ext>
            </a:extLst>
          </p:cNvPr>
          <p:cNvSpPr txBox="1"/>
          <p:nvPr/>
        </p:nvSpPr>
        <p:spPr bwMode="auto">
          <a:xfrm>
            <a:off x="1403350" y="5784220"/>
            <a:ext cx="3013710" cy="8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just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sz="2200" dirty="0">
                <a:ea typeface="휴먼매직체" pitchFamily="18" charset="-127"/>
                <a:cs typeface="Arial" charset="0"/>
              </a:rPr>
              <a:t>AFM</a:t>
            </a:r>
            <a:r>
              <a:rPr kumimoji="0" lang="ko-KR" altLang="en-US" sz="2200" dirty="0">
                <a:ea typeface="휴먼매직체" pitchFamily="18" charset="-127"/>
                <a:cs typeface="Arial" charset="0"/>
              </a:rPr>
              <a:t> </a:t>
            </a:r>
            <a:r>
              <a:rPr kumimoji="0" lang="en-US" altLang="ko-KR" sz="2200" dirty="0"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</a:t>
            </a:r>
            <a:r>
              <a:rPr kumimoji="0" lang="ko-KR" altLang="en-US" sz="2200" dirty="0"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</a:t>
            </a:r>
            <a:r>
              <a:rPr kumimoji="0" lang="en-US" altLang="ko-KR" sz="2200" dirty="0"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TRS breaking </a:t>
            </a:r>
          </a:p>
          <a:p>
            <a:pPr algn="just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sz="2200" dirty="0"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         Gap opening</a:t>
            </a:r>
            <a:endParaRPr kumimoji="0" lang="ko-KR" altLang="en-US" sz="2200" dirty="0">
              <a:ea typeface="휴먼매직체" pitchFamily="18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59" descr="D:\N Drive\연구\Manuscripts\Gd subs BT\Figure 2.jpg">
            <a:extLst>
              <a:ext uri="{FF2B5EF4-FFF2-40B4-BE49-F238E27FC236}">
                <a16:creationId xmlns:a16="http://schemas.microsoft.com/office/drawing/2014/main" id="{F06E136C-EAE1-4C05-A2C3-4296AA17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052513"/>
            <a:ext cx="702468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73" name="Rectangle 21">
            <a:extLst>
              <a:ext uri="{FF2B5EF4-FFF2-40B4-BE49-F238E27FC236}">
                <a16:creationId xmlns:a16="http://schemas.microsoft.com/office/drawing/2014/main" id="{39198B34-F75B-4B6F-B56C-3904432BEF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Phase transition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3798" name="직사각형 2">
            <a:extLst>
              <a:ext uri="{FF2B5EF4-FFF2-40B4-BE49-F238E27FC236}">
                <a16:creationId xmlns:a16="http://schemas.microsoft.com/office/drawing/2014/main" id="{ADC60590-B33A-450C-BC87-05BAF2DAC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6061075"/>
            <a:ext cx="55006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2200" dirty="0">
                <a:solidFill>
                  <a:srgbClr val="0000CC"/>
                </a:solidFill>
              </a:rPr>
              <a:t> &lt; 0.09: PM (weak FM)  </a:t>
            </a:r>
            <a:r>
              <a:rPr lang="en-US" altLang="ko-KR" sz="2200" dirty="0">
                <a:sym typeface="Wingdings" panose="05000000000000000000" pitchFamily="2" charset="2"/>
              </a:rPr>
              <a:t>  </a:t>
            </a:r>
            <a:r>
              <a:rPr lang="en-US" altLang="ko-KR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2200" dirty="0">
                <a:solidFill>
                  <a:srgbClr val="FF0000"/>
                </a:solidFill>
              </a:rPr>
              <a:t> &gt; 0.09, AFM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6A7A83-E3BF-4692-9DEC-3136CC783ACA}"/>
              </a:ext>
            </a:extLst>
          </p:cNvPr>
          <p:cNvSpPr/>
          <p:nvPr/>
        </p:nvSpPr>
        <p:spPr bwMode="auto">
          <a:xfrm>
            <a:off x="1886703" y="1412875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2DEF6-303E-4446-9A64-3BA3E39B6AD3}"/>
              </a:ext>
            </a:extLst>
          </p:cNvPr>
          <p:cNvSpPr/>
          <p:nvPr/>
        </p:nvSpPr>
        <p:spPr bwMode="auto">
          <a:xfrm>
            <a:off x="1866419" y="3789040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EA3A3AF-E348-4FB0-AB04-121B2ACD699B}"/>
              </a:ext>
            </a:extLst>
          </p:cNvPr>
          <p:cNvSpPr/>
          <p:nvPr/>
        </p:nvSpPr>
        <p:spPr bwMode="auto">
          <a:xfrm>
            <a:off x="5220072" y="1401820"/>
            <a:ext cx="1584176" cy="149424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45C8277-C58D-452D-94A9-1DE01659CF9A}"/>
              </a:ext>
            </a:extLst>
          </p:cNvPr>
          <p:cNvSpPr/>
          <p:nvPr/>
        </p:nvSpPr>
        <p:spPr bwMode="auto">
          <a:xfrm>
            <a:off x="5796136" y="2559644"/>
            <a:ext cx="633672" cy="67284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Picture 84" descr="N:\Lab PC\연구\Gd doped BT\sample pictures\20140405_150609.jpg">
            <a:extLst>
              <a:ext uri="{FF2B5EF4-FFF2-40B4-BE49-F238E27FC236}">
                <a16:creationId xmlns:a16="http://schemas.microsoft.com/office/drawing/2014/main" id="{B01BD09A-A41D-4F27-B34A-DFC6B78BE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2300" t="34863" r="42845" b="32569"/>
          <a:stretch/>
        </p:blipFill>
        <p:spPr bwMode="auto">
          <a:xfrm>
            <a:off x="4816475" y="1412875"/>
            <a:ext cx="2160588" cy="13271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941051-CB21-4CE8-8F8D-7C6732179631}"/>
              </a:ext>
            </a:extLst>
          </p:cNvPr>
          <p:cNvSpPr txBox="1"/>
          <p:nvPr/>
        </p:nvSpPr>
        <p:spPr bwMode="auto">
          <a:xfrm>
            <a:off x="5004048" y="3212976"/>
            <a:ext cx="784189" cy="3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dirty="0">
                <a:solidFill>
                  <a:srgbClr val="FF0000"/>
                </a:solidFill>
                <a:ea typeface="휴먼매직체" pitchFamily="18" charset="-127"/>
                <a:cs typeface="Arial" charset="0"/>
              </a:rPr>
              <a:t>= 12 K</a:t>
            </a:r>
            <a:endParaRPr kumimoji="0" lang="ko-KR" altLang="en-US" dirty="0">
              <a:solidFill>
                <a:srgbClr val="FF0000"/>
              </a:solidFill>
              <a:ea typeface="휴먼매직체" pitchFamily="18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6" name="개체 4">
            <a:extLst>
              <a:ext uri="{FF2B5EF4-FFF2-40B4-BE49-F238E27FC236}">
                <a16:creationId xmlns:a16="http://schemas.microsoft.com/office/drawing/2014/main" id="{8002AEFC-60C5-4694-AD5E-04E2CBCEA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929607"/>
              </p:ext>
            </p:extLst>
          </p:nvPr>
        </p:nvGraphicFramePr>
        <p:xfrm>
          <a:off x="5148064" y="981075"/>
          <a:ext cx="3903663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8" name="Graph" r:id="rId4" imgW="3291840" imgH="2879640" progId="Origin50.Graph">
                  <p:embed/>
                </p:oleObj>
              </mc:Choice>
              <mc:Fallback>
                <p:oleObj name="Graph" r:id="rId4" imgW="3291840" imgH="2879640" progId="Origin50.Graph">
                  <p:embed/>
                  <p:pic>
                    <p:nvPicPr>
                      <p:cNvPr id="0" name="개체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981075"/>
                        <a:ext cx="3903663" cy="336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73" name="Rectangle 21">
            <a:extLst>
              <a:ext uri="{FF2B5EF4-FFF2-40B4-BE49-F238E27FC236}">
                <a16:creationId xmlns:a16="http://schemas.microsoft.com/office/drawing/2014/main" id="{4276A223-5F1F-4468-94FD-346952AAD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2D Fermi surface at </a:t>
            </a:r>
            <a:r>
              <a:rPr lang="en-US" altLang="ko-KR" sz="3000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= 0.09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5843" name="직사각형 10">
            <a:extLst>
              <a:ext uri="{FF2B5EF4-FFF2-40B4-BE49-F238E27FC236}">
                <a16:creationId xmlns:a16="http://schemas.microsoft.com/office/drawing/2014/main" id="{3D385C83-6311-4C5B-BE58-8BEFD2318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5904208"/>
            <a:ext cx="550068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2200" dirty="0">
                <a:solidFill>
                  <a:srgbClr val="0000CC"/>
                </a:solidFill>
              </a:rPr>
              <a:t> &lt; 0.09: PM (weak FM)  </a:t>
            </a:r>
            <a:r>
              <a:rPr lang="en-US" altLang="ko-KR" sz="2200" dirty="0">
                <a:sym typeface="Wingdings" panose="05000000000000000000" pitchFamily="2" charset="2"/>
              </a:rPr>
              <a:t>  </a:t>
            </a:r>
            <a:r>
              <a:rPr lang="en-US" altLang="ko-KR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2200" dirty="0">
                <a:solidFill>
                  <a:srgbClr val="FF0000"/>
                </a:solidFill>
              </a:rPr>
              <a:t> &gt; 0.09, AFM</a:t>
            </a:r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4A85DE4F-DBE7-4D31-A1C1-1ABB73D3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2" y="981075"/>
            <a:ext cx="4824412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349F677-857A-49AC-93E5-AD9DCE6B5682}"/>
              </a:ext>
            </a:extLst>
          </p:cNvPr>
          <p:cNvSpPr/>
          <p:nvPr/>
        </p:nvSpPr>
        <p:spPr>
          <a:xfrm>
            <a:off x="6084168" y="4397523"/>
            <a:ext cx="2500312" cy="14557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2200" dirty="0">
                <a:solidFill>
                  <a:srgbClr val="660066"/>
                </a:solidFill>
                <a:ea typeface="+mj-ea"/>
                <a:cs typeface="Arial" panose="020B0604020202020204" pitchFamily="34" charset="0"/>
              </a:rPr>
              <a:t>At </a:t>
            </a:r>
            <a:r>
              <a:rPr lang="en-US" altLang="ko-KR" sz="2200" i="1" dirty="0">
                <a:solidFill>
                  <a:srgbClr val="660066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x</a:t>
            </a:r>
            <a:r>
              <a:rPr lang="en-US" altLang="ko-KR" sz="2200" dirty="0">
                <a:solidFill>
                  <a:srgbClr val="6600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= 0.09 (MCP),</a:t>
            </a:r>
          </a:p>
          <a:p>
            <a:pPr marL="342900" indent="-342900">
              <a:buFont typeface="Symbol" pitchFamily="18" charset="2"/>
              <a:buChar char="b"/>
              <a:defRPr/>
            </a:pPr>
            <a:r>
              <a:rPr lang="en-US" altLang="ko-KR" sz="2400" dirty="0">
                <a:cs typeface="Arial" panose="020B0604020202020204" pitchFamily="34" charset="0"/>
                <a:sym typeface="Symbol"/>
              </a:rPr>
              <a:t>= 1/2 for B//c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2400" dirty="0">
                <a:solidFill>
                  <a:srgbClr val="9900CC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  2D TSS</a:t>
            </a:r>
            <a:endParaRPr lang="ko-KR" altLang="en-US" sz="2400" dirty="0">
              <a:solidFill>
                <a:srgbClr val="9900CC"/>
              </a:solidFill>
              <a:cs typeface="Arial" panose="020B0604020202020204" pitchFamily="34" charset="0"/>
            </a:endParaRPr>
          </a:p>
        </p:txBody>
      </p:sp>
      <p:sp>
        <p:nvSpPr>
          <p:cNvPr id="35847" name="TextBox 6">
            <a:extLst>
              <a:ext uri="{FF2B5EF4-FFF2-40B4-BE49-F238E27FC236}">
                <a16:creationId xmlns:a16="http://schemas.microsoft.com/office/drawing/2014/main" id="{7B5384E6-F535-43E3-A69D-09727E6E8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0048" y="1435049"/>
            <a:ext cx="7842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300">
                <a:ea typeface="돋움" panose="020B0600000101010101" pitchFamily="50" charset="-127"/>
                <a:cs typeface="Arial" panose="020B0604020202020204" pitchFamily="34" charset="0"/>
              </a:rPr>
              <a:t>x = 0.09</a:t>
            </a:r>
            <a:endParaRPr lang="ko-KR" altLang="en-US" sz="1300"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5848" name="타원 17">
            <a:extLst>
              <a:ext uri="{FF2B5EF4-FFF2-40B4-BE49-F238E27FC236}">
                <a16:creationId xmlns:a16="http://schemas.microsoft.com/office/drawing/2014/main" id="{4B14BBA5-7FE5-4A70-A010-5FAFD7EB7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048" y="1463624"/>
            <a:ext cx="765175" cy="288925"/>
          </a:xfrm>
          <a:prstGeom prst="ellipse">
            <a:avLst/>
          </a:prstGeom>
          <a:solidFill>
            <a:srgbClr val="FFCCFF">
              <a:alpha val="20000"/>
            </a:srgbClr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ko-KR" altLang="en-US"/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7967F28-FD2E-4AAE-AE3F-357E8FC940FC}"/>
              </a:ext>
            </a:extLst>
          </p:cNvPr>
          <p:cNvCxnSpPr/>
          <p:nvPr/>
        </p:nvCxnSpPr>
        <p:spPr>
          <a:xfrm flipV="1">
            <a:off x="6088930" y="3722972"/>
            <a:ext cx="0" cy="36036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B81775B7-E834-41E3-9E39-E054550B2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330" y="4011897"/>
            <a:ext cx="447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ko-KR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67929788-3A68-42AC-AF4A-508193A369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Band structure of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7891" name="Picture 19">
            <a:extLst>
              <a:ext uri="{FF2B5EF4-FFF2-40B4-BE49-F238E27FC236}">
                <a16:creationId xmlns:a16="http://schemas.microsoft.com/office/drawing/2014/main" id="{DDA1CCBF-94E6-464F-BDC9-BE485161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45978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0">
            <a:extLst>
              <a:ext uri="{FF2B5EF4-FFF2-40B4-BE49-F238E27FC236}">
                <a16:creationId xmlns:a16="http://schemas.microsoft.com/office/drawing/2014/main" id="{A294569B-833A-4942-A8EE-9BBB6905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8459788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">
            <a:extLst>
              <a:ext uri="{FF2B5EF4-FFF2-40B4-BE49-F238E27FC236}">
                <a16:creationId xmlns:a16="http://schemas.microsoft.com/office/drawing/2014/main" id="{5BE3CBDD-6FD1-40F2-9B5F-276323206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9988" y="6289675"/>
            <a:ext cx="769937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200" b="1">
                <a:ea typeface="돋움" panose="020B0600000101010101" pitchFamily="50" charset="-127"/>
                <a:cs typeface="Arial" panose="020B0604020202020204" pitchFamily="34" charset="0"/>
              </a:rPr>
              <a:t>0.208Å</a:t>
            </a:r>
            <a:r>
              <a:rPr lang="en-US" altLang="ko-KR" sz="1200" b="1" baseline="30000">
                <a:ea typeface="돋움" panose="020B0600000101010101" pitchFamily="50" charset="-127"/>
                <a:cs typeface="Arial" panose="020B0604020202020204" pitchFamily="34" charset="0"/>
              </a:rPr>
              <a:t>-1</a:t>
            </a:r>
            <a:endParaRPr lang="ko-KR" altLang="en-US" sz="1200" b="1"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7894" name="TextBox 1">
            <a:extLst>
              <a:ext uri="{FF2B5EF4-FFF2-40B4-BE49-F238E27FC236}">
                <a16:creationId xmlns:a16="http://schemas.microsoft.com/office/drawing/2014/main" id="{63E93E7D-7765-4C80-8A5B-39B218CF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1025525"/>
            <a:ext cx="58261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500" b="1">
                <a:latin typeface="Times New Roman" panose="02020603050405020304" pitchFamily="18" charset="0"/>
                <a:ea typeface="돋움" panose="020B0600000101010101" pitchFamily="50" charset="-127"/>
                <a:cs typeface="Times New Roman" panose="02020603050405020304" pitchFamily="18" charset="0"/>
              </a:rPr>
              <a:t>, x=0</a:t>
            </a:r>
            <a:endParaRPr lang="ko-KR" altLang="en-US" sz="1500" b="1">
              <a:latin typeface="Times New Roman" panose="02020603050405020304" pitchFamily="18" charset="0"/>
              <a:ea typeface="돋움" panose="020B0600000101010101" pitchFamily="50" charset="-127"/>
              <a:cs typeface="Times New Roman" panose="02020603050405020304" pitchFamily="18" charset="0"/>
            </a:endParaRPr>
          </a:p>
        </p:txBody>
      </p:sp>
      <p:sp>
        <p:nvSpPr>
          <p:cNvPr id="37895" name="TextBox 3">
            <a:extLst>
              <a:ext uri="{FF2B5EF4-FFF2-40B4-BE49-F238E27FC236}">
                <a16:creationId xmlns:a16="http://schemas.microsoft.com/office/drawing/2014/main" id="{7B806BB0-7DE0-4D73-860E-21BE57AF3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3795713"/>
            <a:ext cx="5048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NM</a:t>
            </a:r>
            <a:endParaRPr lang="ko-KR" altLang="en-US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7896" name="TextBox 10">
            <a:extLst>
              <a:ext uri="{FF2B5EF4-FFF2-40B4-BE49-F238E27FC236}">
                <a16:creationId xmlns:a16="http://schemas.microsoft.com/office/drawing/2014/main" id="{C5C5F0A7-0146-4C7C-BB7A-9AA7C4C1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50" y="3770313"/>
            <a:ext cx="4921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PM</a:t>
            </a:r>
            <a:endParaRPr lang="ko-KR" altLang="en-US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7897" name="TextBox 11">
            <a:extLst>
              <a:ext uri="{FF2B5EF4-FFF2-40B4-BE49-F238E27FC236}">
                <a16:creationId xmlns:a16="http://schemas.microsoft.com/office/drawing/2014/main" id="{6B7A26A7-1647-4A5F-89FD-1BA21C9B5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3770313"/>
            <a:ext cx="6175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AFM</a:t>
            </a:r>
            <a:endParaRPr lang="ko-KR" altLang="en-US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624596D2-0C5F-4468-8AF6-16E6AC744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Gap scale by magnetic dopant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24FEB834-7608-4E6B-8A79-31CDBE6F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1900"/>
            <a:ext cx="48117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1">
            <a:extLst>
              <a:ext uri="{FF2B5EF4-FFF2-40B4-BE49-F238E27FC236}">
                <a16:creationId xmlns:a16="http://schemas.microsoft.com/office/drawing/2014/main" id="{602E7944-56A5-4061-9A29-CF20F2018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946150"/>
            <a:ext cx="10541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b="1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Gd 15%  </a:t>
            </a:r>
            <a:endParaRPr lang="ko-KR" altLang="en-US" b="1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9941" name="TextBox 4">
            <a:extLst>
              <a:ext uri="{FF2B5EF4-FFF2-40B4-BE49-F238E27FC236}">
                <a16:creationId xmlns:a16="http://schemas.microsoft.com/office/drawing/2014/main" id="{2E6A1A03-0CAE-4D94-92A8-C2EE0601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5805488"/>
            <a:ext cx="1981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800" dirty="0" err="1">
                <a:ea typeface="돋움" panose="020B0600000101010101" pitchFamily="50" charset="-127"/>
                <a:cs typeface="Arial" panose="020B0604020202020204" pitchFamily="34" charset="0"/>
              </a:rPr>
              <a:t>cf</a:t>
            </a:r>
            <a:r>
              <a:rPr lang="en-US" altLang="ko-KR" sz="1800" dirty="0">
                <a:ea typeface="돋움" panose="020B0600000101010101" pitchFamily="50" charset="-127"/>
                <a:cs typeface="Arial" panose="020B0604020202020204" pitchFamily="34" charset="0"/>
              </a:rPr>
              <a:t>) Bi</a:t>
            </a:r>
            <a:r>
              <a:rPr lang="en-US" altLang="ko-KR" sz="1800" baseline="-25000" dirty="0">
                <a:ea typeface="돋움" panose="020B0600000101010101" pitchFamily="50" charset="-127"/>
                <a:cs typeface="Arial" panose="020B0604020202020204" pitchFamily="34" charset="0"/>
              </a:rPr>
              <a:t>0.86</a:t>
            </a:r>
            <a:r>
              <a:rPr lang="en-US" altLang="ko-KR" sz="1800" dirty="0">
                <a:ea typeface="돋움" panose="020B0600000101010101" pitchFamily="50" charset="-127"/>
                <a:cs typeface="Arial" panose="020B0604020202020204" pitchFamily="34" charset="0"/>
              </a:rPr>
              <a:t>Gd</a:t>
            </a:r>
            <a:r>
              <a:rPr lang="en-US" altLang="ko-KR" sz="1800" baseline="-25000" dirty="0">
                <a:ea typeface="돋움" panose="020B0600000101010101" pitchFamily="50" charset="-127"/>
                <a:cs typeface="Arial" panose="020B0604020202020204" pitchFamily="34" charset="0"/>
              </a:rPr>
              <a:t>0.14</a:t>
            </a:r>
            <a:r>
              <a:rPr lang="en-US" altLang="ko-KR" sz="1800" dirty="0">
                <a:ea typeface="돋움" panose="020B0600000101010101" pitchFamily="50" charset="-127"/>
                <a:cs typeface="Arial" panose="020B0604020202020204" pitchFamily="34" charset="0"/>
              </a:rPr>
              <a:t>Se</a:t>
            </a:r>
            <a:r>
              <a:rPr lang="en-US" altLang="ko-KR" sz="1800" baseline="-25000" dirty="0">
                <a:ea typeface="돋움" panose="020B0600000101010101" pitchFamily="50" charset="-127"/>
                <a:cs typeface="Arial" panose="020B0604020202020204" pitchFamily="34" charset="0"/>
              </a:rPr>
              <a:t>3</a:t>
            </a:r>
            <a:endParaRPr lang="en-US" altLang="ko-KR" sz="1800" dirty="0">
              <a:ea typeface="돋움" panose="020B0600000101010101" pitchFamily="50" charset="-127"/>
              <a:cs typeface="Arial" panose="020B0604020202020204" pitchFamily="34" charset="0"/>
            </a:endParaRPr>
          </a:p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800" dirty="0">
                <a:ea typeface="돋움" panose="020B0600000101010101" pitchFamily="50" charset="-127"/>
                <a:cs typeface="Arial" panose="020B0604020202020204" pitchFamily="34" charset="0"/>
              </a:rPr>
              <a:t>          ~ 60 </a:t>
            </a:r>
            <a:r>
              <a:rPr lang="en-US" altLang="ko-KR" sz="1800" dirty="0" err="1">
                <a:ea typeface="돋움" panose="020B0600000101010101" pitchFamily="50" charset="-127"/>
                <a:cs typeface="Arial" panose="020B0604020202020204" pitchFamily="34" charset="0"/>
              </a:rPr>
              <a:t>meV</a:t>
            </a:r>
            <a:endParaRPr lang="ko-KR" altLang="en-US" sz="1800" dirty="0"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A7F957AC-A9AA-4F8D-BC30-ECE3891A739D}"/>
              </a:ext>
            </a:extLst>
          </p:cNvPr>
          <p:cNvGraphicFramePr>
            <a:graphicFrameLocks noGrp="1"/>
          </p:cNvGraphicFramePr>
          <p:nvPr/>
        </p:nvGraphicFramePr>
        <p:xfrm>
          <a:off x="2555875" y="4221163"/>
          <a:ext cx="2433638" cy="14716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3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16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2000" b="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5" marB="457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 </a:t>
                      </a:r>
                      <a:r>
                        <a:rPr lang="en-US" altLang="ko-KR" sz="20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~ 60 </a:t>
                      </a:r>
                      <a:r>
                        <a:rPr lang="en-US" altLang="ko-K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meV</a:t>
                      </a:r>
                      <a:endParaRPr lang="ko-KR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C265E73C-8445-4316-8655-6F56D87DB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Gap scale by magnetic dopant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0FB5979D-083E-41CE-9470-0790E0EF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1900"/>
            <a:ext cx="48117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9B78A5A3-738E-46FC-A5B0-01D574BC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125538"/>
            <a:ext cx="37973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2">
            <a:extLst>
              <a:ext uri="{FF2B5EF4-FFF2-40B4-BE49-F238E27FC236}">
                <a16:creationId xmlns:a16="http://schemas.microsoft.com/office/drawing/2014/main" id="{13550703-F1CD-44CF-A161-9828BB61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63" y="5795963"/>
            <a:ext cx="14224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Gd</a:t>
            </a:r>
            <a:r>
              <a:rPr lang="en-US" altLang="ko-KR" sz="1800" baseline="30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3+</a:t>
            </a:r>
            <a:r>
              <a:rPr lang="en-US" altLang="ko-KR" sz="18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 ~ 7</a:t>
            </a:r>
            <a:r>
              <a:rPr lang="en-US" altLang="ko-KR" sz="1800" baseline="-25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B</a:t>
            </a:r>
            <a:r>
              <a:rPr lang="en-US" altLang="ko-KR" sz="18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  </a:t>
            </a:r>
            <a:endParaRPr lang="ko-KR" altLang="en-US" sz="1800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1990" name="TextBox 9">
            <a:extLst>
              <a:ext uri="{FF2B5EF4-FFF2-40B4-BE49-F238E27FC236}">
                <a16:creationId xmlns:a16="http://schemas.microsoft.com/office/drawing/2014/main" id="{D71BE67A-5608-4446-B06F-6619D983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5776913"/>
            <a:ext cx="13843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Fe</a:t>
            </a:r>
            <a:r>
              <a:rPr lang="en-US" altLang="ko-KR" sz="1800" baseline="30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2+</a:t>
            </a:r>
            <a:r>
              <a:rPr lang="en-US" altLang="ko-KR" sz="18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 ~ 4</a:t>
            </a:r>
            <a:r>
              <a:rPr lang="en-US" altLang="ko-KR" sz="1800" baseline="-25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B</a:t>
            </a:r>
            <a:r>
              <a:rPr lang="en-US" altLang="ko-KR" sz="18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  </a:t>
            </a:r>
            <a:endParaRPr lang="ko-KR" altLang="en-US" sz="1800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41991" name="Picture 5">
            <a:extLst>
              <a:ext uri="{FF2B5EF4-FFF2-40B4-BE49-F238E27FC236}">
                <a16:creationId xmlns:a16="http://schemas.microsoft.com/office/drawing/2014/main" id="{40D41411-F646-4F36-B449-9587B8B8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141913"/>
            <a:ext cx="1362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11">
            <a:extLst>
              <a:ext uri="{FF2B5EF4-FFF2-40B4-BE49-F238E27FC236}">
                <a16:creationId xmlns:a16="http://schemas.microsoft.com/office/drawing/2014/main" id="{55A70F63-7B52-4A03-88E7-9391A485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946150"/>
            <a:ext cx="10541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b="1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Gd 15%  </a:t>
            </a:r>
            <a:endParaRPr lang="ko-KR" altLang="en-US" b="1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1993" name="직사각형 2">
            <a:extLst>
              <a:ext uri="{FF2B5EF4-FFF2-40B4-BE49-F238E27FC236}">
                <a16:creationId xmlns:a16="http://schemas.microsoft.com/office/drawing/2014/main" id="{5DCFC92A-99CF-4ED2-89BD-FE6998E08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1125538"/>
            <a:ext cx="360363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ko-KR" altLang="en-US"/>
          </a:p>
        </p:txBody>
      </p:sp>
      <p:sp>
        <p:nvSpPr>
          <p:cNvPr id="41994" name="TextBox 12">
            <a:extLst>
              <a:ext uri="{FF2B5EF4-FFF2-40B4-BE49-F238E27FC236}">
                <a16:creationId xmlns:a16="http://schemas.microsoft.com/office/drawing/2014/main" id="{0A9D3247-1CE5-4CE4-9979-B297AD808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5" y="1028700"/>
            <a:ext cx="5715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500">
                <a:ea typeface="돋움" panose="020B0600000101010101" pitchFamily="50" charset="-127"/>
                <a:cs typeface="Arial" panose="020B0604020202020204" pitchFamily="34" charset="0"/>
              </a:rPr>
              <a:t>24%</a:t>
            </a:r>
            <a:endParaRPr lang="ko-KR" altLang="en-US" sz="1500"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1995" name="TextBox 15">
            <a:extLst>
              <a:ext uri="{FF2B5EF4-FFF2-40B4-BE49-F238E27FC236}">
                <a16:creationId xmlns:a16="http://schemas.microsoft.com/office/drawing/2014/main" id="{99A5841B-157D-4BDD-9B32-0AECD36C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425" y="3665538"/>
            <a:ext cx="26654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i="1">
                <a:solidFill>
                  <a:srgbClr val="333399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Science </a:t>
            </a:r>
            <a:r>
              <a:rPr lang="en-US" altLang="ko-KR" b="1">
                <a:solidFill>
                  <a:srgbClr val="333399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329</a:t>
            </a:r>
            <a:r>
              <a:rPr lang="en-US" altLang="ko-KR">
                <a:solidFill>
                  <a:srgbClr val="333399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, 5992 (2010)</a:t>
            </a:r>
          </a:p>
        </p:txBody>
      </p:sp>
      <p:sp>
        <p:nvSpPr>
          <p:cNvPr id="41996" name="TextBox 15">
            <a:extLst>
              <a:ext uri="{FF2B5EF4-FFF2-40B4-BE49-F238E27FC236}">
                <a16:creationId xmlns:a16="http://schemas.microsoft.com/office/drawing/2014/main" id="{A58761E6-81A0-46BF-84FB-C098F09C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3836988"/>
            <a:ext cx="13319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>
                <a:solidFill>
                  <a:srgbClr val="333399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Our results</a:t>
            </a: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A62AEFD-E13D-4385-BE7D-A24607004CDD}"/>
              </a:ext>
            </a:extLst>
          </p:cNvPr>
          <p:cNvGraphicFramePr>
            <a:graphicFrameLocks noGrp="1"/>
          </p:cNvGraphicFramePr>
          <p:nvPr/>
        </p:nvGraphicFramePr>
        <p:xfrm>
          <a:off x="2555875" y="4221163"/>
          <a:ext cx="2433638" cy="14716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3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16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2000" b="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5" marB="457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 </a:t>
                      </a:r>
                      <a:r>
                        <a:rPr lang="en-US" altLang="ko-KR" sz="20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~ 60 </a:t>
                      </a:r>
                      <a:r>
                        <a:rPr lang="en-US" altLang="ko-K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meV</a:t>
                      </a:r>
                      <a:endParaRPr lang="ko-KR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5393A2E9-F6DC-4DB0-8BA8-145099CCDB73}"/>
              </a:ext>
            </a:extLst>
          </p:cNvPr>
          <p:cNvGraphicFramePr>
            <a:graphicFrameLocks noGrp="1"/>
          </p:cNvGraphicFramePr>
          <p:nvPr/>
        </p:nvGraphicFramePr>
        <p:xfrm>
          <a:off x="5091113" y="4221163"/>
          <a:ext cx="2433637" cy="14716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16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r>
                        <a:rPr lang="en-US" altLang="ko-KR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US" altLang="ko-KR" sz="20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2000" b="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5" marB="457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 </a:t>
                      </a:r>
                      <a:r>
                        <a:rPr lang="en-US" altLang="ko-KR" sz="20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~ 44 </a:t>
                      </a:r>
                      <a:r>
                        <a:rPr lang="en-US" altLang="ko-KR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meV</a:t>
                      </a:r>
                      <a:endParaRPr lang="ko-KR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DB9E4FAE-AF83-4E3D-941D-D3B72A196448}"/>
              </a:ext>
            </a:extLst>
          </p:cNvPr>
          <p:cNvSpPr/>
          <p:nvPr/>
        </p:nvSpPr>
        <p:spPr bwMode="auto">
          <a:xfrm>
            <a:off x="5310063" y="2163515"/>
            <a:ext cx="3374643" cy="83343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>
              <a:latin typeface="Arial" charset="0"/>
              <a:cs typeface="Arial Unicode MS" pitchFamily="50" charset="-127"/>
            </a:endParaRPr>
          </a:p>
        </p:txBody>
      </p:sp>
      <p:sp>
        <p:nvSpPr>
          <p:cNvPr id="202773" name="Rectangle 21">
            <a:extLst>
              <a:ext uri="{FF2B5EF4-FFF2-40B4-BE49-F238E27FC236}">
                <a16:creationId xmlns:a16="http://schemas.microsoft.com/office/drawing/2014/main" id="{8297909E-0D3C-4A2C-8749-01FBDEFAA5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Annealing effect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4036" name="TextBox 2">
            <a:extLst>
              <a:ext uri="{FF2B5EF4-FFF2-40B4-BE49-F238E27FC236}">
                <a16:creationId xmlns:a16="http://schemas.microsoft.com/office/drawing/2014/main" id="{04C94F3D-D6D7-4F79-905D-6AC054938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268" y="1192213"/>
            <a:ext cx="2518638" cy="4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 dirty="0">
                <a:ea typeface="휴먼매직체" panose="02030504000101010101" pitchFamily="18" charset="-127"/>
                <a:cs typeface="Arial" panose="020B0604020202020204" pitchFamily="34" charset="0"/>
              </a:rPr>
              <a:t>: sensitive to surface</a:t>
            </a:r>
            <a:endParaRPr kumimoji="0" lang="ko-KR" altLang="en-US" sz="2000" dirty="0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E407DD-1D6C-4F35-97CF-144FE39F31EC}"/>
              </a:ext>
            </a:extLst>
          </p:cNvPr>
          <p:cNvSpPr txBox="1"/>
          <p:nvPr/>
        </p:nvSpPr>
        <p:spPr bwMode="auto">
          <a:xfrm>
            <a:off x="5362767" y="1700808"/>
            <a:ext cx="3374642" cy="47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74625" indent="-17462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 err="1">
                <a:latin typeface="Arial" charset="0"/>
                <a:ea typeface="휴먼매직체" pitchFamily="18" charset="-127"/>
                <a:cs typeface="Arial" charset="0"/>
              </a:rPr>
              <a:t>Gd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peak increases with </a:t>
            </a:r>
            <a:r>
              <a:rPr kumimoji="0" lang="en-US" altLang="ko-KR" sz="2000" i="1" dirty="0">
                <a:latin typeface="Times New Roman" panose="02020603050405020304" pitchFamily="18" charset="0"/>
                <a:ea typeface="휴먼매직체" pitchFamily="18" charset="-127"/>
                <a:cs typeface="Times New Roman" panose="02020603050405020304" pitchFamily="18" charset="0"/>
              </a:rPr>
              <a:t>x</a:t>
            </a:r>
          </a:p>
          <a:p>
            <a:pPr marL="174625" indent="-17462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kumimoji="0" lang="en-US" altLang="ko-KR" sz="5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marL="174625" indent="-17462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Annealed at 250</a:t>
            </a:r>
            <a:r>
              <a:rPr kumimoji="0" lang="en-US" altLang="ko-KR" sz="2000" baseline="30000" dirty="0">
                <a:latin typeface="Arial" charset="0"/>
                <a:ea typeface="휴먼매직체" pitchFamily="18" charset="-127"/>
                <a:cs typeface="Arial" charset="0"/>
              </a:rPr>
              <a:t>o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C for 2 h 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 under UHV (1 x 10</a:t>
            </a:r>
            <a:r>
              <a:rPr kumimoji="0" lang="en-US" altLang="ko-KR" sz="2000" baseline="30000" dirty="0">
                <a:latin typeface="Arial" charset="0"/>
                <a:ea typeface="휴먼매직체" pitchFamily="18" charset="-127"/>
                <a:cs typeface="Arial" charset="0"/>
              </a:rPr>
              <a:t>-10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</a:t>
            </a:r>
            <a:r>
              <a:rPr kumimoji="0" lang="en-US" altLang="ko-KR" sz="2000" dirty="0" err="1">
                <a:latin typeface="Arial" charset="0"/>
                <a:ea typeface="휴먼매직체" pitchFamily="18" charset="-127"/>
                <a:cs typeface="Arial" charset="0"/>
              </a:rPr>
              <a:t>Torr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)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endParaRPr kumimoji="0" lang="en-US" altLang="ko-KR" sz="5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solidFill>
                  <a:srgbClr val="C00000"/>
                </a:solidFill>
                <a:latin typeface="Arial" charset="0"/>
                <a:ea typeface="휴먼매직체" pitchFamily="18" charset="-127"/>
                <a:cs typeface="Arial" charset="0"/>
              </a:rPr>
              <a:t>After annealing,</a:t>
            </a:r>
            <a:endParaRPr kumimoji="0" lang="en-US" altLang="ko-KR" sz="20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 err="1">
                <a:latin typeface="Arial" charset="0"/>
                <a:ea typeface="휴먼매직체" pitchFamily="18" charset="-127"/>
                <a:cs typeface="Arial" charset="0"/>
              </a:rPr>
              <a:t>Gd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peak ↑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  more populated </a:t>
            </a:r>
            <a:r>
              <a:rPr kumimoji="0" lang="en-US" altLang="ko-KR" sz="2000" dirty="0" err="1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Gd</a:t>
            </a:r>
            <a:endParaRPr kumimoji="0" lang="en-US" altLang="ko-KR" sz="20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kumimoji="0" lang="en-US" altLang="ko-KR" sz="5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solidFill>
                  <a:srgbClr val="C00000"/>
                </a:solidFill>
                <a:latin typeface="Arial" charset="0"/>
                <a:ea typeface="휴먼매직체" pitchFamily="18" charset="-127"/>
                <a:cs typeface="Arial" charset="0"/>
              </a:rPr>
              <a:t>Before annealing,</a:t>
            </a:r>
            <a:endParaRPr kumimoji="0" lang="en-US" altLang="ko-KR" sz="20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Fitted only with bound Bi 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solidFill>
                  <a:srgbClr val="C00000"/>
                </a:solidFill>
                <a:latin typeface="Arial" charset="0"/>
                <a:ea typeface="휴먼매직체" pitchFamily="18" charset="-127"/>
                <a:cs typeface="Arial" charset="0"/>
              </a:rPr>
              <a:t>After annealing,</a:t>
            </a:r>
            <a:endParaRPr kumimoji="0" lang="en-US" altLang="ko-KR" sz="20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Bound Bi ↓ + Unbound Bi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  Bi out-diffusion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  metallic</a:t>
            </a:r>
            <a:r>
              <a:rPr kumimoji="0" lang="ko-KR" altLang="en-US" sz="2000" dirty="0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Bi at surface</a:t>
            </a:r>
            <a:endParaRPr kumimoji="0" lang="ko-KR" altLang="en-US" sz="2000" dirty="0">
              <a:latin typeface="Arial" charset="0"/>
              <a:ea typeface="휴먼매직체" pitchFamily="18" charset="-127"/>
              <a:cs typeface="Arial" charset="0"/>
            </a:endParaRPr>
          </a:p>
        </p:txBody>
      </p:sp>
      <p:pic>
        <p:nvPicPr>
          <p:cNvPr id="44038" name="그림 23">
            <a:extLst>
              <a:ext uri="{FF2B5EF4-FFF2-40B4-BE49-F238E27FC236}">
                <a16:creationId xmlns:a16="http://schemas.microsoft.com/office/drawing/2014/main" id="{FAE6742F-6740-43B4-90F1-2C969529B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01725"/>
            <a:ext cx="4605337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24">
            <a:extLst>
              <a:ext uri="{FF2B5EF4-FFF2-40B4-BE49-F238E27FC236}">
                <a16:creationId xmlns:a16="http://schemas.microsoft.com/office/drawing/2014/main" id="{648C57DA-9506-48C9-A8F5-A28D3EE8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876300"/>
            <a:ext cx="76231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20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Near edge x-ray absorption fine structure (NEXAFS) &amp; XPS</a:t>
            </a:r>
            <a:endParaRPr kumimoji="0" lang="ko-KR" altLang="en-US" sz="220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4040" name="TextBox 4">
            <a:extLst>
              <a:ext uri="{FF2B5EF4-FFF2-40B4-BE49-F238E27FC236}">
                <a16:creationId xmlns:a16="http://schemas.microsoft.com/office/drawing/2014/main" id="{6E09047C-C789-46F5-890C-6103B3ECE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3054350"/>
            <a:ext cx="8318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20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Annealed</a:t>
            </a:r>
            <a:endParaRPr kumimoji="0" lang="ko-KR" altLang="en-US" sz="120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4041" name="TextBox 26">
            <a:extLst>
              <a:ext uri="{FF2B5EF4-FFF2-40B4-BE49-F238E27FC236}">
                <a16:creationId xmlns:a16="http://schemas.microsoft.com/office/drawing/2014/main" id="{A2A73CBD-348B-433B-94F9-BF8C336F5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8" y="3700463"/>
            <a:ext cx="8334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20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As-grown</a:t>
            </a:r>
            <a:endParaRPr kumimoji="0" lang="ko-KR" altLang="en-US" sz="120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B97F8-D702-4011-B7DE-2212F17178B4}"/>
              </a:ext>
            </a:extLst>
          </p:cNvPr>
          <p:cNvSpPr/>
          <p:nvPr/>
        </p:nvSpPr>
        <p:spPr bwMode="auto">
          <a:xfrm>
            <a:off x="765175" y="1512300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DA833B-652F-4407-94DB-5F11D798B74E}"/>
              </a:ext>
            </a:extLst>
          </p:cNvPr>
          <p:cNvSpPr/>
          <p:nvPr/>
        </p:nvSpPr>
        <p:spPr bwMode="auto">
          <a:xfrm>
            <a:off x="3267921" y="3868999"/>
            <a:ext cx="144000" cy="216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605217-5FC1-480C-AAA6-CD574B7DC22C}"/>
              </a:ext>
            </a:extLst>
          </p:cNvPr>
          <p:cNvSpPr/>
          <p:nvPr/>
        </p:nvSpPr>
        <p:spPr bwMode="auto">
          <a:xfrm>
            <a:off x="3267921" y="1504349"/>
            <a:ext cx="144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4A316C8A-A5EC-4E28-ABC0-717E9C782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440737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Restored TSS after annealing 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BED5E1F5-E1D4-4886-B62D-0BE87F24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8063"/>
            <a:ext cx="5976938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D653D6-18ED-4B58-A4C5-F388E67C4568}"/>
              </a:ext>
            </a:extLst>
          </p:cNvPr>
          <p:cNvSpPr txBox="1"/>
          <p:nvPr/>
        </p:nvSpPr>
        <p:spPr bwMode="auto">
          <a:xfrm>
            <a:off x="6458928" y="1452543"/>
            <a:ext cx="2361544" cy="492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 eaLnBrk="1" latinLnBrk="1" hangingPunct="1">
              <a:defRPr/>
            </a:pPr>
            <a:r>
              <a:rPr kumimoji="0" lang="en-US" altLang="ko-KR" sz="2000" dirty="0">
                <a:solidFill>
                  <a:srgbClr val="0000CC"/>
                </a:solidFill>
                <a:latin typeface="Arial" charset="0"/>
                <a:ea typeface="휴먼매직체" pitchFamily="18" charset="-127"/>
                <a:cs typeface="Arial" charset="0"/>
              </a:rPr>
              <a:t>Before annealing,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( </a:t>
            </a:r>
            <a:r>
              <a:rPr kumimoji="0" lang="en-US" altLang="ko-KR" sz="2000" i="1" dirty="0">
                <a:solidFill>
                  <a:srgbClr val="FF0000"/>
                </a:solidFill>
                <a:latin typeface="Times New Roman" panose="02020603050405020304" pitchFamily="18" charset="0"/>
                <a:ea typeface="휴먼매직체" pitchFamily="18" charset="-127"/>
                <a:cs typeface="Times New Roman" panose="02020603050405020304" pitchFamily="18" charset="0"/>
              </a:rPr>
              <a:t>x</a:t>
            </a:r>
            <a:r>
              <a:rPr kumimoji="0" lang="en-US" altLang="ko-KR" sz="2000" dirty="0">
                <a:solidFill>
                  <a:srgbClr val="FF0000"/>
                </a:solidFill>
                <a:latin typeface="Arial" charset="0"/>
                <a:ea typeface="휴먼매직체" pitchFamily="18" charset="-127"/>
                <a:cs typeface="Arial" charset="0"/>
              </a:rPr>
              <a:t> = 0.15 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)</a:t>
            </a:r>
          </a:p>
          <a:p>
            <a:pPr marL="174625" indent="-17462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T</a:t>
            </a:r>
            <a:r>
              <a:rPr kumimoji="0" lang="en-US" altLang="ko-KR" sz="2000" baseline="-25000" dirty="0">
                <a:latin typeface="Arial" charset="0"/>
                <a:ea typeface="휴먼매직체" pitchFamily="18" charset="-127"/>
                <a:cs typeface="Arial" charset="0"/>
              </a:rPr>
              <a:t>N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= 11.5 K</a:t>
            </a:r>
          </a:p>
          <a:p>
            <a:pPr marL="174625" indent="-17462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MR = 360% </a:t>
            </a:r>
          </a:p>
          <a:p>
            <a:pPr marL="174625" indent="-17462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l-GR" altLang="ko-KR" sz="2000" dirty="0">
                <a:latin typeface="Arial" charset="0"/>
                <a:ea typeface="휴먼매직체" pitchFamily="18" charset="-127"/>
                <a:cs typeface="Arial" charset="0"/>
              </a:rPr>
              <a:t>β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= 0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endParaRPr kumimoji="0" lang="en-US" altLang="ko-KR" sz="700" dirty="0">
              <a:solidFill>
                <a:srgbClr val="0000CC"/>
              </a:solidFill>
              <a:latin typeface="Arial" charset="0"/>
              <a:ea typeface="휴먼매직체" pitchFamily="18" charset="-127"/>
              <a:cs typeface="Arial" charset="0"/>
            </a:endParaRP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solidFill>
                  <a:srgbClr val="0000CC"/>
                </a:solidFill>
                <a:latin typeface="Arial" charset="0"/>
                <a:ea typeface="휴먼매직체" pitchFamily="18" charset="-127"/>
                <a:cs typeface="Arial" charset="0"/>
              </a:rPr>
              <a:t>After annealing</a:t>
            </a:r>
            <a:r>
              <a:rPr kumimoji="0" lang="en-US" altLang="ko-KR" sz="2000" dirty="0">
                <a:solidFill>
                  <a:srgbClr val="C00000"/>
                </a:solidFill>
                <a:latin typeface="Arial" charset="0"/>
                <a:ea typeface="휴먼매직체" pitchFamily="18" charset="-127"/>
                <a:cs typeface="Arial" charset="0"/>
              </a:rPr>
              <a:t>,</a:t>
            </a:r>
            <a:endParaRPr kumimoji="0" lang="en-US" altLang="ko-KR" sz="2000" dirty="0">
              <a:latin typeface="Arial" charset="0"/>
              <a:ea typeface="휴먼매직체" pitchFamily="18" charset="-127"/>
              <a:cs typeface="Arial" charset="0"/>
            </a:endParaRP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T</a:t>
            </a:r>
            <a:r>
              <a:rPr kumimoji="0" lang="en-US" altLang="ko-KR" sz="2000" baseline="-25000" dirty="0">
                <a:latin typeface="Arial" charset="0"/>
                <a:ea typeface="휴먼매직체" pitchFamily="18" charset="-127"/>
                <a:cs typeface="Arial" charset="0"/>
              </a:rPr>
              <a:t>N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disappears</a:t>
            </a: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MR = 1400%</a:t>
            </a: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l-GR" altLang="ko-KR" sz="2000" dirty="0">
                <a:latin typeface="Arial" charset="0"/>
                <a:ea typeface="휴먼매직체" pitchFamily="18" charset="-127"/>
                <a:cs typeface="Arial" charset="0"/>
              </a:rPr>
              <a:t>β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= 1/2</a:t>
            </a: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Two-band Hall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solidFill>
                  <a:srgbClr val="FF0000"/>
                </a:solidFill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   Restored TSS</a:t>
            </a:r>
            <a:endParaRPr kumimoji="0" lang="en-US" altLang="ko-KR" sz="2000" dirty="0">
              <a:solidFill>
                <a:srgbClr val="FF0000"/>
              </a:solidFill>
              <a:latin typeface="Arial" charset="0"/>
              <a:ea typeface="휴먼매직체" pitchFamily="18" charset="-127"/>
              <a:cs typeface="Arial" charset="0"/>
            </a:endParaRPr>
          </a:p>
          <a:p>
            <a:pPr marL="168275" indent="-168275" algn="just" eaLnBrk="1" latin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C-W fit</a:t>
            </a:r>
          </a:p>
          <a:p>
            <a:pPr algn="just" eaLnBrk="1" latinLnBrk="1" hangingPunct="1">
              <a:lnSpc>
                <a:spcPct val="120000"/>
              </a:lnSpc>
              <a:defRPr/>
            </a:pP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  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en-US" altLang="ko-KR" sz="2000" i="1" dirty="0">
                <a:solidFill>
                  <a:srgbClr val="FF0000"/>
                </a:solidFill>
                <a:latin typeface="Times New Roman" panose="02020603050405020304" pitchFamily="18" charset="0"/>
                <a:ea typeface="휴먼매직체" pitchFamily="18" charset="-127"/>
                <a:cs typeface="Times New Roman" panose="02020603050405020304" pitchFamily="18" charset="0"/>
              </a:rPr>
              <a:t>x</a:t>
            </a:r>
            <a:r>
              <a:rPr kumimoji="0" lang="en-US" altLang="ko-KR" sz="2000" dirty="0">
                <a:solidFill>
                  <a:srgbClr val="FF0000"/>
                </a:solidFill>
                <a:latin typeface="Arial" charset="0"/>
                <a:ea typeface="휴먼매직체" pitchFamily="18" charset="-127"/>
                <a:cs typeface="Arial" charset="0"/>
              </a:rPr>
              <a:t> = 0.10 </a:t>
            </a:r>
            <a:r>
              <a:rPr kumimoji="0" lang="en-US" altLang="ko-KR" sz="2000" dirty="0">
                <a:latin typeface="Arial" charset="0"/>
                <a:ea typeface="휴먼매직체" pitchFamily="18" charset="-127"/>
                <a:cs typeface="Arial" charset="0"/>
              </a:rPr>
              <a:t>(MCP)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C9A8AF-91B8-4BEB-A426-AEA8A74354FA}"/>
              </a:ext>
            </a:extLst>
          </p:cNvPr>
          <p:cNvSpPr/>
          <p:nvPr/>
        </p:nvSpPr>
        <p:spPr bwMode="auto">
          <a:xfrm>
            <a:off x="4067944" y="1268760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B5C988-9410-499E-BB5C-31DDB320AB00}"/>
              </a:ext>
            </a:extLst>
          </p:cNvPr>
          <p:cNvSpPr/>
          <p:nvPr/>
        </p:nvSpPr>
        <p:spPr bwMode="auto">
          <a:xfrm>
            <a:off x="1043608" y="1268760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5705AE-185A-4A11-9AB9-7547E0CF495B}"/>
              </a:ext>
            </a:extLst>
          </p:cNvPr>
          <p:cNvSpPr/>
          <p:nvPr/>
        </p:nvSpPr>
        <p:spPr bwMode="auto">
          <a:xfrm>
            <a:off x="1047178" y="3878189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EE80F4-5AD9-4D4C-9B62-684FF32725C5}"/>
              </a:ext>
            </a:extLst>
          </p:cNvPr>
          <p:cNvSpPr/>
          <p:nvPr/>
        </p:nvSpPr>
        <p:spPr bwMode="auto">
          <a:xfrm>
            <a:off x="4103319" y="3825072"/>
            <a:ext cx="252000" cy="2520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AEF1425D-0C0B-44BB-BD77-726778F5D8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sl-SI" sz="3200" b="1">
                <a:latin typeface="Arial" panose="020B0604020202020204" pitchFamily="34" charset="0"/>
                <a:cs typeface="Arial" panose="020B0604020202020204" pitchFamily="34" charset="0"/>
              </a:rPr>
              <a:t>        Contents</a:t>
            </a:r>
            <a:endParaRPr lang="sl-SI" altLang="sl-SI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33BB8-7111-42AE-BEA4-B3ACFC76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196975"/>
            <a:ext cx="6911975" cy="4940300"/>
          </a:xfrm>
        </p:spPr>
        <p:txBody>
          <a:bodyPr/>
          <a:lstStyle/>
          <a:p>
            <a:pPr marL="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 topological insulators (TIs)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 Nonmagnetic d</a:t>
            </a:r>
            <a:r>
              <a:rPr lang="en-US" altLang="ko-KR" sz="2400" b="0" dirty="0">
                <a:latin typeface="Arial" panose="020B0604020202020204" pitchFamily="34" charset="0"/>
                <a:cs typeface="Arial" panose="020B0604020202020204" pitchFamily="34" charset="0"/>
              </a:rPr>
              <a:t>oping effect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 Magnetic doping effect</a:t>
            </a:r>
            <a:endParaRPr lang="en-US" altLang="ko-KR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FontTx/>
              <a:buNone/>
              <a:defRPr/>
            </a:pPr>
            <a:endParaRPr lang="sl-SI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Rare-earth doped TIs </a:t>
            </a:r>
            <a:r>
              <a:rPr lang="en-US" altLang="ko-KR" sz="24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Antiferromagnetic</a:t>
            </a:r>
            <a:endParaRPr lang="en-US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-doped Bi</a:t>
            </a:r>
            <a:r>
              <a:rPr lang="en-US" sz="24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sz="24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-doped </a:t>
            </a:r>
            <a:r>
              <a:rPr lang="en-US" altLang="ko-KR" sz="2400" b="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altLang="ko-KR" sz="24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400" b="0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ko-KR" sz="24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Tx/>
              <a:buNone/>
              <a:defRPr/>
            </a:pPr>
            <a:endParaRPr lang="en-US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FontTx/>
              <a:buNone/>
              <a:defRPr/>
            </a:pPr>
            <a:endParaRPr lang="en-US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FontTx/>
              <a:buNone/>
              <a:defRPr/>
            </a:pP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</a:t>
            </a: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Weyl semimetal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FontTx/>
              <a:buNone/>
              <a:defRPr/>
            </a:pPr>
            <a:r>
              <a:rPr lang="en-US" sz="2400" b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Magnetic dopants)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92" name="그룹 11">
            <a:extLst>
              <a:ext uri="{FF2B5EF4-FFF2-40B4-BE49-F238E27FC236}">
                <a16:creationId xmlns:a16="http://schemas.microsoft.com/office/drawing/2014/main" id="{619D7069-D683-4BAC-857B-1123284D25EC}"/>
              </a:ext>
            </a:extLst>
          </p:cNvPr>
          <p:cNvGrpSpPr>
            <a:grpSpLocks/>
          </p:cNvGrpSpPr>
          <p:nvPr/>
        </p:nvGrpSpPr>
        <p:grpSpPr bwMode="auto">
          <a:xfrm>
            <a:off x="3765550" y="3740150"/>
            <a:ext cx="4262438" cy="2012950"/>
            <a:chOff x="4211959" y="3840489"/>
            <a:chExt cx="3312368" cy="2012859"/>
          </a:xfrm>
        </p:grpSpPr>
        <p:sp>
          <p:nvSpPr>
            <p:cNvPr id="12293" name="직사각형 3">
              <a:extLst>
                <a:ext uri="{FF2B5EF4-FFF2-40B4-BE49-F238E27FC236}">
                  <a16:creationId xmlns:a16="http://schemas.microsoft.com/office/drawing/2014/main" id="{DEF57CBC-3D24-4303-808A-2DD7C1452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959" y="3840489"/>
              <a:ext cx="3312368" cy="2012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ko-KR" sz="2400" dirty="0">
                  <a:cs typeface="Arial" panose="020B0604020202020204" pitchFamily="34" charset="0"/>
                </a:rPr>
                <a:t> </a:t>
              </a:r>
              <a:r>
                <a:rPr lang="en-US" altLang="ko-KR" sz="2400" b="1" dirty="0">
                  <a:cs typeface="Arial" panose="020B0604020202020204" pitchFamily="34" charset="0"/>
                </a:rPr>
                <a:t></a:t>
              </a:r>
              <a:r>
                <a:rPr lang="en-US" altLang="ko-KR" sz="2400" dirty="0">
                  <a:cs typeface="Arial" panose="020B0604020202020204" pitchFamily="34" charset="0"/>
                </a:rPr>
                <a:t>  </a:t>
              </a:r>
              <a:r>
                <a:rPr lang="en-US" altLang="ko-KR" sz="2400" dirty="0" err="1">
                  <a:cs typeface="Arial" panose="020B0604020202020204" pitchFamily="34" charset="0"/>
                </a:rPr>
                <a:t>Gd</a:t>
              </a:r>
              <a:r>
                <a:rPr lang="en-US" altLang="ko-KR" sz="2400" dirty="0">
                  <a:cs typeface="Arial" panose="020B0604020202020204" pitchFamily="34" charset="0"/>
                </a:rPr>
                <a:t> doping effect</a:t>
              </a:r>
            </a:p>
            <a:p>
              <a:pPr>
                <a:lnSpc>
                  <a:spcPct val="130000"/>
                </a:lnSpc>
              </a:pPr>
              <a:r>
                <a:rPr lang="en-US" altLang="ko-KR" sz="2400" dirty="0">
                  <a:cs typeface="Arial" panose="020B0604020202020204" pitchFamily="34" charset="0"/>
                </a:rPr>
                <a:t>   </a:t>
              </a:r>
              <a:r>
                <a:rPr lang="en-US" altLang="ko-KR" sz="2400" b="1" dirty="0">
                  <a:cs typeface="Arial" panose="020B0604020202020204" pitchFamily="34" charset="0"/>
                </a:rPr>
                <a:t> </a:t>
              </a:r>
              <a:r>
                <a:rPr lang="en-US" altLang="ko-KR" sz="2400" dirty="0">
                  <a:cs typeface="Arial" panose="020B0604020202020204" pitchFamily="34" charset="0"/>
                </a:rPr>
                <a:t> Vacuum annealing effect</a:t>
              </a:r>
            </a:p>
            <a:p>
              <a:pPr>
                <a:lnSpc>
                  <a:spcPct val="130000"/>
                </a:lnSpc>
              </a:pPr>
              <a:r>
                <a:rPr lang="en-US" altLang="ko-KR" sz="2400" dirty="0">
                  <a:cs typeface="Arial" panose="020B0604020202020204" pitchFamily="34" charset="0"/>
                </a:rPr>
                <a:t>   </a:t>
              </a:r>
              <a:r>
                <a:rPr lang="en-US" altLang="ko-KR" sz="2400" b="1" dirty="0">
                  <a:cs typeface="Arial" panose="020B0604020202020204" pitchFamily="34" charset="0"/>
                </a:rPr>
                <a:t> </a:t>
              </a:r>
              <a:r>
                <a:rPr lang="en-US" altLang="ko-KR" sz="2400" dirty="0">
                  <a:cs typeface="Arial" panose="020B0604020202020204" pitchFamily="34" charset="0"/>
                </a:rPr>
                <a:t> Tuning effect of E</a:t>
              </a:r>
              <a:r>
                <a:rPr lang="en-US" altLang="ko-KR" sz="2400" baseline="-25000" dirty="0">
                  <a:cs typeface="Arial" panose="020B0604020202020204" pitchFamily="34" charset="0"/>
                </a:rPr>
                <a:t>F</a:t>
              </a:r>
              <a:endParaRPr lang="ko-KR" altLang="en-US" sz="2400" baseline="-25000" dirty="0"/>
            </a:p>
          </p:txBody>
        </p:sp>
        <p:cxnSp>
          <p:nvCxnSpPr>
            <p:cNvPr id="12294" name="직선 연결선 5">
              <a:extLst>
                <a:ext uri="{FF2B5EF4-FFF2-40B4-BE49-F238E27FC236}">
                  <a16:creationId xmlns:a16="http://schemas.microsoft.com/office/drawing/2014/main" id="{88B1B257-384A-493B-8B36-44688FC37E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81306" y="4161316"/>
              <a:ext cx="0" cy="95395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D2E5F1DA-1CCF-4620-9AD0-B2B5B0622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Gap closing after annealing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8131" name="그림 17">
            <a:extLst>
              <a:ext uri="{FF2B5EF4-FFF2-40B4-BE49-F238E27FC236}">
                <a16:creationId xmlns:a16="http://schemas.microsoft.com/office/drawing/2014/main" id="{965C29CE-B7B1-4D58-83C9-3BF746E0B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8"/>
          <a:stretch>
            <a:fillRect/>
          </a:stretch>
        </p:blipFill>
        <p:spPr bwMode="auto">
          <a:xfrm>
            <a:off x="5699125" y="2041525"/>
            <a:ext cx="319405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2" name="그룹 22">
            <a:extLst>
              <a:ext uri="{FF2B5EF4-FFF2-40B4-BE49-F238E27FC236}">
                <a16:creationId xmlns:a16="http://schemas.microsoft.com/office/drawing/2014/main" id="{03A44776-89F2-4074-BE7F-932721940A36}"/>
              </a:ext>
            </a:extLst>
          </p:cNvPr>
          <p:cNvGrpSpPr>
            <a:grpSpLocks/>
          </p:cNvGrpSpPr>
          <p:nvPr/>
        </p:nvGrpSpPr>
        <p:grpSpPr bwMode="auto">
          <a:xfrm>
            <a:off x="3046413" y="2071688"/>
            <a:ext cx="3109912" cy="3482975"/>
            <a:chOff x="1853776" y="1988840"/>
            <a:chExt cx="2754228" cy="3060000"/>
          </a:xfrm>
        </p:grpSpPr>
        <p:pic>
          <p:nvPicPr>
            <p:cNvPr id="48151" name="그림 2">
              <a:extLst>
                <a:ext uri="{FF2B5EF4-FFF2-40B4-BE49-F238E27FC236}">
                  <a16:creationId xmlns:a16="http://schemas.microsoft.com/office/drawing/2014/main" id="{E0C3278A-29F5-4617-BB88-4F1C67A24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68"/>
            <a:stretch>
              <a:fillRect/>
            </a:stretch>
          </p:blipFill>
          <p:spPr bwMode="auto">
            <a:xfrm>
              <a:off x="1853776" y="1988840"/>
              <a:ext cx="2754228" cy="30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52" name="Picture 19">
              <a:extLst>
                <a:ext uri="{FF2B5EF4-FFF2-40B4-BE49-F238E27FC236}">
                  <a16:creationId xmlns:a16="http://schemas.microsoft.com/office/drawing/2014/main" id="{61EB1EA9-5C0A-4075-ABC1-F64B54BB2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6" t="14226" r="2736" b="24176"/>
            <a:stretch>
              <a:fillRect/>
            </a:stretch>
          </p:blipFill>
          <p:spPr bwMode="auto">
            <a:xfrm>
              <a:off x="2571802" y="2141270"/>
              <a:ext cx="1816597" cy="221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3" name="그림 21">
            <a:extLst>
              <a:ext uri="{FF2B5EF4-FFF2-40B4-BE49-F238E27FC236}">
                <a16:creationId xmlns:a16="http://schemas.microsoft.com/office/drawing/2014/main" id="{67E954A8-2815-4A93-BBBA-52730D25A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8"/>
          <a:stretch>
            <a:fillRect/>
          </a:stretch>
        </p:blipFill>
        <p:spPr bwMode="auto">
          <a:xfrm>
            <a:off x="292100" y="2071688"/>
            <a:ext cx="31273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9">
            <a:extLst>
              <a:ext uri="{FF2B5EF4-FFF2-40B4-BE49-F238E27FC236}">
                <a16:creationId xmlns:a16="http://schemas.microsoft.com/office/drawing/2014/main" id="{35379D7C-9B66-4933-AF62-DB99E14B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15602" r="70610" b="23325"/>
          <a:stretch>
            <a:fillRect/>
          </a:stretch>
        </p:blipFill>
        <p:spPr bwMode="auto">
          <a:xfrm>
            <a:off x="1111250" y="2260600"/>
            <a:ext cx="206533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2">
            <a:extLst>
              <a:ext uri="{FF2B5EF4-FFF2-40B4-BE49-F238E27FC236}">
                <a16:creationId xmlns:a16="http://schemas.microsoft.com/office/drawing/2014/main" id="{C2385711-546A-41F5-88AF-699441B6C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5960" r="19016" b="13196"/>
          <a:stretch>
            <a:fillRect/>
          </a:stretch>
        </p:blipFill>
        <p:spPr bwMode="auto">
          <a:xfrm>
            <a:off x="6477000" y="2219325"/>
            <a:ext cx="20748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25348E6-154A-445B-AF4B-012C99F5E70F}"/>
              </a:ext>
            </a:extLst>
          </p:cNvPr>
          <p:cNvCxnSpPr/>
          <p:nvPr/>
        </p:nvCxnSpPr>
        <p:spPr>
          <a:xfrm>
            <a:off x="7313613" y="3259138"/>
            <a:ext cx="184150" cy="1106487"/>
          </a:xfrm>
          <a:prstGeom prst="line">
            <a:avLst/>
          </a:prstGeom>
          <a:ln w="20320" cap="flat" cmpd="sng" algn="ctr">
            <a:solidFill>
              <a:srgbClr val="FFED0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8FE7FC7-82E9-4E33-B9C1-507929396E5F}"/>
              </a:ext>
            </a:extLst>
          </p:cNvPr>
          <p:cNvCxnSpPr/>
          <p:nvPr/>
        </p:nvCxnSpPr>
        <p:spPr>
          <a:xfrm flipH="1">
            <a:off x="7540625" y="3241675"/>
            <a:ext cx="192088" cy="1106488"/>
          </a:xfrm>
          <a:prstGeom prst="line">
            <a:avLst/>
          </a:prstGeom>
          <a:ln w="20320" cap="flat" cmpd="sng" algn="ctr">
            <a:solidFill>
              <a:srgbClr val="FFED0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8138" name="TextBox 34">
            <a:extLst>
              <a:ext uri="{FF2B5EF4-FFF2-40B4-BE49-F238E27FC236}">
                <a16:creationId xmlns:a16="http://schemas.microsoft.com/office/drawing/2014/main" id="{6264FC4F-7D41-4103-8B57-03B36957D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1052513"/>
            <a:ext cx="1439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sz="2400">
                <a:solidFill>
                  <a:srgbClr val="000066"/>
                </a:solidFill>
              </a:rPr>
              <a:t>Bi</a:t>
            </a:r>
            <a:r>
              <a:rPr lang="en-US" altLang="ko-KR" sz="2400" baseline="-25000">
                <a:solidFill>
                  <a:srgbClr val="000066"/>
                </a:solidFill>
              </a:rPr>
              <a:t>2</a:t>
            </a:r>
            <a:r>
              <a:rPr lang="en-US" altLang="ko-KR" sz="2400">
                <a:solidFill>
                  <a:srgbClr val="000066"/>
                </a:solidFill>
              </a:rPr>
              <a:t>Te</a:t>
            </a:r>
            <a:r>
              <a:rPr lang="en-US" altLang="ko-KR" sz="2400" baseline="-25000">
                <a:solidFill>
                  <a:srgbClr val="000066"/>
                </a:solidFill>
              </a:rPr>
              <a:t>3</a:t>
            </a:r>
            <a:endParaRPr lang="ko-KR" altLang="en-US" sz="2400" baseline="-25000">
              <a:solidFill>
                <a:srgbClr val="000066"/>
              </a:solidFill>
            </a:endParaRPr>
          </a:p>
        </p:txBody>
      </p:sp>
      <p:sp>
        <p:nvSpPr>
          <p:cNvPr id="48139" name="TextBox 35">
            <a:extLst>
              <a:ext uri="{FF2B5EF4-FFF2-40B4-BE49-F238E27FC236}">
                <a16:creationId xmlns:a16="http://schemas.microsoft.com/office/drawing/2014/main" id="{3363A7C8-D5AD-43B0-A331-B640074F3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1052513"/>
            <a:ext cx="2289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sz="2400">
                <a:solidFill>
                  <a:srgbClr val="C00000"/>
                </a:solidFill>
              </a:rPr>
              <a:t>Gd</a:t>
            </a:r>
            <a:r>
              <a:rPr lang="en-US" altLang="ko-KR" sz="2400" baseline="-25000">
                <a:solidFill>
                  <a:srgbClr val="C00000"/>
                </a:solidFill>
              </a:rPr>
              <a:t>0.15</a:t>
            </a:r>
            <a:r>
              <a:rPr lang="en-US" altLang="ko-KR" sz="2400">
                <a:solidFill>
                  <a:srgbClr val="C00000"/>
                </a:solidFill>
              </a:rPr>
              <a:t>Bi</a:t>
            </a:r>
            <a:r>
              <a:rPr lang="en-US" altLang="ko-KR" sz="2400" baseline="-25000">
                <a:solidFill>
                  <a:srgbClr val="C00000"/>
                </a:solidFill>
              </a:rPr>
              <a:t>1.85</a:t>
            </a:r>
            <a:r>
              <a:rPr lang="en-US" altLang="ko-KR" sz="2400">
                <a:solidFill>
                  <a:srgbClr val="C00000"/>
                </a:solidFill>
              </a:rPr>
              <a:t>Te</a:t>
            </a:r>
            <a:r>
              <a:rPr lang="en-US" altLang="ko-KR" sz="2400" baseline="-25000">
                <a:solidFill>
                  <a:srgbClr val="C00000"/>
                </a:solidFill>
              </a:rPr>
              <a:t>3</a:t>
            </a:r>
            <a:endParaRPr lang="ko-KR" altLang="en-US" sz="2400" baseline="-25000">
              <a:solidFill>
                <a:srgbClr val="C00000"/>
              </a:solidFill>
            </a:endParaRPr>
          </a:p>
        </p:txBody>
      </p:sp>
      <p:sp>
        <p:nvSpPr>
          <p:cNvPr id="48140" name="TextBox 36">
            <a:extLst>
              <a:ext uri="{FF2B5EF4-FFF2-40B4-BE49-F238E27FC236}">
                <a16:creationId xmlns:a16="http://schemas.microsoft.com/office/drawing/2014/main" id="{64E9A43E-0D4E-4B75-ADE4-3D9040467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775" y="1724025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sz="2000"/>
              <a:t>As-grown</a:t>
            </a:r>
            <a:endParaRPr lang="ko-KR" altLang="en-US" sz="2000"/>
          </a:p>
        </p:txBody>
      </p:sp>
      <p:sp>
        <p:nvSpPr>
          <p:cNvPr id="48141" name="TextBox 37">
            <a:extLst>
              <a:ext uri="{FF2B5EF4-FFF2-40B4-BE49-F238E27FC236}">
                <a16:creationId xmlns:a16="http://schemas.microsoft.com/office/drawing/2014/main" id="{89A99286-B11D-4C32-A790-75D389DDB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1752600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sz="2000"/>
              <a:t>Annealed</a:t>
            </a:r>
            <a:endParaRPr lang="ko-KR" altLang="en-US" sz="2000"/>
          </a:p>
        </p:txBody>
      </p:sp>
      <p:sp>
        <p:nvSpPr>
          <p:cNvPr id="48142" name="TextBox 36">
            <a:extLst>
              <a:ext uri="{FF2B5EF4-FFF2-40B4-BE49-F238E27FC236}">
                <a16:creationId xmlns:a16="http://schemas.microsoft.com/office/drawing/2014/main" id="{B3F0E890-5F6E-443D-A6D5-589747E3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1733550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sz="2000"/>
              <a:t>Pristine</a:t>
            </a:r>
            <a:endParaRPr lang="ko-KR" altLang="en-US" sz="2000"/>
          </a:p>
        </p:txBody>
      </p:sp>
      <p:sp>
        <p:nvSpPr>
          <p:cNvPr id="48143" name="직사각형 22">
            <a:extLst>
              <a:ext uri="{FF2B5EF4-FFF2-40B4-BE49-F238E27FC236}">
                <a16:creationId xmlns:a16="http://schemas.microsoft.com/office/drawing/2014/main" id="{B526AA47-C85F-4861-8493-51AE098C7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493963"/>
            <a:ext cx="215900" cy="187166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8144" name="TextBox 23">
            <a:extLst>
              <a:ext uri="{FF2B5EF4-FFF2-40B4-BE49-F238E27FC236}">
                <a16:creationId xmlns:a16="http://schemas.microsoft.com/office/drawing/2014/main" id="{B44DB442-83F5-45A5-A4CD-00CFDA52A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5657850"/>
            <a:ext cx="10953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200">
                <a:ea typeface="휴먼매직체" panose="02030504000101010101" pitchFamily="18" charset="-127"/>
                <a:cs typeface="Arial" panose="020B0604020202020204" pitchFamily="34" charset="0"/>
              </a:rPr>
              <a:t>No gap</a:t>
            </a:r>
            <a:endParaRPr kumimoji="0" lang="ko-KR" altLang="en-US" sz="2200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8145" name="TextBox 25">
            <a:extLst>
              <a:ext uri="{FF2B5EF4-FFF2-40B4-BE49-F238E27FC236}">
                <a16:creationId xmlns:a16="http://schemas.microsoft.com/office/drawing/2014/main" id="{EF7C31DE-7F4A-4317-8FC7-196C36CA1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8" y="5621338"/>
            <a:ext cx="18018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20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Gap opening</a:t>
            </a:r>
            <a:endParaRPr kumimoji="0" lang="ko-KR" altLang="en-US" sz="220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8146" name="TextBox 26">
            <a:extLst>
              <a:ext uri="{FF2B5EF4-FFF2-40B4-BE49-F238E27FC236}">
                <a16:creationId xmlns:a16="http://schemas.microsoft.com/office/drawing/2014/main" id="{68D89D23-3906-44E9-AA02-B07FE84E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438" y="5657850"/>
            <a:ext cx="1676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20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Gap closing</a:t>
            </a:r>
            <a:endParaRPr kumimoji="0" lang="ko-KR" altLang="en-US" sz="220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91089B4-342F-4650-BE15-1143128B561E}"/>
              </a:ext>
            </a:extLst>
          </p:cNvPr>
          <p:cNvSpPr/>
          <p:nvPr/>
        </p:nvSpPr>
        <p:spPr>
          <a:xfrm>
            <a:off x="3384550" y="1630363"/>
            <a:ext cx="5508625" cy="39592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rgbClr val="0000CC"/>
              </a:solidFill>
            </a:endParaRPr>
          </a:p>
        </p:txBody>
      </p:sp>
      <p:sp>
        <p:nvSpPr>
          <p:cNvPr id="48148" name="TextBox 3">
            <a:extLst>
              <a:ext uri="{FF2B5EF4-FFF2-40B4-BE49-F238E27FC236}">
                <a16:creationId xmlns:a16="http://schemas.microsoft.com/office/drawing/2014/main" id="{BE1B04B3-1E7F-4759-86AB-0627A99DB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046788"/>
            <a:ext cx="754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(NM)</a:t>
            </a:r>
            <a:endParaRPr lang="ko-KR" altLang="en-US" sz="2000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8149" name="TextBox 10">
            <a:extLst>
              <a:ext uri="{FF2B5EF4-FFF2-40B4-BE49-F238E27FC236}">
                <a16:creationId xmlns:a16="http://schemas.microsoft.com/office/drawing/2014/main" id="{742F5A6D-F1AD-4017-8308-EC6E46830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021388"/>
            <a:ext cx="8969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(AFM)</a:t>
            </a:r>
            <a:endParaRPr lang="ko-KR" altLang="en-US" sz="2000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8150" name="TextBox 11">
            <a:extLst>
              <a:ext uri="{FF2B5EF4-FFF2-40B4-BE49-F238E27FC236}">
                <a16:creationId xmlns:a16="http://schemas.microsoft.com/office/drawing/2014/main" id="{0F9BE0EA-EB66-48C1-8E51-BBB0A52E2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2825" y="6046788"/>
            <a:ext cx="7397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(PM)</a:t>
            </a:r>
            <a:endParaRPr lang="ko-KR" altLang="en-US" sz="2000">
              <a:solidFill>
                <a:srgbClr val="0000FF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87D514D7-005A-4493-8B15-56FF30D90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440737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Microscopic analysis of annealing effect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grpSp>
        <p:nvGrpSpPr>
          <p:cNvPr id="50179" name="그룹 10">
            <a:extLst>
              <a:ext uri="{FF2B5EF4-FFF2-40B4-BE49-F238E27FC236}">
                <a16:creationId xmlns:a16="http://schemas.microsoft.com/office/drawing/2014/main" id="{A7353DFA-5A17-4026-ABEF-77834CBD3F3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19188"/>
            <a:ext cx="6981825" cy="5445125"/>
            <a:chOff x="1879800" y="980728"/>
            <a:chExt cx="6980950" cy="5445293"/>
          </a:xfrm>
        </p:grpSpPr>
        <p:pic>
          <p:nvPicPr>
            <p:cNvPr id="50186" name="그림 6">
              <a:extLst>
                <a:ext uri="{FF2B5EF4-FFF2-40B4-BE49-F238E27FC236}">
                  <a16:creationId xmlns:a16="http://schemas.microsoft.com/office/drawing/2014/main" id="{C883EBFA-5066-4AB5-97AA-14A20DFC7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877" y="991691"/>
              <a:ext cx="6980873" cy="543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7" name="직사각형 15">
              <a:extLst>
                <a:ext uri="{FF2B5EF4-FFF2-40B4-BE49-F238E27FC236}">
                  <a16:creationId xmlns:a16="http://schemas.microsoft.com/office/drawing/2014/main" id="{8F7F7F37-C1CC-4970-AE6A-0154C0AA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9800" y="980728"/>
              <a:ext cx="720000" cy="30225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9pPr>
            </a:lstStyle>
            <a:p>
              <a:pPr algn="ctr"/>
              <a:r>
                <a:rPr lang="en-US" altLang="ko-KR" sz="1400"/>
                <a:t>Before</a:t>
              </a:r>
              <a:endParaRPr lang="ko-KR" altLang="en-US" sz="1400"/>
            </a:p>
          </p:txBody>
        </p:sp>
        <p:sp>
          <p:nvSpPr>
            <p:cNvPr id="50188" name="직사각형 18">
              <a:extLst>
                <a:ext uri="{FF2B5EF4-FFF2-40B4-BE49-F238E27FC236}">
                  <a16:creationId xmlns:a16="http://schemas.microsoft.com/office/drawing/2014/main" id="{F2C941FF-127C-41DF-9F74-C7F1FAC66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960" y="983194"/>
              <a:ext cx="604531" cy="28556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9pPr>
            </a:lstStyle>
            <a:p>
              <a:pPr algn="ctr"/>
              <a:r>
                <a:rPr lang="en-US" altLang="ko-KR" sz="1400"/>
                <a:t>After</a:t>
              </a:r>
              <a:endParaRPr lang="ko-KR" altLang="en-US" sz="1400"/>
            </a:p>
          </p:txBody>
        </p:sp>
        <p:sp>
          <p:nvSpPr>
            <p:cNvPr id="50189" name="직사각형 19">
              <a:extLst>
                <a:ext uri="{FF2B5EF4-FFF2-40B4-BE49-F238E27FC236}">
                  <a16:creationId xmlns:a16="http://schemas.microsoft.com/office/drawing/2014/main" id="{876E7161-F3E3-4095-A856-55DCD512C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1765" y="991691"/>
              <a:ext cx="604531" cy="28556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1pPr>
              <a:lvl2pPr marL="742950" indent="-28575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2pPr>
              <a:lvl3pPr marL="11430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3pPr>
              <a:lvl4pPr marL="16002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4pPr>
              <a:lvl5pPr marL="2057400" indent="-228600"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50" charset="-127"/>
                  <a:sym typeface="Symbol" panose="05050102010706020507" pitchFamily="18" charset="2"/>
                </a:defRPr>
              </a:lvl9pPr>
            </a:lstStyle>
            <a:p>
              <a:pPr algn="ctr"/>
              <a:r>
                <a:rPr lang="en-US" altLang="ko-KR" sz="1400"/>
                <a:t>After</a:t>
              </a:r>
              <a:endParaRPr lang="ko-KR" altLang="en-US" sz="1400"/>
            </a:p>
          </p:txBody>
        </p:sp>
      </p:grpSp>
      <p:sp>
        <p:nvSpPr>
          <p:cNvPr id="30724" name="TextBox 21">
            <a:extLst>
              <a:ext uri="{FF2B5EF4-FFF2-40B4-BE49-F238E27FC236}">
                <a16:creationId xmlns:a16="http://schemas.microsoft.com/office/drawing/2014/main" id="{49178DF7-5A04-436B-874D-30DEA7F72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1087438"/>
            <a:ext cx="2216150" cy="545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9pPr>
          </a:lstStyle>
          <a:p>
            <a:pPr marL="176213" indent="-1762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dirty="0">
                <a:solidFill>
                  <a:srgbClr val="0000CC"/>
                </a:solidFill>
              </a:rPr>
              <a:t>Pristine 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A </a:t>
            </a:r>
            <a:r>
              <a:rPr lang="en-US" altLang="ko-KR" sz="2000" dirty="0">
                <a:sym typeface="Wingdings" pitchFamily="2" charset="2"/>
              </a:rPr>
              <a:t> Te</a:t>
            </a:r>
            <a:r>
              <a:rPr lang="en-US" altLang="ko-KR" sz="2000" baseline="-25000" dirty="0">
                <a:sym typeface="Wingdings" pitchFamily="2" charset="2"/>
              </a:rPr>
              <a:t>Bi1</a:t>
            </a:r>
            <a:r>
              <a:rPr lang="en-US" altLang="ko-KR" sz="2000" dirty="0">
                <a:sym typeface="Wingdings" pitchFamily="2" charset="2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B </a:t>
            </a:r>
            <a:r>
              <a:rPr lang="en-US" altLang="ko-KR" sz="2000" dirty="0">
                <a:sym typeface="Wingdings" pitchFamily="2" charset="2"/>
              </a:rPr>
              <a:t> Te</a:t>
            </a:r>
            <a:r>
              <a:rPr lang="en-US" altLang="ko-KR" sz="2000" baseline="-25000" dirty="0">
                <a:sym typeface="Wingdings" pitchFamily="2" charset="2"/>
              </a:rPr>
              <a:t>Bi2</a:t>
            </a:r>
            <a:r>
              <a:rPr lang="en-US" altLang="ko-KR" sz="2000" dirty="0">
                <a:sym typeface="Wingdings" pitchFamily="2" charset="2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C </a:t>
            </a:r>
            <a:r>
              <a:rPr lang="en-US" altLang="ko-KR" sz="2000" dirty="0">
                <a:sym typeface="Wingdings" pitchFamily="2" charset="2"/>
              </a:rPr>
              <a:t> V</a:t>
            </a:r>
            <a:r>
              <a:rPr lang="en-US" altLang="ko-KR" sz="2000" baseline="-25000" dirty="0">
                <a:sym typeface="Wingdings" pitchFamily="2" charset="2"/>
              </a:rPr>
              <a:t>Bi2</a:t>
            </a:r>
            <a:endParaRPr lang="en-US" altLang="ko-KR" sz="2000" dirty="0">
              <a:sym typeface="Wingdings" pitchFamily="2" charset="2"/>
            </a:endParaRPr>
          </a:p>
          <a:p>
            <a:pPr>
              <a:lnSpc>
                <a:spcPct val="130000"/>
              </a:lnSpc>
              <a:defRPr/>
            </a:pPr>
            <a:endParaRPr lang="en-US" altLang="ko-KR" sz="1000" dirty="0"/>
          </a:p>
          <a:p>
            <a:pPr marL="176213" indent="-176213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dirty="0" err="1">
                <a:solidFill>
                  <a:srgbClr val="0000CC"/>
                </a:solidFill>
              </a:rPr>
              <a:t>Gd</a:t>
            </a:r>
            <a:r>
              <a:rPr lang="en-US" altLang="ko-KR" sz="2000" dirty="0">
                <a:solidFill>
                  <a:srgbClr val="0000CC"/>
                </a:solidFill>
              </a:rPr>
              <a:t> doping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 </a:t>
            </a:r>
            <a:r>
              <a:rPr lang="en-US" altLang="ko-KR" sz="2000" dirty="0">
                <a:sym typeface="Wingdings" pitchFamily="2" charset="2"/>
              </a:rPr>
              <a:t> Gd</a:t>
            </a:r>
            <a:r>
              <a:rPr lang="en-US" altLang="ko-KR" sz="2000" baseline="-25000" dirty="0">
                <a:sym typeface="Wingdings" pitchFamily="2" charset="2"/>
              </a:rPr>
              <a:t>Bi2</a:t>
            </a:r>
            <a:r>
              <a:rPr lang="en-US" altLang="ko-KR" sz="2000" dirty="0">
                <a:sym typeface="Symbol"/>
              </a:rPr>
              <a:t>B</a:t>
            </a:r>
            <a:r>
              <a:rPr lang="en-US" altLang="ko-KR" sz="2000" dirty="0">
                <a:sym typeface="Wingdings" pitchFamily="2" charset="2"/>
              </a:rPr>
              <a:t>i</a:t>
            </a:r>
            <a:r>
              <a:rPr lang="en-US" altLang="ko-KR" sz="2000" baseline="-25000" dirty="0">
                <a:sym typeface="Wingdings" pitchFamily="2" charset="2"/>
              </a:rPr>
              <a:t>i</a:t>
            </a:r>
            <a:endParaRPr lang="en-US" altLang="ko-KR" sz="2000" dirty="0"/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 </a:t>
            </a:r>
            <a:r>
              <a:rPr lang="en-US" altLang="ko-KR" sz="2000" dirty="0">
                <a:sym typeface="Wingdings" pitchFamily="2" charset="2"/>
              </a:rPr>
              <a:t> Gd</a:t>
            </a:r>
            <a:r>
              <a:rPr lang="en-US" altLang="ko-KR" sz="2000" baseline="-25000" dirty="0">
                <a:sym typeface="Wingdings" pitchFamily="2" charset="2"/>
              </a:rPr>
              <a:t>Bi1</a:t>
            </a:r>
            <a:r>
              <a:rPr lang="en-US" altLang="ko-KR" sz="2000" dirty="0">
                <a:sym typeface="Wingdings" pitchFamily="2" charset="2"/>
              </a:rPr>
              <a:t> </a:t>
            </a:r>
          </a:p>
          <a:p>
            <a:pPr>
              <a:lnSpc>
                <a:spcPct val="130000"/>
              </a:lnSpc>
              <a:defRPr/>
            </a:pPr>
            <a:endParaRPr lang="en-US" altLang="ko-KR" sz="1000" dirty="0"/>
          </a:p>
          <a:p>
            <a:pPr>
              <a:lnSpc>
                <a:spcPct val="130000"/>
              </a:lnSpc>
              <a:defRPr/>
            </a:pPr>
            <a:r>
              <a:rPr lang="en-US" altLang="ko-KR" sz="2000" dirty="0">
                <a:solidFill>
                  <a:srgbClr val="C00000"/>
                </a:solidFill>
              </a:rPr>
              <a:t>After annealing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 disappears.</a:t>
            </a:r>
            <a:endParaRPr lang="en-US" altLang="ko-KR" sz="2000" dirty="0">
              <a:sym typeface="Wingdings" pitchFamily="2" charset="2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 increases</a:t>
            </a:r>
            <a:r>
              <a:rPr lang="en-US" altLang="ko-KR" sz="2000" dirty="0">
                <a:sym typeface="Wingdings" pitchFamily="2" charset="2"/>
              </a:rPr>
              <a:t>.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/>
              <a:t>   appears.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2000" dirty="0">
                <a:sym typeface="Wingdings" pitchFamily="2" charset="2"/>
              </a:rPr>
              <a:t>      Bi</a:t>
            </a:r>
            <a:r>
              <a:rPr lang="en-US" altLang="ko-KR" sz="2000" baseline="-25000" dirty="0">
                <a:sym typeface="Wingdings" pitchFamily="2" charset="2"/>
              </a:rPr>
              <a:t>Te1</a:t>
            </a:r>
            <a:endParaRPr lang="en-US" altLang="ko-KR" sz="2000" dirty="0"/>
          </a:p>
        </p:txBody>
      </p:sp>
      <p:sp>
        <p:nvSpPr>
          <p:cNvPr id="50181" name="TextBox 20">
            <a:extLst>
              <a:ext uri="{FF2B5EF4-FFF2-40B4-BE49-F238E27FC236}">
                <a16:creationId xmlns:a16="http://schemas.microsoft.com/office/drawing/2014/main" id="{1A791CC7-99A2-4F96-AABD-274A115B0F18}"/>
              </a:ext>
            </a:extLst>
          </p:cNvPr>
          <p:cNvSpPr txBox="1">
            <a:spLocks/>
          </p:cNvSpPr>
          <p:nvPr/>
        </p:nvSpPr>
        <p:spPr bwMode="auto">
          <a:xfrm>
            <a:off x="1547813" y="3460750"/>
            <a:ext cx="347662" cy="392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l-GR" altLang="ko-KR" sz="220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α</a:t>
            </a:r>
            <a:endParaRPr kumimoji="0" lang="ko-KR" altLang="en-US" sz="220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0182" name="TextBox 23">
            <a:extLst>
              <a:ext uri="{FF2B5EF4-FFF2-40B4-BE49-F238E27FC236}">
                <a16:creationId xmlns:a16="http://schemas.microsoft.com/office/drawing/2014/main" id="{1BDCFCAF-164F-4E98-95DC-2547E6F0A864}"/>
              </a:ext>
            </a:extLst>
          </p:cNvPr>
          <p:cNvSpPr txBox="1">
            <a:spLocks/>
          </p:cNvSpPr>
          <p:nvPr/>
        </p:nvSpPr>
        <p:spPr bwMode="auto">
          <a:xfrm>
            <a:off x="3436938" y="3468688"/>
            <a:ext cx="346075" cy="3921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l-GR" altLang="ko-KR" sz="220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β</a:t>
            </a:r>
            <a:endParaRPr kumimoji="0" lang="ko-KR" altLang="en-US" sz="220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0183" name="TextBox 24">
            <a:extLst>
              <a:ext uri="{FF2B5EF4-FFF2-40B4-BE49-F238E27FC236}">
                <a16:creationId xmlns:a16="http://schemas.microsoft.com/office/drawing/2014/main" id="{37F4FC33-37B2-4135-8229-A8B86D424D3E}"/>
              </a:ext>
            </a:extLst>
          </p:cNvPr>
          <p:cNvSpPr txBox="1">
            <a:spLocks/>
          </p:cNvSpPr>
          <p:nvPr/>
        </p:nvSpPr>
        <p:spPr bwMode="auto">
          <a:xfrm>
            <a:off x="5364163" y="3465513"/>
            <a:ext cx="325437" cy="3921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l-GR" altLang="ko-KR" sz="220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γ</a:t>
            </a:r>
            <a:endParaRPr kumimoji="0" lang="ko-KR" altLang="en-US" sz="220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0184" name="직사각형 22">
            <a:extLst>
              <a:ext uri="{FF2B5EF4-FFF2-40B4-BE49-F238E27FC236}">
                <a16:creationId xmlns:a16="http://schemas.microsoft.com/office/drawing/2014/main" id="{74012CA4-1FEC-4142-AC98-10DA741F4797}"/>
              </a:ext>
            </a:extLst>
          </p:cNvPr>
          <p:cNvSpPr>
            <a:spLocks/>
          </p:cNvSpPr>
          <p:nvPr/>
        </p:nvSpPr>
        <p:spPr bwMode="auto">
          <a:xfrm>
            <a:off x="179388" y="3468688"/>
            <a:ext cx="1368425" cy="1689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0185" name="TextBox 1">
            <a:extLst>
              <a:ext uri="{FF2B5EF4-FFF2-40B4-BE49-F238E27FC236}">
                <a16:creationId xmlns:a16="http://schemas.microsoft.com/office/drawing/2014/main" id="{E51B1D33-9DE5-48BF-9A4C-7FC90340B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4322763"/>
            <a:ext cx="10604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buFont typeface="Arial" panose="020B0604020202020204" pitchFamily="34" charset="0"/>
              <a:buNone/>
            </a:pPr>
            <a:r>
              <a:rPr kumimoji="0" lang="en-US" altLang="ko-KR">
                <a:ea typeface="휴먼매직체" panose="02030504000101010101" pitchFamily="18" charset="-127"/>
                <a:cs typeface="Arial" panose="020B0604020202020204" pitchFamily="34" charset="0"/>
              </a:rPr>
              <a:t>Quintuple</a:t>
            </a:r>
          </a:p>
          <a:p>
            <a:pPr algn="ctr" eaLnBrk="1" latinLnBrk="1" hangingPunct="1">
              <a:buFont typeface="Arial" panose="020B0604020202020204" pitchFamily="34" charset="0"/>
              <a:buNone/>
            </a:pPr>
            <a:r>
              <a:rPr kumimoji="0" lang="en-US" altLang="ko-KR">
                <a:ea typeface="휴먼매직체" panose="02030504000101010101" pitchFamily="18" charset="-127"/>
                <a:cs typeface="Arial" panose="020B0604020202020204" pitchFamily="34" charset="0"/>
              </a:rPr>
              <a:t>layer</a:t>
            </a:r>
          </a:p>
          <a:p>
            <a:pPr algn="ctr" eaLnBrk="1" latin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kumimoji="0" lang="en-US" altLang="ko-KR">
                <a:ea typeface="휴먼매직체" panose="02030504000101010101" pitchFamily="18" charset="-127"/>
                <a:cs typeface="Arial" panose="020B0604020202020204" pitchFamily="34" charset="0"/>
              </a:rPr>
              <a:t>of Bi</a:t>
            </a:r>
            <a:r>
              <a:rPr kumimoji="0" lang="en-US" altLang="ko-KR" baseline="-25000">
                <a:ea typeface="휴먼매직체" panose="02030504000101010101" pitchFamily="18" charset="-127"/>
                <a:cs typeface="Arial" panose="020B0604020202020204" pitchFamily="34" charset="0"/>
              </a:rPr>
              <a:t>2</a:t>
            </a:r>
            <a:r>
              <a:rPr kumimoji="0" lang="en-US" altLang="ko-KR">
                <a:ea typeface="휴먼매직체" panose="02030504000101010101" pitchFamily="18" charset="-127"/>
                <a:cs typeface="Arial" panose="020B0604020202020204" pitchFamily="34" charset="0"/>
              </a:rPr>
              <a:t>Te</a:t>
            </a:r>
            <a:r>
              <a:rPr kumimoji="0" lang="en-US" altLang="ko-KR" baseline="-25000">
                <a:ea typeface="휴먼매직체" panose="02030504000101010101" pitchFamily="18" charset="-127"/>
                <a:cs typeface="Arial" panose="020B0604020202020204" pitchFamily="34" charset="0"/>
              </a:rPr>
              <a:t>3</a:t>
            </a:r>
            <a:endParaRPr kumimoji="0" lang="ko-KR" altLang="en-US" baseline="-25000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F8F445EE-101B-4BCD-8442-6D4EBE003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440737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Schematic picture upon annealing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2227" name="그림 3">
            <a:extLst>
              <a:ext uri="{FF2B5EF4-FFF2-40B4-BE49-F238E27FC236}">
                <a16:creationId xmlns:a16="http://schemas.microsoft.com/office/drawing/2014/main" id="{ECD757D3-51A0-41A5-AB1A-9D9B59477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736"/>
            <a:ext cx="7126287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6">
            <a:extLst>
              <a:ext uri="{FF2B5EF4-FFF2-40B4-BE49-F238E27FC236}">
                <a16:creationId xmlns:a16="http://schemas.microsoft.com/office/drawing/2014/main" id="{9CFCFD90-FB36-4236-B9C1-225B9773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1424211"/>
            <a:ext cx="3741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000"/>
              <a:t>Evaporation of top surface Te </a:t>
            </a:r>
          </a:p>
          <a:p>
            <a:r>
              <a:rPr lang="en-US" altLang="ko-KR" sz="2000">
                <a:sym typeface="Wingdings" panose="05000000000000000000" pitchFamily="2" charset="2"/>
              </a:rPr>
              <a:t>  V</a:t>
            </a:r>
            <a:r>
              <a:rPr lang="en-US" altLang="ko-KR" sz="2000" baseline="-25000">
                <a:sym typeface="Wingdings" panose="05000000000000000000" pitchFamily="2" charset="2"/>
              </a:rPr>
              <a:t>Te1</a:t>
            </a:r>
            <a:r>
              <a:rPr lang="en-US" altLang="ko-KR" sz="2000">
                <a:sym typeface="Wingdings" panose="05000000000000000000" pitchFamily="2" charset="2"/>
              </a:rPr>
              <a:t> (volatile Te)</a:t>
            </a:r>
            <a:endParaRPr lang="ko-KR" altLang="en-US" sz="2000" baseline="-25000"/>
          </a:p>
        </p:txBody>
      </p:sp>
      <p:sp>
        <p:nvSpPr>
          <p:cNvPr id="52229" name="TextBox 7">
            <a:extLst>
              <a:ext uri="{FF2B5EF4-FFF2-40B4-BE49-F238E27FC236}">
                <a16:creationId xmlns:a16="http://schemas.microsoft.com/office/drawing/2014/main" id="{2D0F4500-E761-4D23-8A0B-42DF84BA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2846611"/>
            <a:ext cx="2990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000"/>
              <a:t>Migration of adjacent Bi</a:t>
            </a:r>
          </a:p>
          <a:p>
            <a:r>
              <a:rPr lang="en-US" altLang="ko-KR" sz="2000"/>
              <a:t> </a:t>
            </a:r>
            <a:r>
              <a:rPr lang="en-US" altLang="ko-KR" sz="2000">
                <a:sym typeface="Wingdings" panose="05000000000000000000" pitchFamily="2" charset="2"/>
              </a:rPr>
              <a:t> Bi</a:t>
            </a:r>
            <a:r>
              <a:rPr lang="en-US" altLang="ko-KR" sz="2000" baseline="-25000">
                <a:sym typeface="Wingdings" panose="05000000000000000000" pitchFamily="2" charset="2"/>
              </a:rPr>
              <a:t>Te1</a:t>
            </a:r>
            <a:r>
              <a:rPr lang="en-US" altLang="ko-KR" sz="2000"/>
              <a:t></a:t>
            </a:r>
            <a:r>
              <a:rPr lang="en-US" altLang="ko-KR" sz="2000">
                <a:sym typeface="Wingdings" panose="05000000000000000000" pitchFamily="2" charset="2"/>
              </a:rPr>
              <a:t>V</a:t>
            </a:r>
            <a:r>
              <a:rPr lang="en-US" altLang="ko-KR" sz="2000" baseline="-25000">
                <a:sym typeface="Wingdings" panose="05000000000000000000" pitchFamily="2" charset="2"/>
              </a:rPr>
              <a:t>Bi1</a:t>
            </a:r>
            <a:r>
              <a:rPr lang="en-US" altLang="ko-KR" sz="2000">
                <a:sym typeface="Wingdings" panose="05000000000000000000" pitchFamily="2" charset="2"/>
              </a:rPr>
              <a:t> pairs</a:t>
            </a:r>
            <a:endParaRPr lang="ko-KR" altLang="en-US" sz="2000" baseline="-25000"/>
          </a:p>
        </p:txBody>
      </p:sp>
      <p:sp>
        <p:nvSpPr>
          <p:cNvPr id="52230" name="타원 1">
            <a:extLst>
              <a:ext uri="{FF2B5EF4-FFF2-40B4-BE49-F238E27FC236}">
                <a16:creationId xmlns:a16="http://schemas.microsoft.com/office/drawing/2014/main" id="{B704F537-A255-4A4B-BCDB-BD441CC54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263" y="5858098"/>
            <a:ext cx="144462" cy="142875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CC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231" name="자유형 14">
            <a:extLst>
              <a:ext uri="{FF2B5EF4-FFF2-40B4-BE49-F238E27FC236}">
                <a16:creationId xmlns:a16="http://schemas.microsoft.com/office/drawing/2014/main" id="{3047730E-4F07-4480-9BEA-721A9BD6AE41}"/>
              </a:ext>
            </a:extLst>
          </p:cNvPr>
          <p:cNvSpPr>
            <a:spLocks/>
          </p:cNvSpPr>
          <p:nvPr/>
        </p:nvSpPr>
        <p:spPr bwMode="auto">
          <a:xfrm>
            <a:off x="3213100" y="5673948"/>
            <a:ext cx="63500" cy="158750"/>
          </a:xfrm>
          <a:custGeom>
            <a:avLst/>
            <a:gdLst>
              <a:gd name="T0" fmla="*/ 0 w 63500"/>
              <a:gd name="T1" fmla="*/ 158750 h 158750"/>
              <a:gd name="T2" fmla="*/ 44450 w 63500"/>
              <a:gd name="T3" fmla="*/ 69850 h 158750"/>
              <a:gd name="T4" fmla="*/ 63500 w 63500"/>
              <a:gd name="T5" fmla="*/ 0 h 1587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3500" h="158750">
                <a:moveTo>
                  <a:pt x="0" y="158750"/>
                </a:moveTo>
                <a:cubicBezTo>
                  <a:pt x="16933" y="127529"/>
                  <a:pt x="33867" y="96308"/>
                  <a:pt x="44450" y="69850"/>
                </a:cubicBezTo>
                <a:cubicBezTo>
                  <a:pt x="55033" y="43392"/>
                  <a:pt x="59266" y="21696"/>
                  <a:pt x="6350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ko-KR" altLang="en-US"/>
          </a:p>
        </p:txBody>
      </p:sp>
      <p:sp>
        <p:nvSpPr>
          <p:cNvPr id="52232" name="TextBox 15">
            <a:extLst>
              <a:ext uri="{FF2B5EF4-FFF2-40B4-BE49-F238E27FC236}">
                <a16:creationId xmlns:a16="http://schemas.microsoft.com/office/drawing/2014/main" id="{A91895B1-43BE-4E72-8580-0349439B3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5227861"/>
            <a:ext cx="255588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000" b="1">
                <a:ea typeface="휴먼매직체" panose="02030504000101010101" pitchFamily="18" charset="-127"/>
                <a:cs typeface="Arial" panose="020B0604020202020204" pitchFamily="34" charset="0"/>
              </a:rPr>
              <a:t>1</a:t>
            </a:r>
            <a:endParaRPr kumimoji="0" lang="ko-KR" altLang="en-US" sz="1000" b="1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2233" name="TextBox 16">
            <a:extLst>
              <a:ext uri="{FF2B5EF4-FFF2-40B4-BE49-F238E27FC236}">
                <a16:creationId xmlns:a16="http://schemas.microsoft.com/office/drawing/2014/main" id="{C5D5A66C-EB70-4DB1-B449-CD50211E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5926361"/>
            <a:ext cx="5921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b="1">
                <a:latin typeface="Arial Narrow" panose="020B0606020202030204" pitchFamily="34" charset="0"/>
                <a:ea typeface="휴먼매직체" panose="02030504000101010101" pitchFamily="18" charset="-127"/>
                <a:cs typeface="Arial" panose="020B0604020202020204" pitchFamily="34" charset="0"/>
              </a:rPr>
              <a:t>Gd</a:t>
            </a:r>
            <a:r>
              <a:rPr kumimoji="0" lang="en-US" altLang="ko-KR" b="1" baseline="-25000">
                <a:latin typeface="Arial Narrow" panose="020B0606020202030204" pitchFamily="34" charset="0"/>
                <a:ea typeface="휴먼매직체" panose="02030504000101010101" pitchFamily="18" charset="-127"/>
                <a:cs typeface="Arial" panose="020B0604020202020204" pitchFamily="34" charset="0"/>
              </a:rPr>
              <a:t>Bi2</a:t>
            </a:r>
            <a:endParaRPr kumimoji="0" lang="ko-KR" altLang="en-US" b="1" baseline="-25000">
              <a:latin typeface="Arial Narrow" panose="020B0606020202030204" pitchFamily="34" charset="0"/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2234" name="직사각형 1">
            <a:extLst>
              <a:ext uri="{FF2B5EF4-FFF2-40B4-BE49-F238E27FC236}">
                <a16:creationId xmlns:a16="http://schemas.microsoft.com/office/drawing/2014/main" id="{0C9E9680-51A9-4165-B578-F629E04BA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613" y="5050061"/>
            <a:ext cx="2947987" cy="1419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235" name="TextBox 8">
            <a:extLst>
              <a:ext uri="{FF2B5EF4-FFF2-40B4-BE49-F238E27FC236}">
                <a16:creationId xmlns:a16="http://schemas.microsoft.com/office/drawing/2014/main" id="{5D7A8AAE-8AED-4F77-B52C-0DBAA6EBF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4148361"/>
            <a:ext cx="327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000"/>
              <a:t>Isolated </a:t>
            </a:r>
            <a:r>
              <a:rPr lang="en-US" altLang="ko-KR" sz="2000">
                <a:solidFill>
                  <a:srgbClr val="FF0000"/>
                </a:solidFill>
              </a:rPr>
              <a:t>Bi</a:t>
            </a:r>
            <a:r>
              <a:rPr lang="en-US" altLang="ko-KR" sz="2000" baseline="-25000">
                <a:solidFill>
                  <a:srgbClr val="FF0000"/>
                </a:solidFill>
              </a:rPr>
              <a:t>Te1</a:t>
            </a:r>
            <a:r>
              <a:rPr lang="en-US" altLang="ko-KR" sz="2000">
                <a:solidFill>
                  <a:srgbClr val="FF0000"/>
                </a:solidFill>
              </a:rPr>
              <a:t> </a:t>
            </a:r>
            <a:r>
              <a:rPr lang="en-US" altLang="ko-KR" sz="20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ko-KR" sz="2000">
                <a:solidFill>
                  <a:srgbClr val="FF0000"/>
                </a:solidFill>
              </a:rPr>
              <a:t> defect </a:t>
            </a:r>
            <a:r>
              <a:rPr lang="en-US" altLang="ko-KR" sz="2000"/>
              <a:t>Liberation of </a:t>
            </a:r>
            <a:r>
              <a:rPr lang="en-US" altLang="ko-KR" sz="2000">
                <a:sym typeface="Wingdings" panose="05000000000000000000" pitchFamily="2" charset="2"/>
              </a:rPr>
              <a:t>V</a:t>
            </a:r>
            <a:r>
              <a:rPr lang="en-US" altLang="ko-KR" sz="2000" baseline="-25000">
                <a:sym typeface="Wingdings" panose="05000000000000000000" pitchFamily="2" charset="2"/>
              </a:rPr>
              <a:t>Bi1</a:t>
            </a:r>
            <a:r>
              <a:rPr lang="en-US" altLang="ko-KR" sz="2000">
                <a:sym typeface="Wingdings" panose="05000000000000000000" pitchFamily="2" charset="2"/>
              </a:rPr>
              <a:t> </a:t>
            </a:r>
            <a:endParaRPr lang="en-US" altLang="ko-KR" sz="2000"/>
          </a:p>
        </p:txBody>
      </p:sp>
      <p:sp>
        <p:nvSpPr>
          <p:cNvPr id="52236" name="TextBox 9">
            <a:extLst>
              <a:ext uri="{FF2B5EF4-FFF2-40B4-BE49-F238E27FC236}">
                <a16:creationId xmlns:a16="http://schemas.microsoft.com/office/drawing/2014/main" id="{3E65488A-74D2-4732-AB52-639E3000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5272311"/>
            <a:ext cx="46434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000" dirty="0"/>
              <a:t>  : Occupied by out-diffused </a:t>
            </a:r>
            <a:r>
              <a:rPr lang="en-US" altLang="ko-KR" sz="2000" dirty="0" err="1"/>
              <a:t>Gd</a:t>
            </a:r>
            <a:r>
              <a:rPr lang="en-US" altLang="ko-KR" sz="2000" dirty="0"/>
              <a:t>     </a:t>
            </a:r>
          </a:p>
          <a:p>
            <a:r>
              <a:rPr lang="en-US" altLang="ko-KR" sz="2000" dirty="0">
                <a:sym typeface="Wingdings" panose="05000000000000000000" pitchFamily="2" charset="2"/>
              </a:rPr>
              <a:t>   </a:t>
            </a:r>
            <a:r>
              <a:rPr lang="en-US" altLang="ko-KR" sz="2000" dirty="0">
                <a:solidFill>
                  <a:srgbClr val="FF0000"/>
                </a:solidFill>
                <a:sym typeface="Wingdings" panose="05000000000000000000" pitchFamily="2" charset="2"/>
              </a:rPr>
              <a:t>Gd</a:t>
            </a:r>
            <a:r>
              <a:rPr lang="en-US" altLang="ko-KR" sz="2000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Bi1</a:t>
            </a:r>
            <a:r>
              <a:rPr lang="en-US" altLang="ko-KR" sz="2000" dirty="0">
                <a:solidFill>
                  <a:srgbClr val="FF0000"/>
                </a:solidFill>
                <a:sym typeface="Wingdings" panose="05000000000000000000" pitchFamily="2" charset="2"/>
              </a:rPr>
              <a:t> (</a:t>
            </a:r>
            <a:r>
              <a:rPr lang="en-US" altLang="ko-KR" sz="2000" dirty="0">
                <a:solidFill>
                  <a:srgbClr val="FF0000"/>
                </a:solidFill>
              </a:rPr>
              <a:t> defect)</a:t>
            </a:r>
            <a:r>
              <a:rPr lang="en-US" altLang="ko-KR" sz="2000" dirty="0"/>
              <a:t>,  </a:t>
            </a:r>
            <a:r>
              <a:rPr lang="en-US" altLang="ko-KR" sz="2000" dirty="0">
                <a:solidFill>
                  <a:srgbClr val="990033"/>
                </a:solidFill>
                <a:sym typeface="Wingdings" panose="05000000000000000000" pitchFamily="2" charset="2"/>
              </a:rPr>
              <a:t>Gd</a:t>
            </a:r>
            <a:r>
              <a:rPr lang="en-US" altLang="ko-KR" sz="2000" baseline="-25000" dirty="0">
                <a:solidFill>
                  <a:srgbClr val="990033"/>
                </a:solidFill>
                <a:sym typeface="Wingdings" panose="05000000000000000000" pitchFamily="2" charset="2"/>
              </a:rPr>
              <a:t>Bi2</a:t>
            </a:r>
            <a:r>
              <a:rPr lang="en-US" altLang="ko-KR" sz="2000" dirty="0">
                <a:solidFill>
                  <a:srgbClr val="990033"/>
                </a:solidFill>
                <a:sym typeface="Wingdings" panose="05000000000000000000" pitchFamily="2" charset="2"/>
              </a:rPr>
              <a:t> (</a:t>
            </a:r>
            <a:r>
              <a:rPr lang="en-US" altLang="ko-KR" sz="2000" dirty="0">
                <a:solidFill>
                  <a:srgbClr val="990033"/>
                </a:solidFill>
              </a:rPr>
              <a:t> defect)</a:t>
            </a:r>
          </a:p>
          <a:p>
            <a:r>
              <a:rPr lang="en-US" altLang="ko-KR" sz="2000" dirty="0"/>
              <a:t>      </a:t>
            </a:r>
            <a:r>
              <a:rPr lang="en-US" altLang="ko-KR" sz="2000" dirty="0">
                <a:solidFill>
                  <a:srgbClr val="FF0000"/>
                </a:solidFill>
              </a:rPr>
              <a:t>: increment </a:t>
            </a:r>
            <a:r>
              <a:rPr lang="en-US" altLang="ko-KR" sz="2000" dirty="0"/>
              <a:t>         </a:t>
            </a:r>
            <a:r>
              <a:rPr lang="en-US" altLang="ko-KR" sz="2000" dirty="0">
                <a:solidFill>
                  <a:srgbClr val="990033"/>
                </a:solidFill>
              </a:rPr>
              <a:t>: removal</a:t>
            </a:r>
          </a:p>
        </p:txBody>
      </p:sp>
      <p:sp>
        <p:nvSpPr>
          <p:cNvPr id="52237" name="직사각형 4">
            <a:extLst>
              <a:ext uri="{FF2B5EF4-FFF2-40B4-BE49-F238E27FC236}">
                <a16:creationId xmlns:a16="http://schemas.microsoft.com/office/drawing/2014/main" id="{5A44B280-4A89-445F-880B-9F17D275B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238" y="3591148"/>
            <a:ext cx="277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1800" b="1">
                <a:solidFill>
                  <a:srgbClr val="FF0000"/>
                </a:solidFill>
              </a:rPr>
              <a:t></a:t>
            </a:r>
            <a:endParaRPr lang="ko-KR" altLang="en-US" sz="1800" b="1">
              <a:solidFill>
                <a:srgbClr val="FF0000"/>
              </a:solidFill>
            </a:endParaRPr>
          </a:p>
        </p:txBody>
      </p:sp>
      <p:sp>
        <p:nvSpPr>
          <p:cNvPr id="52238" name="직사각형 20">
            <a:extLst>
              <a:ext uri="{FF2B5EF4-FFF2-40B4-BE49-F238E27FC236}">
                <a16:creationId xmlns:a16="http://schemas.microsoft.com/office/drawing/2014/main" id="{2F4AF731-76B1-4694-ABF2-613045580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011961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1800" b="1">
                <a:solidFill>
                  <a:srgbClr val="FF0000"/>
                </a:solidFill>
              </a:rPr>
              <a:t></a:t>
            </a:r>
            <a:endParaRPr lang="ko-KR" altLang="en-US" sz="1800" b="1">
              <a:solidFill>
                <a:srgbClr val="FF0000"/>
              </a:solidFill>
            </a:endParaRPr>
          </a:p>
        </p:txBody>
      </p:sp>
      <p:sp>
        <p:nvSpPr>
          <p:cNvPr id="52239" name="직사각형 21">
            <a:extLst>
              <a:ext uri="{FF2B5EF4-FFF2-40B4-BE49-F238E27FC236}">
                <a16:creationId xmlns:a16="http://schemas.microsoft.com/office/drawing/2014/main" id="{A4885091-1C40-430F-B06E-A28FB39F6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5594573"/>
            <a:ext cx="330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1800" b="1">
                <a:solidFill>
                  <a:srgbClr val="FF0000"/>
                </a:solidFill>
              </a:rPr>
              <a:t></a:t>
            </a:r>
            <a:endParaRPr lang="ko-KR" altLang="en-US" sz="1800" b="1">
              <a:solidFill>
                <a:srgbClr val="FF0000"/>
              </a:solidFill>
            </a:endParaRPr>
          </a:p>
        </p:txBody>
      </p:sp>
      <p:sp>
        <p:nvSpPr>
          <p:cNvPr id="52240" name="타원 23">
            <a:extLst>
              <a:ext uri="{FF2B5EF4-FFF2-40B4-BE49-F238E27FC236}">
                <a16:creationId xmlns:a16="http://schemas.microsoft.com/office/drawing/2014/main" id="{B3AFF292-752B-4DE0-8E98-74025ED91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1488" y="5064348"/>
            <a:ext cx="576262" cy="387350"/>
          </a:xfrm>
          <a:prstGeom prst="ellipse">
            <a:avLst/>
          </a:prstGeom>
          <a:noFill/>
          <a:ln w="19050" algn="ctr">
            <a:solidFill>
              <a:srgbClr val="990033">
                <a:alpha val="6980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241" name="타원 24">
            <a:extLst>
              <a:ext uri="{FF2B5EF4-FFF2-40B4-BE49-F238E27FC236}">
                <a16:creationId xmlns:a16="http://schemas.microsoft.com/office/drawing/2014/main" id="{01B2BB48-9C0F-4899-96BB-4736F9C94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3" y="5850161"/>
            <a:ext cx="576262" cy="388937"/>
          </a:xfrm>
          <a:prstGeom prst="ellipse">
            <a:avLst/>
          </a:prstGeom>
          <a:noFill/>
          <a:ln w="19050" algn="ctr">
            <a:solidFill>
              <a:srgbClr val="990033">
                <a:alpha val="6980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2242" name="타원 25">
            <a:extLst>
              <a:ext uri="{FF2B5EF4-FFF2-40B4-BE49-F238E27FC236}">
                <a16:creationId xmlns:a16="http://schemas.microsoft.com/office/drawing/2014/main" id="{EC4865C9-F8D1-45A4-A29C-84B6AC9A7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675" y="3678461"/>
            <a:ext cx="574675" cy="388937"/>
          </a:xfrm>
          <a:prstGeom prst="ellipse">
            <a:avLst/>
          </a:prstGeom>
          <a:noFill/>
          <a:ln w="19050" algn="ctr">
            <a:solidFill>
              <a:srgbClr val="990033">
                <a:alpha val="69803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6650EAFA-1106-48C2-8AE6-8EC332557FA6}"/>
              </a:ext>
            </a:extLst>
          </p:cNvPr>
          <p:cNvSpPr/>
          <p:nvPr/>
        </p:nvSpPr>
        <p:spPr bwMode="auto">
          <a:xfrm>
            <a:off x="5436096" y="6469286"/>
            <a:ext cx="360040" cy="234613"/>
          </a:xfrm>
          <a:prstGeom prst="rightArrow">
            <a:avLst/>
          </a:prstGeom>
          <a:solidFill>
            <a:srgbClr val="0000CC"/>
          </a:solidFill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E76A5-1E11-4555-ADDB-2A4D0DC34469}"/>
              </a:ext>
            </a:extLst>
          </p:cNvPr>
          <p:cNvSpPr txBox="1"/>
          <p:nvPr/>
        </p:nvSpPr>
        <p:spPr bwMode="auto">
          <a:xfrm>
            <a:off x="5796136" y="6377551"/>
            <a:ext cx="1952522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sz="2200" dirty="0">
                <a:solidFill>
                  <a:srgbClr val="0000CC"/>
                </a:solidFill>
                <a:ea typeface="휴먼매직체" pitchFamily="18" charset="-127"/>
                <a:cs typeface="Arial" charset="0"/>
              </a:rPr>
              <a:t>Restored TSS</a:t>
            </a:r>
            <a:endParaRPr kumimoji="0" lang="ko-KR" altLang="en-US" sz="2200" dirty="0">
              <a:solidFill>
                <a:srgbClr val="0000CC"/>
              </a:solidFill>
              <a:ea typeface="휴먼매직체" pitchFamily="18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개체 7">
            <a:extLst>
              <a:ext uri="{FF2B5EF4-FFF2-40B4-BE49-F238E27FC236}">
                <a16:creationId xmlns:a16="http://schemas.microsoft.com/office/drawing/2014/main" id="{D35B22D9-049F-4917-91A5-D24B9F28C1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982581"/>
              </p:ext>
            </p:extLst>
          </p:nvPr>
        </p:nvGraphicFramePr>
        <p:xfrm>
          <a:off x="95250" y="3860800"/>
          <a:ext cx="3108325" cy="257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6" name="Graph" r:id="rId4" imgW="3920760" imgH="3001680" progId="Origin50.Graph">
                  <p:embed/>
                </p:oleObj>
              </mc:Choice>
              <mc:Fallback>
                <p:oleObj name="Graph" r:id="rId4" imgW="3920760" imgH="3001680" progId="Origin50.Graph">
                  <p:embed/>
                  <p:pic>
                    <p:nvPicPr>
                      <p:cNvPr id="8" name="개체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" y="3860800"/>
                        <a:ext cx="3108325" cy="2579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73" name="Rectangle 21">
            <a:extLst>
              <a:ext uri="{FF2B5EF4-FFF2-40B4-BE49-F238E27FC236}">
                <a16:creationId xmlns:a16="http://schemas.microsoft.com/office/drawing/2014/main" id="{DF0EAB0D-0B6D-483D-9028-E421AE62D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Tuning effect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3-y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(y=0.2)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4302" name="TextBox 2">
            <a:extLst>
              <a:ext uri="{FF2B5EF4-FFF2-40B4-BE49-F238E27FC236}">
                <a16:creationId xmlns:a16="http://schemas.microsoft.com/office/drawing/2014/main" id="{E0E9499C-693D-4BE3-BF17-C2A76CEF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86" y="2990201"/>
            <a:ext cx="1353256" cy="4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 i="1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T</a:t>
            </a:r>
            <a:r>
              <a:rPr kumimoji="0" lang="en-US" altLang="ko-KR" sz="2000" i="1" baseline="-25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sz="2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9.2 K</a:t>
            </a:r>
            <a:endParaRPr kumimoji="0" lang="ko-KR" altLang="en-US" sz="2000" dirty="0">
              <a:solidFill>
                <a:srgbClr val="C0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303" name="TextBox 12">
            <a:extLst>
              <a:ext uri="{FF2B5EF4-FFF2-40B4-BE49-F238E27FC236}">
                <a16:creationId xmlns:a16="http://schemas.microsoft.com/office/drawing/2014/main" id="{DAB21536-F6A7-4146-8B39-1D30F762B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553" y="1379172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dirty="0">
                <a:cs typeface="Arial" panose="020B0604020202020204" pitchFamily="34" charset="0"/>
              </a:rPr>
              <a:t>LMR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sp>
        <p:nvSpPr>
          <p:cNvPr id="54304" name="TextBox 4">
            <a:extLst>
              <a:ext uri="{FF2B5EF4-FFF2-40B4-BE49-F238E27FC236}">
                <a16:creationId xmlns:a16="http://schemas.microsoft.com/office/drawing/2014/main" id="{7060022D-5205-4070-823B-C365ADE32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457" y="5751599"/>
            <a:ext cx="3907928" cy="3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</a:pPr>
            <a:r>
              <a:rPr kumimoji="0" lang="en-US" altLang="ko-KR" dirty="0" err="1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cf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) </a:t>
            </a:r>
            <a:r>
              <a:rPr kumimoji="0" lang="en-US" altLang="ko-KR" b="1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y = 0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; T</a:t>
            </a:r>
            <a:r>
              <a:rPr kumimoji="0" lang="en-US" altLang="ko-KR" baseline="-25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9.2 K, p = 29.410</a:t>
            </a:r>
            <a:r>
              <a:rPr kumimoji="0" lang="en-US" altLang="ko-KR" baseline="30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18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cm</a:t>
            </a:r>
            <a:r>
              <a:rPr kumimoji="0" lang="en-US" altLang="ko-KR" baseline="30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-3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</a:t>
            </a:r>
            <a:endParaRPr kumimoji="0" lang="ko-KR" altLang="en-US" dirty="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305" name="TextBox 12">
            <a:extLst>
              <a:ext uri="{FF2B5EF4-FFF2-40B4-BE49-F238E27FC236}">
                <a16:creationId xmlns:a16="http://schemas.microsoft.com/office/drawing/2014/main" id="{A80E0295-E33D-4D67-AABE-D85D47B7C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832" y="2993954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solidFill>
                  <a:srgbClr val="FF0000"/>
                </a:solidFill>
                <a:cs typeface="Arial" panose="020B0604020202020204" pitchFamily="34" charset="0"/>
              </a:rPr>
              <a:t>LMR</a:t>
            </a:r>
            <a:endParaRPr lang="ko-K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4306" name="TextBox 12">
            <a:extLst>
              <a:ext uri="{FF2B5EF4-FFF2-40B4-BE49-F238E27FC236}">
                <a16:creationId xmlns:a16="http://schemas.microsoft.com/office/drawing/2014/main" id="{88FAE995-307F-4BA9-A37E-C232A574D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603" y="1502153"/>
            <a:ext cx="628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cs typeface="Arial" panose="020B0604020202020204" pitchFamily="34" charset="0"/>
              </a:rPr>
              <a:t>TMR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graphicFrame>
        <p:nvGraphicFramePr>
          <p:cNvPr id="21" name="개체 3">
            <a:extLst>
              <a:ext uri="{FF2B5EF4-FFF2-40B4-BE49-F238E27FC236}">
                <a16:creationId xmlns:a16="http://schemas.microsoft.com/office/drawing/2014/main" id="{3B6547F0-A25C-4ECA-8C1B-630443C4D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306333"/>
              </p:ext>
            </p:extLst>
          </p:nvPr>
        </p:nvGraphicFramePr>
        <p:xfrm>
          <a:off x="76461" y="908720"/>
          <a:ext cx="344353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7" name="Graph" r:id="rId6" imgW="3291840" imgH="2926080" progId="Origin50.Graph">
                  <p:embed/>
                </p:oleObj>
              </mc:Choice>
              <mc:Fallback>
                <p:oleObj name="Graph" r:id="rId6" imgW="3291840" imgH="2926080" progId="Origin50.Graph">
                  <p:embed/>
                  <p:pic>
                    <p:nvPicPr>
                      <p:cNvPr id="4" name="개체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461" y="908720"/>
                        <a:ext cx="344353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ADC620-8296-4E60-8201-D5A064EE36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605484"/>
              </p:ext>
            </p:extLst>
          </p:nvPr>
        </p:nvGraphicFramePr>
        <p:xfrm>
          <a:off x="1122026" y="1043663"/>
          <a:ext cx="2106634" cy="18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8" name="Graph" r:id="rId8" imgW="3291840" imgH="2926080" progId="Origin50.Graph">
                  <p:embed/>
                </p:oleObj>
              </mc:Choice>
              <mc:Fallback>
                <p:oleObj name="Graph" r:id="rId8" imgW="329184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22026" y="1043663"/>
                        <a:ext cx="2106634" cy="18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C5004E92-C770-42A4-807D-5C3BAD85E7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50825"/>
              </p:ext>
            </p:extLst>
          </p:nvPr>
        </p:nvGraphicFramePr>
        <p:xfrm>
          <a:off x="6084168" y="985504"/>
          <a:ext cx="344171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9" name="Graph" r:id="rId10" imgW="3291840" imgH="2926080" progId="Origin50.Graph">
                  <p:embed/>
                </p:oleObj>
              </mc:Choice>
              <mc:Fallback>
                <p:oleObj name="Graph" r:id="rId10" imgW="3291840" imgH="292608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3B592EA-FB92-4F9D-B693-C027F0B4D1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84168" y="985504"/>
                        <a:ext cx="344171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개체 4">
            <a:extLst>
              <a:ext uri="{FF2B5EF4-FFF2-40B4-BE49-F238E27FC236}">
                <a16:creationId xmlns:a16="http://schemas.microsoft.com/office/drawing/2014/main" id="{C007146C-07A0-43B4-8D72-9D35E0D01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334087"/>
              </p:ext>
            </p:extLst>
          </p:nvPr>
        </p:nvGraphicFramePr>
        <p:xfrm>
          <a:off x="3138013" y="908720"/>
          <a:ext cx="3444385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50" name="Graph" r:id="rId12" imgW="3291840" imgH="2926080" progId="Origin50.Graph">
                  <p:embed/>
                </p:oleObj>
              </mc:Choice>
              <mc:Fallback>
                <p:oleObj name="Graph" r:id="rId12" imgW="3291840" imgH="2926080" progId="Origin50.Graph">
                  <p:embed/>
                  <p:pic>
                    <p:nvPicPr>
                      <p:cNvPr id="5" name="개체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38013" y="908720"/>
                        <a:ext cx="3444385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2">
            <a:extLst>
              <a:ext uri="{FF2B5EF4-FFF2-40B4-BE49-F238E27FC236}">
                <a16:creationId xmlns:a16="http://schemas.microsoft.com/office/drawing/2014/main" id="{06F55C5C-B379-402D-B48D-9CB610ED3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4126948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1800">
                <a:cs typeface="Arial" panose="020B0604020202020204" pitchFamily="34" charset="0"/>
              </a:rPr>
              <a:t>LMR</a:t>
            </a:r>
            <a:endParaRPr lang="ko-KR" altLang="en-US" sz="1800">
              <a:cs typeface="Arial" panose="020B0604020202020204" pitchFamily="34" charset="0"/>
            </a:endParaRPr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id="{868F1EFF-41F4-4C28-A2CB-7D4EE9095A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4008"/>
          <a:stretch>
            <a:fillRect/>
          </a:stretch>
        </p:blipFill>
        <p:spPr bwMode="auto">
          <a:xfrm>
            <a:off x="7668344" y="4357688"/>
            <a:ext cx="11080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직선 연결선 2">
            <a:extLst>
              <a:ext uri="{FF2B5EF4-FFF2-40B4-BE49-F238E27FC236}">
                <a16:creationId xmlns:a16="http://schemas.microsoft.com/office/drawing/2014/main" id="{E6274A7D-E251-4818-891F-98333AADA6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6381750"/>
            <a:ext cx="110807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직선 연결선 2">
            <a:extLst>
              <a:ext uri="{FF2B5EF4-FFF2-40B4-BE49-F238E27FC236}">
                <a16:creationId xmlns:a16="http://schemas.microsoft.com/office/drawing/2014/main" id="{3FE2455D-5227-4F90-8805-BCE0705C72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6245225"/>
            <a:ext cx="11080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26">
            <a:extLst>
              <a:ext uri="{FF2B5EF4-FFF2-40B4-BE49-F238E27FC236}">
                <a16:creationId xmlns:a16="http://schemas.microsoft.com/office/drawing/2014/main" id="{00652F1D-896A-4CDA-9E26-229A44123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260721"/>
            <a:ext cx="510076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</a:t>
            </a:r>
            <a:endParaRPr kumimoji="0" lang="ko-KR" altLang="en-US" sz="1400" baseline="-25000" dirty="0"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BE70D3AA-EB91-4B4E-8385-27F0CF29C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755" y="6093296"/>
            <a:ext cx="404278" cy="3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i="1" dirty="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E</a:t>
            </a:r>
            <a:r>
              <a:rPr kumimoji="0" lang="en-US" altLang="ko-KR" baseline="-25000" dirty="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F</a:t>
            </a:r>
            <a:endParaRPr kumimoji="0" lang="ko-KR" altLang="en-US" baseline="-25000" dirty="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38" name="Table 20">
            <a:extLst>
              <a:ext uri="{FF2B5EF4-FFF2-40B4-BE49-F238E27FC236}">
                <a16:creationId xmlns:a16="http://schemas.microsoft.com/office/drawing/2014/main" id="{9DE83282-091B-4D17-854F-11906AF6F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958991"/>
              </p:ext>
            </p:extLst>
          </p:nvPr>
        </p:nvGraphicFramePr>
        <p:xfrm>
          <a:off x="3089361" y="4353251"/>
          <a:ext cx="4074927" cy="13221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4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= 0.2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 type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altLang="ko-KR" sz="1600" b="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ko-KR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</a:t>
                      </a:r>
                      <a:endParaRPr lang="en-US" altLang="ko-KR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(cm</a:t>
                      </a:r>
                      <a:r>
                        <a:rPr lang="en-US" altLang="ko-KR" sz="1600" b="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/Vs)</a:t>
                      </a:r>
                      <a:endParaRPr lang="ko-KR" alt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 10</a:t>
                      </a:r>
                      <a:r>
                        <a:rPr lang="en-US" altLang="ko-KR" sz="16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18</a:t>
                      </a:r>
                      <a:endParaRPr lang="ko-KR" altLang="en-US" sz="1600" b="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9.93 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 10</a:t>
                      </a:r>
                      <a:r>
                        <a:rPr lang="en-US" altLang="ko-KR" sz="16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18</a:t>
                      </a:r>
                      <a:endParaRPr lang="ko-KR" altLang="en-US" sz="1600" b="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B41F57-6F2F-4A1A-A000-59D66065A15D}"/>
              </a:ext>
            </a:extLst>
          </p:cNvPr>
          <p:cNvSpPr txBox="1"/>
          <p:nvPr/>
        </p:nvSpPr>
        <p:spPr bwMode="auto">
          <a:xfrm>
            <a:off x="1577767" y="1268760"/>
            <a:ext cx="1037463" cy="3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sz="1800" dirty="0">
                <a:solidFill>
                  <a:srgbClr val="0000CC"/>
                </a:solidFill>
                <a:ea typeface="휴먼매직체" pitchFamily="18" charset="-127"/>
                <a:cs typeface="Arial" charset="0"/>
              </a:rPr>
              <a:t>(x = 0.1)</a:t>
            </a:r>
            <a:endParaRPr kumimoji="0" lang="ko-KR" altLang="en-US" sz="1800" dirty="0">
              <a:solidFill>
                <a:srgbClr val="0000CC"/>
              </a:solidFill>
              <a:ea typeface="휴먼매직체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1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DF0EAB0D-0B6D-483D-9028-E421AE62D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Tuning effect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3-y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(y=0.6)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9" name="Table 20">
            <a:extLst>
              <a:ext uri="{FF2B5EF4-FFF2-40B4-BE49-F238E27FC236}">
                <a16:creationId xmlns:a16="http://schemas.microsoft.com/office/drawing/2014/main" id="{12994B9C-2D58-4273-8016-78222C358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190543"/>
              </p:ext>
            </p:extLst>
          </p:nvPr>
        </p:nvGraphicFramePr>
        <p:xfrm>
          <a:off x="3089361" y="4353251"/>
          <a:ext cx="4074927" cy="13221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4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= 0.6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 type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altLang="ko-KR" sz="1600" b="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ko-KR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</a:t>
                      </a:r>
                      <a:endParaRPr lang="en-US" altLang="ko-KR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(cm</a:t>
                      </a:r>
                      <a:r>
                        <a:rPr lang="en-US" altLang="ko-KR" sz="1600" b="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/Vs)</a:t>
                      </a:r>
                      <a:endParaRPr lang="ko-KR" alt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 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 10</a:t>
                      </a:r>
                      <a:r>
                        <a:rPr lang="en-US" altLang="ko-KR" sz="16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18</a:t>
                      </a:r>
                      <a:endParaRPr lang="ko-KR" altLang="en-US" sz="1600" b="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7.70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 10</a:t>
                      </a:r>
                      <a:r>
                        <a:rPr lang="en-US" altLang="ko-KR" sz="16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18</a:t>
                      </a:r>
                      <a:endParaRPr lang="ko-KR" altLang="en-US" sz="1600" b="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302" name="TextBox 2">
            <a:extLst>
              <a:ext uri="{FF2B5EF4-FFF2-40B4-BE49-F238E27FC236}">
                <a16:creationId xmlns:a16="http://schemas.microsoft.com/office/drawing/2014/main" id="{E0E9499C-693D-4BE3-BF17-C2A76CEF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86" y="2990201"/>
            <a:ext cx="1353256" cy="4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 i="1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T</a:t>
            </a:r>
            <a:r>
              <a:rPr kumimoji="0" lang="en-US" altLang="ko-KR" sz="2000" i="1" baseline="-25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sz="2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9.1 K</a:t>
            </a:r>
            <a:endParaRPr kumimoji="0" lang="ko-KR" altLang="en-US" sz="2000" dirty="0">
              <a:solidFill>
                <a:srgbClr val="C0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303" name="TextBox 12">
            <a:extLst>
              <a:ext uri="{FF2B5EF4-FFF2-40B4-BE49-F238E27FC236}">
                <a16:creationId xmlns:a16="http://schemas.microsoft.com/office/drawing/2014/main" id="{DAB21536-F6A7-4146-8B39-1D30F762B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553" y="1379172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dirty="0">
                <a:cs typeface="Arial" panose="020B0604020202020204" pitchFamily="34" charset="0"/>
              </a:rPr>
              <a:t>LMR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sp>
        <p:nvSpPr>
          <p:cNvPr id="54305" name="TextBox 12">
            <a:extLst>
              <a:ext uri="{FF2B5EF4-FFF2-40B4-BE49-F238E27FC236}">
                <a16:creationId xmlns:a16="http://schemas.microsoft.com/office/drawing/2014/main" id="{A80E0295-E33D-4D67-AABE-D85D47B7C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832" y="2780928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solidFill>
                  <a:srgbClr val="FF0000"/>
                </a:solidFill>
                <a:cs typeface="Arial" panose="020B0604020202020204" pitchFamily="34" charset="0"/>
              </a:rPr>
              <a:t>LMR</a:t>
            </a:r>
            <a:endParaRPr lang="ko-K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4306" name="TextBox 12">
            <a:extLst>
              <a:ext uri="{FF2B5EF4-FFF2-40B4-BE49-F238E27FC236}">
                <a16:creationId xmlns:a16="http://schemas.microsoft.com/office/drawing/2014/main" id="{88FAE995-307F-4BA9-A37E-C232A574D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446" y="1340768"/>
            <a:ext cx="628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cs typeface="Arial" panose="020B0604020202020204" pitchFamily="34" charset="0"/>
              </a:rPr>
              <a:t>TMR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040BCE7-E120-4C17-ACE9-00FD3B480A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32691"/>
              </p:ext>
            </p:extLst>
          </p:nvPr>
        </p:nvGraphicFramePr>
        <p:xfrm>
          <a:off x="45117" y="905045"/>
          <a:ext cx="3482196" cy="3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27" name="Graph" r:id="rId4" imgW="3291840" imgH="2926080" progId="Origin50.Graph">
                  <p:embed/>
                </p:oleObj>
              </mc:Choice>
              <mc:Fallback>
                <p:oleObj name="Graph" r:id="rId4" imgW="3291840" imgH="292608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FC359DA-C083-427C-BA4C-02DE96B4D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17" y="905045"/>
                        <a:ext cx="3482196" cy="3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D299360-8EE1-476F-8643-66B5170A34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572549"/>
              </p:ext>
            </p:extLst>
          </p:nvPr>
        </p:nvGraphicFramePr>
        <p:xfrm>
          <a:off x="1119803" y="1052736"/>
          <a:ext cx="2106000" cy="18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28" name="Graph" r:id="rId6" imgW="3291840" imgH="2926080" progId="Origin50.Graph">
                  <p:embed/>
                </p:oleObj>
              </mc:Choice>
              <mc:Fallback>
                <p:oleObj name="Graph" r:id="rId6" imgW="329184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803" y="1052736"/>
                        <a:ext cx="2106000" cy="18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E8802C7-31A0-48E4-97F4-E29776BC3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774198"/>
              </p:ext>
            </p:extLst>
          </p:nvPr>
        </p:nvGraphicFramePr>
        <p:xfrm>
          <a:off x="3100797" y="923045"/>
          <a:ext cx="344353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29" name="Graph" r:id="rId8" imgW="3291840" imgH="2926080" progId="Origin50.Graph">
                  <p:embed/>
                </p:oleObj>
              </mc:Choice>
              <mc:Fallback>
                <p:oleObj name="Graph" r:id="rId8" imgW="3291840" imgH="2926080" progId="Origin50.Graph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6FF26B7E-FFB7-4D4C-99E9-AA5283B9A7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00797" y="923045"/>
                        <a:ext cx="344353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3713E60-7617-47BD-855B-3F9F579639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801826"/>
              </p:ext>
            </p:extLst>
          </p:nvPr>
        </p:nvGraphicFramePr>
        <p:xfrm>
          <a:off x="5940152" y="922847"/>
          <a:ext cx="344353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0" name="Graph" r:id="rId10" imgW="3291840" imgH="2926080" progId="Origin50.Graph">
                  <p:embed/>
                </p:oleObj>
              </mc:Choice>
              <mc:Fallback>
                <p:oleObj name="Graph" r:id="rId10" imgW="329184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40152" y="922847"/>
                        <a:ext cx="344353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3">
            <a:extLst>
              <a:ext uri="{FF2B5EF4-FFF2-40B4-BE49-F238E27FC236}">
                <a16:creationId xmlns:a16="http://schemas.microsoft.com/office/drawing/2014/main" id="{6A57693D-5F84-4DED-BE90-5296D98431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077721"/>
              </p:ext>
            </p:extLst>
          </p:nvPr>
        </p:nvGraphicFramePr>
        <p:xfrm>
          <a:off x="35496" y="3870943"/>
          <a:ext cx="3108325" cy="2582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31" name="Graph" r:id="rId12" imgW="3291840" imgH="2926080" progId="Origin50.Graph">
                  <p:embed/>
                </p:oleObj>
              </mc:Choice>
              <mc:Fallback>
                <p:oleObj name="Graph" r:id="rId12" imgW="3291840" imgH="2926080" progId="Origin50.Graph">
                  <p:embed/>
                  <p:pic>
                    <p:nvPicPr>
                      <p:cNvPr id="23" name="Object 23">
                        <a:extLst>
                          <a:ext uri="{FF2B5EF4-FFF2-40B4-BE49-F238E27FC236}">
                            <a16:creationId xmlns:a16="http://schemas.microsoft.com/office/drawing/2014/main" id="{2778A1AB-354E-4EEB-BFB9-8379416AC5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496" y="3870943"/>
                        <a:ext cx="3108325" cy="2582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0">
            <a:extLst>
              <a:ext uri="{FF2B5EF4-FFF2-40B4-BE49-F238E27FC236}">
                <a16:creationId xmlns:a16="http://schemas.microsoft.com/office/drawing/2014/main" id="{3A74E5A3-E012-4217-828E-BF142B77E5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4008"/>
          <a:stretch>
            <a:fillRect/>
          </a:stretch>
        </p:blipFill>
        <p:spPr bwMode="auto">
          <a:xfrm>
            <a:off x="7668344" y="4357688"/>
            <a:ext cx="11080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직선 연결선 2">
            <a:extLst>
              <a:ext uri="{FF2B5EF4-FFF2-40B4-BE49-F238E27FC236}">
                <a16:creationId xmlns:a16="http://schemas.microsoft.com/office/drawing/2014/main" id="{F1D3A656-6CD7-4CC6-A00F-DBA2D2C2A8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6381750"/>
            <a:ext cx="110807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직선 연결선 2">
            <a:extLst>
              <a:ext uri="{FF2B5EF4-FFF2-40B4-BE49-F238E27FC236}">
                <a16:creationId xmlns:a16="http://schemas.microsoft.com/office/drawing/2014/main" id="{AFC791AB-207B-40D9-97FF-1C79269E2C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6245225"/>
            <a:ext cx="11080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25">
            <a:extLst>
              <a:ext uri="{FF2B5EF4-FFF2-40B4-BE49-F238E27FC236}">
                <a16:creationId xmlns:a16="http://schemas.microsoft.com/office/drawing/2014/main" id="{948B0E05-0962-431A-AA55-0B12ECF93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069127"/>
            <a:ext cx="644728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solidFill>
                  <a:srgbClr val="FF0000"/>
                </a:solidFill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=0.2</a:t>
            </a:r>
            <a:endParaRPr kumimoji="0" lang="ko-KR" altLang="en-US" sz="1400" baseline="-25000" dirty="0">
              <a:solidFill>
                <a:srgbClr val="FF0000"/>
              </a:solidFill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95852EBF-49F4-435C-9735-6EB25709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260721"/>
            <a:ext cx="510076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</a:t>
            </a:r>
            <a:endParaRPr kumimoji="0" lang="ko-KR" altLang="en-US" sz="1400" baseline="-25000" dirty="0"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33" name="직선 연결선 2">
            <a:extLst>
              <a:ext uri="{FF2B5EF4-FFF2-40B4-BE49-F238E27FC236}">
                <a16:creationId xmlns:a16="http://schemas.microsoft.com/office/drawing/2014/main" id="{92C62281-BDC0-4988-AD52-F9DC96484A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5690741"/>
            <a:ext cx="1108075" cy="0"/>
          </a:xfrm>
          <a:prstGeom prst="line">
            <a:avLst/>
          </a:prstGeom>
          <a:noFill/>
          <a:ln w="28575" algn="ctr">
            <a:solidFill>
              <a:srgbClr val="FFC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28">
            <a:extLst>
              <a:ext uri="{FF2B5EF4-FFF2-40B4-BE49-F238E27FC236}">
                <a16:creationId xmlns:a16="http://schemas.microsoft.com/office/drawing/2014/main" id="{FD2B6CD9-B993-4BFF-91DB-49D8FE054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5517232"/>
            <a:ext cx="644728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solidFill>
                  <a:srgbClr val="FFC000"/>
                </a:solidFill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=0.6</a:t>
            </a:r>
            <a:endParaRPr kumimoji="0" lang="ko-KR" altLang="en-US" sz="1400" baseline="-25000" dirty="0">
              <a:solidFill>
                <a:srgbClr val="FFC000"/>
              </a:solidFill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A7CBD75F-469D-4124-9200-0E4509839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755" y="5535127"/>
            <a:ext cx="404278" cy="3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i="1" dirty="0">
                <a:solidFill>
                  <a:srgbClr val="FF99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E</a:t>
            </a:r>
            <a:r>
              <a:rPr kumimoji="0" lang="en-US" altLang="ko-KR" baseline="-25000" dirty="0">
                <a:solidFill>
                  <a:srgbClr val="FF99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F</a:t>
            </a:r>
            <a:endParaRPr kumimoji="0" lang="ko-KR" altLang="en-US" baseline="-25000" dirty="0">
              <a:solidFill>
                <a:srgbClr val="FF99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F4EE1581-8950-47AC-B2E0-367E3F6D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457" y="5751599"/>
            <a:ext cx="4079450" cy="3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</a:pPr>
            <a:r>
              <a:rPr kumimoji="0" lang="en-US" altLang="ko-KR" dirty="0" err="1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cf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) </a:t>
            </a:r>
            <a:r>
              <a:rPr kumimoji="0" lang="en-US" altLang="ko-KR" b="1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y = 0.2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; T</a:t>
            </a:r>
            <a:r>
              <a:rPr kumimoji="0" lang="en-US" altLang="ko-KR" baseline="-25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9.2 K, p = 5.2210</a:t>
            </a:r>
            <a:r>
              <a:rPr kumimoji="0" lang="en-US" altLang="ko-KR" baseline="30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18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cm</a:t>
            </a:r>
            <a:r>
              <a:rPr kumimoji="0" lang="en-US" altLang="ko-KR" baseline="30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-3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</a:t>
            </a:r>
            <a:endParaRPr kumimoji="0" lang="ko-KR" altLang="en-US" dirty="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565512-FBFA-4F3F-9FBE-D10C43B2F1D2}"/>
              </a:ext>
            </a:extLst>
          </p:cNvPr>
          <p:cNvSpPr txBox="1"/>
          <p:nvPr/>
        </p:nvSpPr>
        <p:spPr bwMode="auto">
          <a:xfrm>
            <a:off x="1577767" y="1268760"/>
            <a:ext cx="1037463" cy="3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sz="1800" dirty="0">
                <a:solidFill>
                  <a:srgbClr val="0000CC"/>
                </a:solidFill>
                <a:ea typeface="휴먼매직체" pitchFamily="18" charset="-127"/>
                <a:cs typeface="Arial" charset="0"/>
              </a:rPr>
              <a:t>(x = 0.1)</a:t>
            </a:r>
            <a:endParaRPr kumimoji="0" lang="ko-KR" altLang="en-US" sz="1800" dirty="0">
              <a:solidFill>
                <a:srgbClr val="0000CC"/>
              </a:solidFill>
              <a:ea typeface="휴먼매직체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2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DF0EAB0D-0B6D-483D-9028-E421AE62D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Tuning effect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3-y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(y=1.5)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9" name="Table 20">
            <a:extLst>
              <a:ext uri="{FF2B5EF4-FFF2-40B4-BE49-F238E27FC236}">
                <a16:creationId xmlns:a16="http://schemas.microsoft.com/office/drawing/2014/main" id="{12994B9C-2D58-4273-8016-78222C358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94658"/>
              </p:ext>
            </p:extLst>
          </p:nvPr>
        </p:nvGraphicFramePr>
        <p:xfrm>
          <a:off x="3089361" y="4353251"/>
          <a:ext cx="4074927" cy="13221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4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= 1.5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 type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altLang="ko-KR" sz="1600" b="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ko-KR" sz="16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</a:t>
                      </a:r>
                      <a:endParaRPr lang="en-US" altLang="ko-KR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Symbol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(cm</a:t>
                      </a:r>
                      <a:r>
                        <a:rPr lang="en-US" altLang="ko-KR" sz="1600" b="0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en-US" altLang="ko-KR" sz="1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/Vs)</a:t>
                      </a:r>
                      <a:endParaRPr lang="ko-KR" altLang="en-US" sz="1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14.1 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 10</a:t>
                      </a:r>
                      <a:r>
                        <a:rPr lang="en-US" altLang="ko-KR" sz="16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18</a:t>
                      </a:r>
                      <a:endParaRPr lang="ko-KR" altLang="en-US" sz="1600" b="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 </a:t>
                      </a: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 10</a:t>
                      </a:r>
                      <a:r>
                        <a:rPr lang="en-US" altLang="ko-KR" sz="16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18</a:t>
                      </a:r>
                      <a:endParaRPr lang="ko-KR" altLang="en-US" sz="1600" b="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42" marR="68542" marT="45733" marB="4573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4302" name="TextBox 2">
            <a:extLst>
              <a:ext uri="{FF2B5EF4-FFF2-40B4-BE49-F238E27FC236}">
                <a16:creationId xmlns:a16="http://schemas.microsoft.com/office/drawing/2014/main" id="{E0E9499C-693D-4BE3-BF17-C2A76CEF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86" y="2990201"/>
            <a:ext cx="1353256" cy="4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 i="1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T</a:t>
            </a:r>
            <a:r>
              <a:rPr kumimoji="0" lang="en-US" altLang="ko-KR" sz="2000" i="1" baseline="-25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sz="2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9.0 K</a:t>
            </a:r>
            <a:endParaRPr kumimoji="0" lang="ko-KR" altLang="en-US" sz="2000" dirty="0">
              <a:solidFill>
                <a:srgbClr val="C0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303" name="TextBox 12">
            <a:extLst>
              <a:ext uri="{FF2B5EF4-FFF2-40B4-BE49-F238E27FC236}">
                <a16:creationId xmlns:a16="http://schemas.microsoft.com/office/drawing/2014/main" id="{DAB21536-F6A7-4146-8B39-1D30F762B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553" y="1379172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/>
            <a:r>
              <a:rPr lang="en-US" altLang="ko-KR" dirty="0">
                <a:cs typeface="Arial" panose="020B0604020202020204" pitchFamily="34" charset="0"/>
              </a:rPr>
              <a:t>LMR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sp>
        <p:nvSpPr>
          <p:cNvPr id="54305" name="TextBox 12">
            <a:extLst>
              <a:ext uri="{FF2B5EF4-FFF2-40B4-BE49-F238E27FC236}">
                <a16:creationId xmlns:a16="http://schemas.microsoft.com/office/drawing/2014/main" id="{A80E0295-E33D-4D67-AABE-D85D47B7C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832" y="2780928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solidFill>
                  <a:srgbClr val="FF0000"/>
                </a:solidFill>
                <a:cs typeface="Arial" panose="020B0604020202020204" pitchFamily="34" charset="0"/>
              </a:rPr>
              <a:t>LMR</a:t>
            </a:r>
            <a:endParaRPr lang="ko-K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4306" name="TextBox 12">
            <a:extLst>
              <a:ext uri="{FF2B5EF4-FFF2-40B4-BE49-F238E27FC236}">
                <a16:creationId xmlns:a16="http://schemas.microsoft.com/office/drawing/2014/main" id="{88FAE995-307F-4BA9-A37E-C232A574D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446" y="1340768"/>
            <a:ext cx="628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cs typeface="Arial" panose="020B0604020202020204" pitchFamily="34" charset="0"/>
              </a:rPr>
              <a:t>TMR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pic>
        <p:nvPicPr>
          <p:cNvPr id="54307" name="Picture 20">
            <a:extLst>
              <a:ext uri="{FF2B5EF4-FFF2-40B4-BE49-F238E27FC236}">
                <a16:creationId xmlns:a16="http://schemas.microsoft.com/office/drawing/2014/main" id="{B4B35F11-2577-43D7-B4E4-93AA468C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 b="4008"/>
          <a:stretch>
            <a:fillRect/>
          </a:stretch>
        </p:blipFill>
        <p:spPr bwMode="auto">
          <a:xfrm>
            <a:off x="7668344" y="4357688"/>
            <a:ext cx="110807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308" name="직선 연결선 2">
            <a:extLst>
              <a:ext uri="{FF2B5EF4-FFF2-40B4-BE49-F238E27FC236}">
                <a16:creationId xmlns:a16="http://schemas.microsoft.com/office/drawing/2014/main" id="{D90C297C-FC35-4977-B594-B843032BB7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6381750"/>
            <a:ext cx="110807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309" name="직선 연결선 2">
            <a:extLst>
              <a:ext uri="{FF2B5EF4-FFF2-40B4-BE49-F238E27FC236}">
                <a16:creationId xmlns:a16="http://schemas.microsoft.com/office/drawing/2014/main" id="{C3DBF176-9540-4967-81C0-E599F61CBC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6245225"/>
            <a:ext cx="110807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11" name="TextBox 25">
            <a:extLst>
              <a:ext uri="{FF2B5EF4-FFF2-40B4-BE49-F238E27FC236}">
                <a16:creationId xmlns:a16="http://schemas.microsoft.com/office/drawing/2014/main" id="{007D7802-A009-40FF-9CDC-62D4B536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069127"/>
            <a:ext cx="644728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solidFill>
                  <a:srgbClr val="FF0000"/>
                </a:solidFill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=0.2</a:t>
            </a:r>
            <a:endParaRPr kumimoji="0" lang="ko-KR" altLang="en-US" sz="1400" baseline="-25000" dirty="0">
              <a:solidFill>
                <a:srgbClr val="FF0000"/>
              </a:solidFill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4312" name="TextBox 26">
            <a:extLst>
              <a:ext uri="{FF2B5EF4-FFF2-40B4-BE49-F238E27FC236}">
                <a16:creationId xmlns:a16="http://schemas.microsoft.com/office/drawing/2014/main" id="{95907FCC-2C6C-451B-BED4-7A1D16047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6260721"/>
            <a:ext cx="510076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</a:t>
            </a:r>
            <a:endParaRPr kumimoji="0" lang="ko-KR" altLang="en-US" sz="1400" baseline="-25000" dirty="0"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cxnSp>
        <p:nvCxnSpPr>
          <p:cNvPr id="21" name="직선 연결선 2">
            <a:extLst>
              <a:ext uri="{FF2B5EF4-FFF2-40B4-BE49-F238E27FC236}">
                <a16:creationId xmlns:a16="http://schemas.microsoft.com/office/drawing/2014/main" id="{895DF865-8BD3-4386-BB6D-1E834DB4E7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5690741"/>
            <a:ext cx="1108075" cy="0"/>
          </a:xfrm>
          <a:prstGeom prst="line">
            <a:avLst/>
          </a:prstGeom>
          <a:noFill/>
          <a:ln w="28575" algn="ctr">
            <a:solidFill>
              <a:srgbClr val="FFC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8">
            <a:extLst>
              <a:ext uri="{FF2B5EF4-FFF2-40B4-BE49-F238E27FC236}">
                <a16:creationId xmlns:a16="http://schemas.microsoft.com/office/drawing/2014/main" id="{F2C69CA4-8261-48CD-9D4E-FD204AEA0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5517232"/>
            <a:ext cx="644728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dirty="0">
                <a:solidFill>
                  <a:srgbClr val="FFC000"/>
                </a:solidFill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=0.6</a:t>
            </a:r>
            <a:endParaRPr kumimoji="0" lang="ko-KR" altLang="en-US" sz="1400" baseline="-25000" dirty="0">
              <a:solidFill>
                <a:srgbClr val="FFC000"/>
              </a:solidFill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F0ED6C11-3957-4C5E-BF2B-6FABD5A4EC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023485"/>
              </p:ext>
            </p:extLst>
          </p:nvPr>
        </p:nvGraphicFramePr>
        <p:xfrm>
          <a:off x="12534" y="912251"/>
          <a:ext cx="344353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5" name="Graph" r:id="rId5" imgW="3291840" imgH="2926080" progId="Origin50.Graph">
                  <p:embed/>
                </p:oleObj>
              </mc:Choice>
              <mc:Fallback>
                <p:oleObj name="Graph" r:id="rId5" imgW="3291840" imgH="292608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DA3FFDF-ED85-496A-9E2F-2AC7533068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34" y="912251"/>
                        <a:ext cx="344353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0971A5A-2A19-4F16-8021-B311BEC35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460009"/>
              </p:ext>
            </p:extLst>
          </p:nvPr>
        </p:nvGraphicFramePr>
        <p:xfrm>
          <a:off x="1178445" y="1107407"/>
          <a:ext cx="2106640" cy="18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6" name="Graph" r:id="rId7" imgW="3291840" imgH="2926080" progId="Origin50.Graph">
                  <p:embed/>
                </p:oleObj>
              </mc:Choice>
              <mc:Fallback>
                <p:oleObj name="Graph" r:id="rId7" imgW="3291840" imgH="292608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DEBA473-FA19-4776-9970-4789E4F934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78445" y="1107407"/>
                        <a:ext cx="2106640" cy="18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C802FFF-21BD-43B0-9015-DCBD6FE16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827225"/>
              </p:ext>
            </p:extLst>
          </p:nvPr>
        </p:nvGraphicFramePr>
        <p:xfrm>
          <a:off x="3072679" y="922730"/>
          <a:ext cx="344353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7" name="Graph" r:id="rId9" imgW="3291840" imgH="2926080" progId="Origin50.Graph">
                  <p:embed/>
                </p:oleObj>
              </mc:Choice>
              <mc:Fallback>
                <p:oleObj name="Graph" r:id="rId9" imgW="329184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72679" y="922730"/>
                        <a:ext cx="344353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FCB35C3-A6BA-4E1E-B004-2581F49F7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328252"/>
              </p:ext>
            </p:extLst>
          </p:nvPr>
        </p:nvGraphicFramePr>
        <p:xfrm>
          <a:off x="6059248" y="916035"/>
          <a:ext cx="3443537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8" name="Graph" r:id="rId11" imgW="3291840" imgH="2926080" progId="Origin50.Graph">
                  <p:embed/>
                </p:oleObj>
              </mc:Choice>
              <mc:Fallback>
                <p:oleObj name="Graph" r:id="rId11" imgW="3291840" imgH="29260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59248" y="916035"/>
                        <a:ext cx="3443537" cy="30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71718C2E-D84C-485C-924B-36186A6E5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291" y="5157192"/>
            <a:ext cx="6174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solidFill>
                  <a:srgbClr val="FF0000"/>
                </a:solidFill>
                <a:cs typeface="Arial" panose="020B0604020202020204" pitchFamily="34" charset="0"/>
              </a:rPr>
              <a:t>LMR</a:t>
            </a:r>
            <a:endParaRPr lang="ko-KR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BD14CF19-5862-4DBE-9BA7-BB47DE3C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17" y="4065915"/>
            <a:ext cx="628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dirty="0">
                <a:cs typeface="Arial" panose="020B0604020202020204" pitchFamily="34" charset="0"/>
              </a:rPr>
              <a:t>TMR</a:t>
            </a:r>
            <a:endParaRPr lang="ko-KR" altLang="en-US" dirty="0">
              <a:cs typeface="Arial" panose="020B0604020202020204" pitchFamily="34" charset="0"/>
            </a:endParaRPr>
          </a:p>
        </p:txBody>
      </p:sp>
      <p:cxnSp>
        <p:nvCxnSpPr>
          <p:cNvPr id="31" name="직선 연결선 2">
            <a:extLst>
              <a:ext uri="{FF2B5EF4-FFF2-40B4-BE49-F238E27FC236}">
                <a16:creationId xmlns:a16="http://schemas.microsoft.com/office/drawing/2014/main" id="{B7231D43-9C8E-4704-8073-56150E39ED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75563" y="4424536"/>
            <a:ext cx="1108075" cy="0"/>
          </a:xfrm>
          <a:prstGeom prst="line">
            <a:avLst/>
          </a:prstGeom>
          <a:noFill/>
          <a:ln w="28575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1">
            <a:extLst>
              <a:ext uri="{FF2B5EF4-FFF2-40B4-BE49-F238E27FC236}">
                <a16:creationId xmlns:a16="http://schemas.microsoft.com/office/drawing/2014/main" id="{6AC7DA42-0FCA-4007-821F-4CA697171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755" y="4280074"/>
            <a:ext cx="404278" cy="3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i="1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E</a:t>
            </a:r>
            <a:r>
              <a:rPr kumimoji="0" lang="en-US" altLang="ko-KR" baseline="-25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F</a:t>
            </a:r>
            <a:endParaRPr kumimoji="0" lang="ko-KR" altLang="en-US" baseline="-25000" dirty="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B6541600-13C6-4192-9C2F-D5942105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242" y="4268927"/>
            <a:ext cx="635110" cy="3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400" i="1" dirty="0">
                <a:solidFill>
                  <a:srgbClr val="0000CC"/>
                </a:solidFill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y </a:t>
            </a:r>
            <a:r>
              <a:rPr kumimoji="0" lang="en-US" altLang="ko-KR" sz="1400" dirty="0">
                <a:solidFill>
                  <a:srgbClr val="0000CC"/>
                </a:solidFill>
                <a:latin typeface="Times New Roman" panose="02020603050405020304" pitchFamily="18" charset="0"/>
                <a:ea typeface="휴먼매직체" panose="02030504000101010101" pitchFamily="18" charset="-127"/>
                <a:cs typeface="Times New Roman" panose="02020603050405020304" pitchFamily="18" charset="0"/>
              </a:rPr>
              <a:t>=1.5</a:t>
            </a:r>
            <a:endParaRPr kumimoji="0" lang="ko-KR" altLang="en-US" sz="1400" baseline="-25000" dirty="0">
              <a:solidFill>
                <a:srgbClr val="0000CC"/>
              </a:solidFill>
              <a:latin typeface="Times New Roman" panose="02020603050405020304" pitchFamily="18" charset="0"/>
              <a:ea typeface="휴먼매직체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5">
            <a:extLst>
              <a:ext uri="{FF2B5EF4-FFF2-40B4-BE49-F238E27FC236}">
                <a16:creationId xmlns:a16="http://schemas.microsoft.com/office/drawing/2014/main" id="{F16BB3CF-A9EF-4182-9267-B4126BB15C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579142"/>
              </p:ext>
            </p:extLst>
          </p:nvPr>
        </p:nvGraphicFramePr>
        <p:xfrm>
          <a:off x="107504" y="3823449"/>
          <a:ext cx="3064750" cy="2608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9" name="Graph" r:id="rId13" imgW="3291840" imgH="2926080" progId="Origin50.Graph">
                  <p:embed/>
                </p:oleObj>
              </mc:Choice>
              <mc:Fallback>
                <p:oleObj name="Graph" r:id="rId13" imgW="3291840" imgH="2926080" progId="Origin50.Graph">
                  <p:embed/>
                  <p:pic>
                    <p:nvPicPr>
                      <p:cNvPr id="24" name="Object 5">
                        <a:extLst>
                          <a:ext uri="{FF2B5EF4-FFF2-40B4-BE49-F238E27FC236}">
                            <a16:creationId xmlns:a16="http://schemas.microsoft.com/office/drawing/2014/main" id="{BE4A2E14-80D6-4BAF-A63C-1CA0509BE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7504" y="3823449"/>
                        <a:ext cx="3064750" cy="2608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4">
            <a:extLst>
              <a:ext uri="{FF2B5EF4-FFF2-40B4-BE49-F238E27FC236}">
                <a16:creationId xmlns:a16="http://schemas.microsoft.com/office/drawing/2014/main" id="{11B6FA9E-7E7B-43B5-9EB1-D7C97FBB1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457" y="5751599"/>
            <a:ext cx="4079450" cy="34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</a:pPr>
            <a:r>
              <a:rPr kumimoji="0" lang="en-US" altLang="ko-KR" dirty="0" err="1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cf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) </a:t>
            </a:r>
            <a:r>
              <a:rPr kumimoji="0" lang="en-US" altLang="ko-KR" b="1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y = 0.6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; T</a:t>
            </a:r>
            <a:r>
              <a:rPr kumimoji="0" lang="en-US" altLang="ko-KR" baseline="-25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9.1 K, n = 0.5810</a:t>
            </a:r>
            <a:r>
              <a:rPr kumimoji="0" lang="en-US" altLang="ko-KR" baseline="30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18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cm</a:t>
            </a:r>
            <a:r>
              <a:rPr kumimoji="0" lang="en-US" altLang="ko-KR" baseline="30000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-3</a:t>
            </a:r>
            <a:r>
              <a:rPr kumimoji="0" lang="en-US" altLang="ko-KR" dirty="0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</a:t>
            </a:r>
            <a:endParaRPr kumimoji="0" lang="ko-KR" altLang="en-US" dirty="0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6B4D28-EC7A-4149-88F7-2C832A65F9AE}"/>
              </a:ext>
            </a:extLst>
          </p:cNvPr>
          <p:cNvSpPr txBox="1"/>
          <p:nvPr/>
        </p:nvSpPr>
        <p:spPr bwMode="auto">
          <a:xfrm>
            <a:off x="1577767" y="1268760"/>
            <a:ext cx="1037463" cy="3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latinLnBrk="1" hangingPunct="1">
              <a:lnSpc>
                <a:spcPct val="110000"/>
              </a:lnSpc>
              <a:buFont typeface="Arial" charset="0"/>
              <a:buNone/>
            </a:pPr>
            <a:r>
              <a:rPr kumimoji="0" lang="en-US" altLang="ko-KR" sz="1800" dirty="0">
                <a:solidFill>
                  <a:srgbClr val="0000CC"/>
                </a:solidFill>
                <a:ea typeface="휴먼매직체" pitchFamily="18" charset="-127"/>
                <a:cs typeface="Arial" charset="0"/>
              </a:rPr>
              <a:t>(x = 0.1)</a:t>
            </a:r>
            <a:endParaRPr kumimoji="0" lang="ko-KR" altLang="en-US" sz="1800" dirty="0">
              <a:solidFill>
                <a:srgbClr val="0000CC"/>
              </a:solidFill>
              <a:ea typeface="휴먼매직체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99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A4EBB142-1DF5-498B-AB0C-C66E74487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Summary for tuning effect by Se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94AA4CA1-B3C0-4DA7-A02E-00180BB9C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130976"/>
              </p:ext>
            </p:extLst>
          </p:nvPr>
        </p:nvGraphicFramePr>
        <p:xfrm>
          <a:off x="170318" y="1124744"/>
          <a:ext cx="5294516" cy="5427809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801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41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l-GR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</a:t>
                      </a:r>
                      <a:r>
                        <a:rPr lang="el-GR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Carrier type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</a:t>
                      </a:r>
                      <a:r>
                        <a:rPr lang="en-US" altLang="ko-KR" sz="16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altLang="ko-KR" sz="16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l-GR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altLang="ko-KR" sz="16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Vs)</a:t>
                      </a:r>
                      <a:endParaRPr lang="ko-KR" altLang="en-US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59.4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5.36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5.57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88.9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4.53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7120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9.93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72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ko-KR" altLang="en-US" sz="1600" b="0" baseline="-25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7850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7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ko-KR" alt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1" marR="68571" marT="45711" marB="4571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0535" name="TextBox 11">
            <a:extLst>
              <a:ext uri="{FF2B5EF4-FFF2-40B4-BE49-F238E27FC236}">
                <a16:creationId xmlns:a16="http://schemas.microsoft.com/office/drawing/2014/main" id="{3A1B17AE-CBC3-4E01-8764-D094707B8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983" y="976355"/>
            <a:ext cx="2111476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200" i="1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T</a:t>
            </a:r>
            <a:r>
              <a:rPr kumimoji="0" lang="en-US" altLang="ko-KR" sz="2200" i="1" baseline="-250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</a:t>
            </a:r>
            <a:r>
              <a:rPr kumimoji="0" lang="en-US" altLang="ko-KR" sz="2200" dirty="0">
                <a:solidFill>
                  <a:srgbClr val="C0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 = 9.0 ~ 9.2K</a:t>
            </a:r>
            <a:endParaRPr kumimoji="0" lang="ko-KR" altLang="en-US" sz="2200" dirty="0">
              <a:solidFill>
                <a:srgbClr val="C0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C850CB-9DFA-4EF5-9854-708BEDC2FF30}"/>
              </a:ext>
            </a:extLst>
          </p:cNvPr>
          <p:cNvGrpSpPr/>
          <p:nvPr/>
        </p:nvGrpSpPr>
        <p:grpSpPr>
          <a:xfrm>
            <a:off x="5375546" y="1405546"/>
            <a:ext cx="7633228" cy="5002385"/>
            <a:chOff x="5375546" y="1405546"/>
            <a:chExt cx="7633228" cy="50023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5A8412-B290-40FA-B7A2-EC8C44D55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845" b="4009"/>
            <a:stretch/>
          </p:blipFill>
          <p:spPr>
            <a:xfrm>
              <a:off x="6277621" y="2019361"/>
              <a:ext cx="2657814" cy="3528000"/>
            </a:xfrm>
            <a:prstGeom prst="rect">
              <a:avLst/>
            </a:prstGeom>
          </p:spPr>
        </p:pic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ED495D1C-1C08-44BA-A664-62E0B65D256D}"/>
                </a:ext>
              </a:extLst>
            </p:cNvPr>
            <p:cNvSpPr/>
            <p:nvPr/>
          </p:nvSpPr>
          <p:spPr>
            <a:xfrm rot="16732578">
              <a:off x="8317570" y="1013851"/>
              <a:ext cx="2393986" cy="6529532"/>
            </a:xfrm>
            <a:prstGeom prst="arc">
              <a:avLst>
                <a:gd name="adj1" fmla="val 12689308"/>
                <a:gd name="adj2" fmla="val 16006776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FE228785-4E1C-4AF9-A674-B58FBC4722FC}"/>
                </a:ext>
              </a:extLst>
            </p:cNvPr>
            <p:cNvSpPr/>
            <p:nvPr/>
          </p:nvSpPr>
          <p:spPr>
            <a:xfrm rot="14452458">
              <a:off x="7652682" y="-61545"/>
              <a:ext cx="3078955" cy="7633228"/>
            </a:xfrm>
            <a:prstGeom prst="arc">
              <a:avLst>
                <a:gd name="adj1" fmla="val 17498423"/>
                <a:gd name="adj2" fmla="val 693428"/>
              </a:avLst>
            </a:prstGeom>
            <a:ln w="3810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B68ACB-F65A-4370-BF9A-BB499335DAEF}"/>
                </a:ext>
              </a:extLst>
            </p:cNvPr>
            <p:cNvSpPr txBox="1"/>
            <p:nvPr/>
          </p:nvSpPr>
          <p:spPr>
            <a:xfrm>
              <a:off x="6085749" y="2490900"/>
              <a:ext cx="1339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i="1" dirty="0">
                  <a:ln w="1016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ko-KR" b="1" dirty="0">
                  <a:ln w="1016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-type</a:t>
              </a:r>
              <a:endParaRPr lang="ko-KR" altLang="en-US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0B95963-9605-4904-974E-A74ACA6D3BD0}"/>
                </a:ext>
              </a:extLst>
            </p:cNvPr>
            <p:cNvSpPr txBox="1"/>
            <p:nvPr/>
          </p:nvSpPr>
          <p:spPr>
            <a:xfrm>
              <a:off x="6085749" y="5098334"/>
              <a:ext cx="1339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i="1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ko-KR" b="1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-type</a:t>
              </a:r>
              <a:endParaRPr lang="ko-KR" altLang="en-US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3F72ECC-660E-499D-9A09-A71CEBE88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5421" y="4013995"/>
              <a:ext cx="625241" cy="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457FB9-BE3D-4F0A-85C8-B059FCCB9636}"/>
                </a:ext>
              </a:extLst>
            </p:cNvPr>
            <p:cNvSpPr txBox="1"/>
            <p:nvPr/>
          </p:nvSpPr>
          <p:spPr>
            <a:xfrm>
              <a:off x="6906962" y="3645024"/>
              <a:ext cx="1913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Crossover point      </a:t>
              </a:r>
              <a:r>
                <a:rPr lang="en-US" altLang="ko-KR" b="1" i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ko-KR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~ 0.7</a:t>
              </a:r>
              <a:endParaRPr lang="ko-KR" altLang="en-US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AFBBFD85-C388-4D90-A30F-F88C5D421C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3721073"/>
                </p:ext>
              </p:extLst>
            </p:nvPr>
          </p:nvGraphicFramePr>
          <p:xfrm>
            <a:off x="5410209" y="1405546"/>
            <a:ext cx="4001542" cy="5002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87" name="Graph" r:id="rId5" imgW="2879640" imgH="3600000" progId="Origin50.Graph">
                    <p:embed/>
                  </p:oleObj>
                </mc:Choice>
                <mc:Fallback>
                  <p:oleObj name="Graph" r:id="rId5" imgW="2879640" imgH="3600000" progId="Origin50.Graph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77623B15-0606-47E5-BAFE-D58E4A1336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410209" y="1405546"/>
                          <a:ext cx="4001542" cy="50023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0532" name="직선 연결선 2">
              <a:extLst>
                <a:ext uri="{FF2B5EF4-FFF2-40B4-BE49-F238E27FC236}">
                  <a16:creationId xmlns:a16="http://schemas.microsoft.com/office/drawing/2014/main" id="{8346C4B9-DDAB-46A7-8218-548EF58F07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72225" y="5122659"/>
              <a:ext cx="242728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533" name="직선 연결선 22">
              <a:extLst>
                <a:ext uri="{FF2B5EF4-FFF2-40B4-BE49-F238E27FC236}">
                  <a16:creationId xmlns:a16="http://schemas.microsoft.com/office/drawing/2014/main" id="{8879E96F-6C9B-4AD8-B6F5-C2F1BA2D8A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73813" y="2204864"/>
              <a:ext cx="2428875" cy="0"/>
            </a:xfrm>
            <a:prstGeom prst="line">
              <a:avLst/>
            </a:prstGeom>
            <a:noFill/>
            <a:ln w="28575" algn="ctr">
              <a:solidFill>
                <a:srgbClr val="00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534" name="직선 연결선 23">
              <a:extLst>
                <a:ext uri="{FF2B5EF4-FFF2-40B4-BE49-F238E27FC236}">
                  <a16:creationId xmlns:a16="http://schemas.microsoft.com/office/drawing/2014/main" id="{DD53D54D-7677-48DA-94C0-D2E7385102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00192" y="4221088"/>
              <a:ext cx="2428875" cy="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8D39A95C-9BDC-4101-8C7E-886381352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064348"/>
              </p:ext>
            </p:extLst>
          </p:nvPr>
        </p:nvGraphicFramePr>
        <p:xfrm>
          <a:off x="208622" y="2772383"/>
          <a:ext cx="2493533" cy="19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3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6B61074-88DB-4D32-962D-A9554BA788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622" y="2772383"/>
                        <a:ext cx="2493533" cy="19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개체 2">
            <a:extLst>
              <a:ext uri="{FF2B5EF4-FFF2-40B4-BE49-F238E27FC236}">
                <a16:creationId xmlns:a16="http://schemas.microsoft.com/office/drawing/2014/main" id="{1687A470-1280-4F20-9ABC-F219FD2D8B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679129"/>
              </p:ext>
            </p:extLst>
          </p:nvPr>
        </p:nvGraphicFramePr>
        <p:xfrm>
          <a:off x="208621" y="4614272"/>
          <a:ext cx="2493534" cy="19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4" name="Graph" r:id="rId6" imgW="4132800" imgH="2879640" progId="Origin50.Graph">
                  <p:embed/>
                </p:oleObj>
              </mc:Choice>
              <mc:Fallback>
                <p:oleObj name="Graph" r:id="rId6" imgW="4132800" imgH="2879640" progId="Origin50.Graph">
                  <p:embed/>
                  <p:pic>
                    <p:nvPicPr>
                      <p:cNvPr id="18" name="개체 2">
                        <a:extLst>
                          <a:ext uri="{FF2B5EF4-FFF2-40B4-BE49-F238E27FC236}">
                            <a16:creationId xmlns:a16="http://schemas.microsoft.com/office/drawing/2014/main" id="{7EA15335-6D04-4EFB-B9EF-84EDB96334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621" y="4614272"/>
                        <a:ext cx="2493534" cy="19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9753D429-CAB4-499F-B69E-8EB85399E679}"/>
              </a:ext>
            </a:extLst>
          </p:cNvPr>
          <p:cNvSpPr txBox="1"/>
          <p:nvPr/>
        </p:nvSpPr>
        <p:spPr>
          <a:xfrm>
            <a:off x="1202027" y="4991895"/>
            <a:ext cx="80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0.1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FC9EC4B-D69B-49CA-94A1-9BD2BE3AAABF}"/>
              </a:ext>
            </a:extLst>
          </p:cNvPr>
          <p:cNvSpPr txBox="1"/>
          <p:nvPr/>
        </p:nvSpPr>
        <p:spPr>
          <a:xfrm>
            <a:off x="1520151" y="3204209"/>
            <a:ext cx="80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E287C6-DDEF-4C58-841E-99727A91256A}"/>
              </a:ext>
            </a:extLst>
          </p:cNvPr>
          <p:cNvSpPr txBox="1"/>
          <p:nvPr/>
        </p:nvSpPr>
        <p:spPr>
          <a:xfrm>
            <a:off x="1355610" y="1312595"/>
            <a:ext cx="805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0.6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BC84F80D-DDC1-4427-AC47-86FB263DD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576795"/>
              </p:ext>
            </p:extLst>
          </p:nvPr>
        </p:nvGraphicFramePr>
        <p:xfrm>
          <a:off x="6660235" y="2792146"/>
          <a:ext cx="2493518" cy="19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5" name="Graph" r:id="rId8" imgW="3920760" imgH="3000960" progId="Origin50.Graph">
                  <p:embed/>
                </p:oleObj>
              </mc:Choice>
              <mc:Fallback>
                <p:oleObj name="Graph" r:id="rId8" imgW="3920760" imgH="3000960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F6C624E-62D3-466D-AA01-5AF4581493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60235" y="2792146"/>
                        <a:ext cx="2493518" cy="19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ct 87">
            <a:extLst>
              <a:ext uri="{FF2B5EF4-FFF2-40B4-BE49-F238E27FC236}">
                <a16:creationId xmlns:a16="http://schemas.microsoft.com/office/drawing/2014/main" id="{EA199B4D-F32F-48F4-AE30-1888AC1F2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692798"/>
              </p:ext>
            </p:extLst>
          </p:nvPr>
        </p:nvGraphicFramePr>
        <p:xfrm>
          <a:off x="6660232" y="981075"/>
          <a:ext cx="2493524" cy="19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6" name="Graph" r:id="rId10" imgW="3920760" imgH="3000960" progId="Origin50.Graph">
                  <p:embed/>
                </p:oleObj>
              </mc:Choice>
              <mc:Fallback>
                <p:oleObj name="Graph" r:id="rId10" imgW="3920760" imgH="300096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120AAE2-6139-4FFD-B538-02C435FD4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60232" y="981075"/>
                        <a:ext cx="2493524" cy="19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E29134E8-3BFA-4441-A2A8-85BBFCB84E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607135"/>
              </p:ext>
            </p:extLst>
          </p:nvPr>
        </p:nvGraphicFramePr>
        <p:xfrm>
          <a:off x="208625" y="930495"/>
          <a:ext cx="2493527" cy="19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7" name="Graph" r:id="rId12" imgW="3920760" imgH="3000960" progId="Origin50.Graph">
                  <p:embed/>
                </p:oleObj>
              </mc:Choice>
              <mc:Fallback>
                <p:oleObj name="Graph" r:id="rId12" imgW="3920760" imgH="3000960" progId="Origin50.Graph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E28FFE3-B939-4AF7-9777-3CDC57047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625" y="930495"/>
                        <a:ext cx="2493527" cy="19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Box 96">
            <a:extLst>
              <a:ext uri="{FF2B5EF4-FFF2-40B4-BE49-F238E27FC236}">
                <a16:creationId xmlns:a16="http://schemas.microsoft.com/office/drawing/2014/main" id="{1BBD893F-DFE1-4E17-89B5-2510673DA83A}"/>
              </a:ext>
            </a:extLst>
          </p:cNvPr>
          <p:cNvSpPr txBox="1"/>
          <p:nvPr/>
        </p:nvSpPr>
        <p:spPr>
          <a:xfrm>
            <a:off x="7535501" y="5125879"/>
            <a:ext cx="8057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0.7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8E47AF7-2D1D-4BAD-A519-19FC2A1D36FD}"/>
              </a:ext>
            </a:extLst>
          </p:cNvPr>
          <p:cNvSpPr txBox="1"/>
          <p:nvPr/>
        </p:nvSpPr>
        <p:spPr>
          <a:xfrm>
            <a:off x="7509877" y="3314808"/>
            <a:ext cx="8057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1.0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B857830-5A23-439E-8BD4-DFDD8E34B0C0}"/>
              </a:ext>
            </a:extLst>
          </p:cNvPr>
          <p:cNvSpPr txBox="1"/>
          <p:nvPr/>
        </p:nvSpPr>
        <p:spPr>
          <a:xfrm>
            <a:off x="7535501" y="1528314"/>
            <a:ext cx="8057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1.5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8C20F9-2E14-4343-BFCE-D44C9EA7B201}"/>
              </a:ext>
            </a:extLst>
          </p:cNvPr>
          <p:cNvGrpSpPr/>
          <p:nvPr/>
        </p:nvGrpSpPr>
        <p:grpSpPr>
          <a:xfrm>
            <a:off x="2494909" y="1289214"/>
            <a:ext cx="7633228" cy="5002385"/>
            <a:chOff x="5375546" y="1405546"/>
            <a:chExt cx="7633228" cy="5002385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8826BD1A-4E6A-4025-A7C7-B50E4D982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1845" b="4009"/>
            <a:stretch/>
          </p:blipFill>
          <p:spPr>
            <a:xfrm>
              <a:off x="6277621" y="2019361"/>
              <a:ext cx="2657814" cy="3528000"/>
            </a:xfrm>
            <a:prstGeom prst="rect">
              <a:avLst/>
            </a:prstGeom>
          </p:spPr>
        </p:pic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A1510976-C15A-4234-8319-1B5475DD0FAB}"/>
                </a:ext>
              </a:extLst>
            </p:cNvPr>
            <p:cNvSpPr/>
            <p:nvPr/>
          </p:nvSpPr>
          <p:spPr>
            <a:xfrm rot="16732578">
              <a:off x="8317570" y="1013851"/>
              <a:ext cx="2393986" cy="6529532"/>
            </a:xfrm>
            <a:prstGeom prst="arc">
              <a:avLst>
                <a:gd name="adj1" fmla="val 12689308"/>
                <a:gd name="adj2" fmla="val 16006776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946C5F09-29FA-40BD-AE8D-813E411EEAA9}"/>
                </a:ext>
              </a:extLst>
            </p:cNvPr>
            <p:cNvSpPr/>
            <p:nvPr/>
          </p:nvSpPr>
          <p:spPr>
            <a:xfrm rot="14452458">
              <a:off x="7652682" y="-61545"/>
              <a:ext cx="3078955" cy="7633228"/>
            </a:xfrm>
            <a:prstGeom prst="arc">
              <a:avLst>
                <a:gd name="adj1" fmla="val 17498423"/>
                <a:gd name="adj2" fmla="val 693428"/>
              </a:avLst>
            </a:prstGeom>
            <a:ln w="38100"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56200C-5C9F-4AAF-8411-5FE0524C20C4}"/>
                </a:ext>
              </a:extLst>
            </p:cNvPr>
            <p:cNvSpPr txBox="1"/>
            <p:nvPr/>
          </p:nvSpPr>
          <p:spPr>
            <a:xfrm>
              <a:off x="6085749" y="2490900"/>
              <a:ext cx="1339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i="1" dirty="0">
                  <a:ln w="1016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ko-KR" b="1" dirty="0">
                  <a:ln w="1016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-type</a:t>
              </a:r>
              <a:endParaRPr lang="ko-KR" altLang="en-US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64559E2-2780-4E0D-B492-379B460FC33F}"/>
                </a:ext>
              </a:extLst>
            </p:cNvPr>
            <p:cNvSpPr txBox="1"/>
            <p:nvPr/>
          </p:nvSpPr>
          <p:spPr>
            <a:xfrm>
              <a:off x="6085749" y="5098334"/>
              <a:ext cx="13393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i="1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ko-KR" b="1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-type</a:t>
              </a:r>
              <a:endParaRPr lang="ko-KR" altLang="en-US" b="1" dirty="0">
                <a:ln w="1016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4B2E0E63-38D0-4312-AC30-E05636A8FD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5421" y="4013995"/>
              <a:ext cx="625241" cy="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9F86824-7F21-4064-A7F5-45FBB83A5BF5}"/>
                </a:ext>
              </a:extLst>
            </p:cNvPr>
            <p:cNvSpPr txBox="1"/>
            <p:nvPr/>
          </p:nvSpPr>
          <p:spPr>
            <a:xfrm>
              <a:off x="6906962" y="3645024"/>
              <a:ext cx="1913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Crossover point      </a:t>
              </a:r>
              <a:r>
                <a:rPr lang="en-US" altLang="ko-KR" b="1" i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ko-KR" b="1" dirty="0">
                  <a:ln w="10160">
                    <a:solidFill>
                      <a:srgbClr val="00B05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~ 0.7</a:t>
              </a:r>
              <a:endParaRPr lang="ko-KR" altLang="en-US" b="1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8" name="Object 107">
              <a:extLst>
                <a:ext uri="{FF2B5EF4-FFF2-40B4-BE49-F238E27FC236}">
                  <a16:creationId xmlns:a16="http://schemas.microsoft.com/office/drawing/2014/main" id="{2BB31A7C-F5D2-40B8-807C-44A33C269C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4115007"/>
                </p:ext>
              </p:extLst>
            </p:nvPr>
          </p:nvGraphicFramePr>
          <p:xfrm>
            <a:off x="5410209" y="1405546"/>
            <a:ext cx="4001542" cy="5002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768" name="Graph" r:id="rId15" imgW="2879640" imgH="3600000" progId="Origin50.Graph">
                    <p:embed/>
                  </p:oleObj>
                </mc:Choice>
                <mc:Fallback>
                  <p:oleObj name="Graph" r:id="rId15" imgW="2879640" imgH="3600000" progId="Origin50.Graph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AFBBFD85-C388-4D90-A30F-F88C5D421C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410209" y="1405546"/>
                          <a:ext cx="4001542" cy="50023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0" name="직선 연결선 22">
              <a:extLst>
                <a:ext uri="{FF2B5EF4-FFF2-40B4-BE49-F238E27FC236}">
                  <a16:creationId xmlns:a16="http://schemas.microsoft.com/office/drawing/2014/main" id="{0280FB6C-7D8E-4624-A68D-F7793C7B39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73813" y="2204864"/>
              <a:ext cx="2428875" cy="0"/>
            </a:xfrm>
            <a:prstGeom prst="line">
              <a:avLst/>
            </a:prstGeom>
            <a:noFill/>
            <a:ln w="28575" algn="ctr">
              <a:solidFill>
                <a:srgbClr val="00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직선 연결선 23">
              <a:extLst>
                <a:ext uri="{FF2B5EF4-FFF2-40B4-BE49-F238E27FC236}">
                  <a16:creationId xmlns:a16="http://schemas.microsoft.com/office/drawing/2014/main" id="{B420EF3B-E1EC-4DFD-865D-20DEC03BD0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73813" y="4230350"/>
              <a:ext cx="2428875" cy="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4C66623-6EF5-489A-9891-A407C3A5E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07553"/>
              </p:ext>
            </p:extLst>
          </p:nvPr>
        </p:nvGraphicFramePr>
        <p:xfrm>
          <a:off x="6660232" y="4603216"/>
          <a:ext cx="2493524" cy="19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69" name="Graph" r:id="rId17" imgW="3920760" imgH="3000960" progId="Origin50.Graph">
                  <p:embed/>
                </p:oleObj>
              </mc:Choice>
              <mc:Fallback>
                <p:oleObj name="Graph" r:id="rId1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60232" y="4603216"/>
                        <a:ext cx="2493524" cy="19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Rectangle 21">
            <a:extLst>
              <a:ext uri="{FF2B5EF4-FFF2-40B4-BE49-F238E27FC236}">
                <a16:creationId xmlns:a16="http://schemas.microsoft.com/office/drawing/2014/main" id="{4912B23A-C238-4E33-BBD1-C491E6CB0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Evolution of electrical transport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cxnSp>
        <p:nvCxnSpPr>
          <p:cNvPr id="114" name="Straight Arrow Connector 44">
            <a:extLst>
              <a:ext uri="{FF2B5EF4-FFF2-40B4-BE49-F238E27FC236}">
                <a16:creationId xmlns:a16="http://schemas.microsoft.com/office/drawing/2014/main" id="{0901C386-1BC2-4AE5-86C3-41A71C616574}"/>
              </a:ext>
            </a:extLst>
          </p:cNvPr>
          <p:cNvCxnSpPr>
            <a:cxnSpLocks/>
          </p:cNvCxnSpPr>
          <p:nvPr/>
        </p:nvCxnSpPr>
        <p:spPr>
          <a:xfrm>
            <a:off x="6084168" y="3204209"/>
            <a:ext cx="576064" cy="318551"/>
          </a:xfrm>
          <a:prstGeom prst="straightConnector1">
            <a:avLst/>
          </a:prstGeom>
          <a:ln w="25400">
            <a:solidFill>
              <a:srgbClr val="99CCFF"/>
            </a:solidFill>
            <a:prstDash val="sysDot"/>
            <a:round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40">
            <a:extLst>
              <a:ext uri="{FF2B5EF4-FFF2-40B4-BE49-F238E27FC236}">
                <a16:creationId xmlns:a16="http://schemas.microsoft.com/office/drawing/2014/main" id="{E0D0F4BF-C01A-4E47-80AD-7F5054960304}"/>
              </a:ext>
            </a:extLst>
          </p:cNvPr>
          <p:cNvCxnSpPr>
            <a:cxnSpLocks/>
          </p:cNvCxnSpPr>
          <p:nvPr/>
        </p:nvCxnSpPr>
        <p:spPr>
          <a:xfrm flipV="1">
            <a:off x="6054798" y="1844233"/>
            <a:ext cx="668188" cy="236030"/>
          </a:xfrm>
          <a:prstGeom prst="straightConnector1">
            <a:avLst/>
          </a:prstGeom>
          <a:ln w="25400">
            <a:solidFill>
              <a:srgbClr val="0000FF"/>
            </a:solidFill>
            <a:prstDash val="sysDot"/>
            <a:round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36">
            <a:extLst>
              <a:ext uri="{FF2B5EF4-FFF2-40B4-BE49-F238E27FC236}">
                <a16:creationId xmlns:a16="http://schemas.microsoft.com/office/drawing/2014/main" id="{A8A81B7C-9BA2-46F8-B998-4E189C6FD2A6}"/>
              </a:ext>
            </a:extLst>
          </p:cNvPr>
          <p:cNvCxnSpPr>
            <a:cxnSpLocks/>
          </p:cNvCxnSpPr>
          <p:nvPr/>
        </p:nvCxnSpPr>
        <p:spPr>
          <a:xfrm flipH="1" flipV="1">
            <a:off x="2506446" y="1898586"/>
            <a:ext cx="860713" cy="2202513"/>
          </a:xfrm>
          <a:prstGeom prst="straightConnector1">
            <a:avLst/>
          </a:prstGeom>
          <a:ln w="25400">
            <a:solidFill>
              <a:srgbClr val="FFFF00"/>
            </a:solidFill>
            <a:prstDash val="sysDot"/>
            <a:round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34">
            <a:extLst>
              <a:ext uri="{FF2B5EF4-FFF2-40B4-BE49-F238E27FC236}">
                <a16:creationId xmlns:a16="http://schemas.microsoft.com/office/drawing/2014/main" id="{47D8C2DF-DD4E-49E7-9902-AAF12AAAF52C}"/>
              </a:ext>
            </a:extLst>
          </p:cNvPr>
          <p:cNvCxnSpPr>
            <a:cxnSpLocks/>
          </p:cNvCxnSpPr>
          <p:nvPr/>
        </p:nvCxnSpPr>
        <p:spPr>
          <a:xfrm flipH="1" flipV="1">
            <a:off x="2506446" y="4026636"/>
            <a:ext cx="870179" cy="985506"/>
          </a:xfrm>
          <a:prstGeom prst="straightConnector1">
            <a:avLst/>
          </a:prstGeom>
          <a:ln w="25400">
            <a:solidFill>
              <a:srgbClr val="FF33CC"/>
            </a:solidFill>
            <a:prstDash val="sysDot"/>
            <a:round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33">
            <a:extLst>
              <a:ext uri="{FF2B5EF4-FFF2-40B4-BE49-F238E27FC236}">
                <a16:creationId xmlns:a16="http://schemas.microsoft.com/office/drawing/2014/main" id="{6CA61C8F-3B83-412D-BE3C-008B4764CBFA}"/>
              </a:ext>
            </a:extLst>
          </p:cNvPr>
          <p:cNvCxnSpPr>
            <a:cxnSpLocks/>
          </p:cNvCxnSpPr>
          <p:nvPr/>
        </p:nvCxnSpPr>
        <p:spPr>
          <a:xfrm flipH="1">
            <a:off x="2506447" y="5209853"/>
            <a:ext cx="900883" cy="272403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round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48">
            <a:extLst>
              <a:ext uri="{FF2B5EF4-FFF2-40B4-BE49-F238E27FC236}">
                <a16:creationId xmlns:a16="http://schemas.microsoft.com/office/drawing/2014/main" id="{14AB4107-0F94-49A7-8659-A3519936F368}"/>
              </a:ext>
            </a:extLst>
          </p:cNvPr>
          <p:cNvCxnSpPr>
            <a:cxnSpLocks/>
          </p:cNvCxnSpPr>
          <p:nvPr/>
        </p:nvCxnSpPr>
        <p:spPr>
          <a:xfrm>
            <a:off x="5776842" y="3897663"/>
            <a:ext cx="883390" cy="1657504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round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22">
            <a:extLst>
              <a:ext uri="{FF2B5EF4-FFF2-40B4-BE49-F238E27FC236}">
                <a16:creationId xmlns:a16="http://schemas.microsoft.com/office/drawing/2014/main" id="{8F4EA297-8122-4315-982D-0592AAD267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91588" y="3204209"/>
            <a:ext cx="2428875" cy="0"/>
          </a:xfrm>
          <a:prstGeom prst="line">
            <a:avLst/>
          </a:prstGeom>
          <a:noFill/>
          <a:ln w="28575" algn="ctr">
            <a:solidFill>
              <a:srgbClr val="99CC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" name="직선 연결선 22">
            <a:extLst>
              <a:ext uri="{FF2B5EF4-FFF2-40B4-BE49-F238E27FC236}">
                <a16:creationId xmlns:a16="http://schemas.microsoft.com/office/drawing/2014/main" id="{C4A13907-2637-40C7-A8CF-6AA772D601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07330" y="4982002"/>
            <a:ext cx="2489572" cy="31174"/>
          </a:xfrm>
          <a:prstGeom prst="line">
            <a:avLst/>
          </a:prstGeom>
          <a:noFill/>
          <a:ln w="28575" algn="ctr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직선 연결선 2">
            <a:extLst>
              <a:ext uri="{FF2B5EF4-FFF2-40B4-BE49-F238E27FC236}">
                <a16:creationId xmlns:a16="http://schemas.microsoft.com/office/drawing/2014/main" id="{B7A4FAA2-91BD-4AC9-BBE8-4BBBC19A93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91588" y="5229200"/>
            <a:ext cx="2427288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3499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F6A0ACA8-EFEA-46F3-8337-CAEC525F9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676639"/>
              </p:ext>
            </p:extLst>
          </p:nvPr>
        </p:nvGraphicFramePr>
        <p:xfrm>
          <a:off x="4932040" y="3669506"/>
          <a:ext cx="3729749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9" name="Graph" r:id="rId4" imgW="3291840" imgH="2926080" progId="Origin50.Graph">
                  <p:embed/>
                </p:oleObj>
              </mc:Choice>
              <mc:Fallback>
                <p:oleObj name="Graph" r:id="rId4" imgW="3291840" imgH="2926080" progId="Origin50.Grap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C5004E92-C770-42A4-807D-5C3BAD85E7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2040" y="3669506"/>
                        <a:ext cx="3729749" cy="3060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4" name="TextBox 9">
            <a:extLst>
              <a:ext uri="{FF2B5EF4-FFF2-40B4-BE49-F238E27FC236}">
                <a16:creationId xmlns:a16="http://schemas.microsoft.com/office/drawing/2014/main" id="{4D26F764-2867-4AC9-A9FE-A076EA88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2311400"/>
            <a:ext cx="3810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ZrTe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Na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Bi, Cd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As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Bi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1-x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Sb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</a:p>
          <a:p>
            <a:pPr algn="ctr" eaLnBrk="1" latin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Ir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7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HgCr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Se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Hg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1-x-y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Cd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Mn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Te</a:t>
            </a:r>
          </a:p>
        </p:txBody>
      </p:sp>
      <p:sp>
        <p:nvSpPr>
          <p:cNvPr id="90" name="TextBox 67">
            <a:extLst>
              <a:ext uri="{FF2B5EF4-FFF2-40B4-BE49-F238E27FC236}">
                <a16:creationId xmlns:a16="http://schemas.microsoft.com/office/drawing/2014/main" id="{FDEEE879-6804-4D40-AD37-2B24F1AC4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3" y="1887538"/>
            <a:ext cx="4505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1pPr>
            <a:lvl2pPr marL="742950" indent="-28575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2pPr>
            <a:lvl3pPr marL="11430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3pPr>
            <a:lvl4pPr marL="16002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4pPr>
            <a:lvl5pPr marL="20574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Wingdings" pitchFamily="2" charset="2"/>
              <a:buBlip>
                <a:blip r:embed="rId6"/>
              </a:buBlip>
              <a:defRPr/>
            </a:pP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reversal symmetry breaking</a:t>
            </a:r>
            <a:r>
              <a:rPr lang="en-US" altLang="ko-KR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4516" name="TextBox 14">
            <a:extLst>
              <a:ext uri="{FF2B5EF4-FFF2-40B4-BE49-F238E27FC236}">
                <a16:creationId xmlns:a16="http://schemas.microsoft.com/office/drawing/2014/main" id="{FD364A6C-FEC7-401E-981D-575C49443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341438"/>
            <a:ext cx="24590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TaAs, NbAs, NbP, TaP</a:t>
            </a:r>
            <a:endParaRPr lang="ko-KR" altLang="en-US" sz="1800">
              <a:ea typeface="굴림" panose="020B0600000101010101" pitchFamily="50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5" name="TextBox 67">
            <a:extLst>
              <a:ext uri="{FF2B5EF4-FFF2-40B4-BE49-F238E27FC236}">
                <a16:creationId xmlns:a16="http://schemas.microsoft.com/office/drawing/2014/main" id="{309785DD-F8E0-49B0-BF07-D3EB80E07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1033463"/>
            <a:ext cx="3708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1pPr>
            <a:lvl2pPr marL="742950" indent="-28575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2pPr>
            <a:lvl3pPr marL="11430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3pPr>
            <a:lvl4pPr marL="16002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4pPr>
            <a:lvl5pPr marL="20574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Wingdings" pitchFamily="2" charset="2"/>
              <a:buBlip>
                <a:blip r:embed="rId6"/>
              </a:buBlip>
              <a:defRPr/>
            </a:pP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Inversion </a:t>
            </a: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symmetry breaking</a:t>
            </a:r>
            <a:endParaRPr lang="en-US" altLang="ko-KR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ectangle 21">
            <a:extLst>
              <a:ext uri="{FF2B5EF4-FFF2-40B4-BE49-F238E27FC236}">
                <a16:creationId xmlns:a16="http://schemas.microsoft.com/office/drawing/2014/main" id="{D76BDB66-C835-4302-88B9-6B29CAD3344A}"/>
              </a:ext>
            </a:extLst>
          </p:cNvPr>
          <p:cNvSpPr txBox="1">
            <a:spLocks noChangeArrowheads="1"/>
          </p:cNvSpPr>
          <p:nvPr/>
        </p:nvSpPr>
        <p:spPr>
          <a:xfrm>
            <a:off x="703263" y="219075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200" kern="0" dirty="0">
                <a:solidFill>
                  <a:schemeClr val="tx2">
                    <a:satMod val="130000"/>
                  </a:schemeClr>
                </a:solidFill>
              </a:rPr>
              <a:t>    Possible Weyl state</a:t>
            </a:r>
            <a:endParaRPr lang="ko-KR" altLang="en-US" sz="3200" kern="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4519" name="직사각형 1">
            <a:extLst>
              <a:ext uri="{FF2B5EF4-FFF2-40B4-BE49-F238E27FC236}">
                <a16:creationId xmlns:a16="http://schemas.microsoft.com/office/drawing/2014/main" id="{BA01E033-7CBF-477D-B485-0466034A7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4005064"/>
            <a:ext cx="44354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marL="0" lvl="1">
              <a:lnSpc>
                <a:spcPts val="2600"/>
              </a:lnSpc>
            </a:pPr>
            <a:r>
              <a:rPr lang="en-US" altLang="ko-KR" sz="20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US" altLang="ko-KR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Gd</a:t>
            </a:r>
            <a:r>
              <a:rPr lang="en-US" altLang="ko-KR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altLang="ko-KR" sz="2000" dirty="0">
                <a:cs typeface="Arial" panose="020B0604020202020204" pitchFamily="34" charset="0"/>
              </a:rPr>
              <a:t>antiferromagnetic ordering) </a:t>
            </a:r>
            <a:endParaRPr lang="en-US" altLang="ko-KR" sz="20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: acts as effective magnetic field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   Zeeman splitting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   </a:t>
            </a:r>
            <a:r>
              <a:rPr lang="en-US" altLang="ko-KR" sz="2000" dirty="0">
                <a:cs typeface="Arial" panose="020B0604020202020204" pitchFamily="34" charset="0"/>
              </a:rPr>
              <a:t>Reduction of bulk band gap 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b="1" dirty="0">
                <a:solidFill>
                  <a:srgbClr val="C00000"/>
                </a:solidFill>
                <a:cs typeface="Arial" panose="020B0604020202020204" pitchFamily="34" charset="0"/>
              </a:rPr>
              <a:t>● Se </a:t>
            </a:r>
            <a:r>
              <a:rPr lang="en-US" altLang="ko-KR" sz="2000" dirty="0">
                <a:cs typeface="Arial" panose="020B0604020202020204" pitchFamily="34" charset="0"/>
              </a:rPr>
              <a:t>(</a:t>
            </a:r>
            <a:r>
              <a:rPr lang="en-US" altLang="ko-KR" sz="2000" i="1" dirty="0">
                <a:cs typeface="Arial" panose="020B0604020202020204" pitchFamily="34" charset="0"/>
              </a:rPr>
              <a:t>n</a:t>
            </a:r>
            <a:r>
              <a:rPr lang="en-US" altLang="ko-KR" sz="2000" dirty="0">
                <a:cs typeface="Arial" panose="020B0604020202020204" pitchFamily="34" charset="0"/>
              </a:rPr>
              <a:t>-type carrier doping)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</a:rPr>
              <a:t>: tunes the Fermi level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   Weyl point at E</a:t>
            </a:r>
            <a:r>
              <a:rPr lang="en-US" altLang="ko-KR" sz="2000" baseline="-25000" dirty="0"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</a:p>
        </p:txBody>
      </p:sp>
      <p:sp>
        <p:nvSpPr>
          <p:cNvPr id="64520" name="직사각형 2">
            <a:extLst>
              <a:ext uri="{FF2B5EF4-FFF2-40B4-BE49-F238E27FC236}">
                <a16:creationId xmlns:a16="http://schemas.microsoft.com/office/drawing/2014/main" id="{E79508E5-9ECF-4D36-BC5C-3BD41461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3455988"/>
            <a:ext cx="2249488" cy="42703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2000" b="1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Gd</a:t>
            </a:r>
            <a:r>
              <a:rPr lang="en-US" altLang="ko-KR" sz="2000" b="1" baseline="-25000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altLang="ko-KR" sz="2000" b="1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Bi</a:t>
            </a:r>
            <a:r>
              <a:rPr lang="en-US" altLang="ko-KR" sz="2000" b="1" baseline="-25000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2-x</a:t>
            </a:r>
            <a:r>
              <a:rPr lang="en-US" altLang="ko-KR" sz="2000" b="1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Te</a:t>
            </a:r>
            <a:r>
              <a:rPr lang="en-US" altLang="ko-KR" sz="2000" b="1" baseline="-25000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3-x</a:t>
            </a:r>
            <a:r>
              <a:rPr lang="en-US" altLang="ko-KR" sz="2000" b="1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Se</a:t>
            </a:r>
            <a:r>
              <a:rPr lang="en-US" altLang="ko-KR" sz="2000" b="1" baseline="-25000" dirty="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endParaRPr lang="en-US" altLang="ko-KR" sz="2000" b="1" dirty="0">
              <a:ea typeface="굴림" panose="020B0600000101010101" pitchFamily="50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4523" name="TextBox 6">
            <a:extLst>
              <a:ext uri="{FF2B5EF4-FFF2-40B4-BE49-F238E27FC236}">
                <a16:creationId xmlns:a16="http://schemas.microsoft.com/office/drawing/2014/main" id="{FD11D6EC-C7BD-4F23-9F90-51AB7699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178" y="3250480"/>
            <a:ext cx="1936749" cy="3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1800" dirty="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ko-KR" sz="1800" dirty="0">
                <a:solidFill>
                  <a:srgbClr val="FF0000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Negative LMR</a:t>
            </a:r>
            <a:endParaRPr kumimoji="0" lang="ko-KR" altLang="en-US" sz="1800" dirty="0">
              <a:solidFill>
                <a:srgbClr val="FF0000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4525" name="TextBox 93">
            <a:extLst>
              <a:ext uri="{FF2B5EF4-FFF2-40B4-BE49-F238E27FC236}">
                <a16:creationId xmlns:a16="http://schemas.microsoft.com/office/drawing/2014/main" id="{4BBEBEC4-E53A-404C-ABD5-BD881580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221" y="4223825"/>
            <a:ext cx="621067" cy="3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dirty="0">
                <a:ea typeface="휴먼매직체" panose="02030504000101010101" pitchFamily="18" charset="-127"/>
                <a:cs typeface="Arial" panose="020B0604020202020204" pitchFamily="34" charset="0"/>
              </a:rPr>
              <a:t>WAL</a:t>
            </a:r>
            <a:endParaRPr kumimoji="0" lang="ko-KR" altLang="en-US" dirty="0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0119CF-BD23-491B-92D7-B2FD2EC633E2}"/>
              </a:ext>
            </a:extLst>
          </p:cNvPr>
          <p:cNvGrpSpPr/>
          <p:nvPr/>
        </p:nvGrpSpPr>
        <p:grpSpPr>
          <a:xfrm>
            <a:off x="4716016" y="1023741"/>
            <a:ext cx="4134120" cy="2164753"/>
            <a:chOff x="4738261" y="926109"/>
            <a:chExt cx="4134120" cy="21647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29A4CD-CA6F-425C-8DD6-0C86FD865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738261" y="926109"/>
              <a:ext cx="4134120" cy="2164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3F22AD1-31FE-428A-9FEC-05DF120BC7F8}"/>
                </a:ext>
              </a:extLst>
            </p:cNvPr>
            <p:cNvSpPr/>
            <p:nvPr/>
          </p:nvSpPr>
          <p:spPr bwMode="auto">
            <a:xfrm>
              <a:off x="5020836" y="2793107"/>
              <a:ext cx="252000" cy="252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98524D-562C-4ED4-88D9-0091B9C4F232}"/>
                </a:ext>
              </a:extLst>
            </p:cNvPr>
            <p:cNvSpPr/>
            <p:nvPr/>
          </p:nvSpPr>
          <p:spPr bwMode="auto">
            <a:xfrm>
              <a:off x="6814930" y="2716753"/>
              <a:ext cx="252000" cy="252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직사각형 3">
            <a:extLst>
              <a:ext uri="{FF2B5EF4-FFF2-40B4-BE49-F238E27FC236}">
                <a16:creationId xmlns:a16="http://schemas.microsoft.com/office/drawing/2014/main" id="{362ADE87-1D3E-4DF5-9C36-5B94F11E1540}"/>
              </a:ext>
            </a:extLst>
          </p:cNvPr>
          <p:cNvSpPr/>
          <p:nvPr/>
        </p:nvSpPr>
        <p:spPr bwMode="auto">
          <a:xfrm>
            <a:off x="7524328" y="1107492"/>
            <a:ext cx="806872" cy="21669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54F90B42-5C4D-4AAA-B2A4-C492B75F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980728"/>
            <a:ext cx="3849131" cy="4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kumimoji="0" lang="en-US" altLang="ko-KR" sz="1800" b="1" dirty="0">
                <a:ea typeface="휴먼매직체" panose="02030504000101010101" pitchFamily="18" charset="-127"/>
                <a:cs typeface="Arial" panose="020B0604020202020204" pitchFamily="34" charset="0"/>
              </a:rPr>
              <a:t>    E</a:t>
            </a:r>
            <a:r>
              <a:rPr kumimoji="0" lang="en-US" altLang="ko-KR" sz="1800" b="1" dirty="0">
                <a:latin typeface="Arial Unicode MS" pitchFamily="50" charset="-127"/>
                <a:ea typeface="휴먼매직체" panose="02030504000101010101" pitchFamily="18" charset="-127"/>
                <a:cs typeface="Arial" panose="020B0604020202020204" pitchFamily="34" charset="0"/>
              </a:rPr>
              <a:t>·B term     </a:t>
            </a:r>
            <a:r>
              <a:rPr kumimoji="0" lang="en-US" altLang="ko-KR" sz="1800" dirty="0">
                <a:latin typeface="Arial Unicode MS" pitchFamily="50" charset="-127"/>
                <a:ea typeface="휴먼매직체" panose="02030504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      </a:t>
            </a:r>
            <a:r>
              <a:rPr kumimoji="0" lang="en-US" altLang="ko-KR" dirty="0">
                <a:latin typeface="Arial Unicode MS" pitchFamily="50" charset="-127"/>
                <a:ea typeface="휴먼매직체" panose="02030504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Charge pumping</a:t>
            </a:r>
            <a:endParaRPr kumimoji="0" lang="ko-KR" altLang="en-US" dirty="0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>
            <a:extLst>
              <a:ext uri="{FF2B5EF4-FFF2-40B4-BE49-F238E27FC236}">
                <a16:creationId xmlns:a16="http://schemas.microsoft.com/office/drawing/2014/main" id="{D580C3B9-FD54-4BA1-A88A-80D049AE6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8"/>
          <a:stretch>
            <a:fillRect/>
          </a:stretch>
        </p:blipFill>
        <p:spPr bwMode="auto">
          <a:xfrm>
            <a:off x="4837113" y="1382713"/>
            <a:ext cx="38115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9">
            <a:extLst>
              <a:ext uri="{FF2B5EF4-FFF2-40B4-BE49-F238E27FC236}">
                <a16:creationId xmlns:a16="http://schemas.microsoft.com/office/drawing/2014/main" id="{B05CE8A2-8A79-4D65-9048-C9A024BF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2311400"/>
            <a:ext cx="3810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ZrTe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5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Na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Bi, Cd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As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Bi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1-x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Sb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</a:p>
          <a:p>
            <a:pPr algn="ctr" eaLnBrk="1" latin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Ir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O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7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HgCr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Se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4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, Hg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1-x-y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Cd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Mn</a:t>
            </a:r>
            <a:r>
              <a:rPr lang="en-US" altLang="ko-KR" sz="1800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Te</a:t>
            </a:r>
          </a:p>
        </p:txBody>
      </p:sp>
      <p:sp>
        <p:nvSpPr>
          <p:cNvPr id="90" name="TextBox 67">
            <a:extLst>
              <a:ext uri="{FF2B5EF4-FFF2-40B4-BE49-F238E27FC236}">
                <a16:creationId xmlns:a16="http://schemas.microsoft.com/office/drawing/2014/main" id="{0AE5583C-9CA6-4BA0-9C77-AD1A9F78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3" y="1887538"/>
            <a:ext cx="4505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1pPr>
            <a:lvl2pPr marL="742950" indent="-28575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2pPr>
            <a:lvl3pPr marL="11430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3pPr>
            <a:lvl4pPr marL="16002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4pPr>
            <a:lvl5pPr marL="20574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Wingdings" pitchFamily="2" charset="2"/>
              <a:buBlip>
                <a:blip r:embed="rId4"/>
              </a:buBlip>
              <a:defRPr/>
            </a:pP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reversal symmetry breaking</a:t>
            </a:r>
            <a:r>
              <a:rPr lang="en-US" altLang="ko-KR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565" name="직사각형 90">
            <a:extLst>
              <a:ext uri="{FF2B5EF4-FFF2-40B4-BE49-F238E27FC236}">
                <a16:creationId xmlns:a16="http://schemas.microsoft.com/office/drawing/2014/main" id="{0D5B82CD-74DC-43C4-82BE-812C3E3A9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966788"/>
            <a:ext cx="36083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1800" b="1">
                <a:solidFill>
                  <a:srgbClr val="FF0000"/>
                </a:solidFill>
                <a:cs typeface="Arial" panose="020B0604020202020204" pitchFamily="34" charset="0"/>
              </a:rPr>
              <a:t>Magnetic field (magnetic</a:t>
            </a:r>
            <a:r>
              <a:rPr lang="ko-KR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1800" b="1">
                <a:solidFill>
                  <a:srgbClr val="FF0000"/>
                </a:solidFill>
                <a:cs typeface="Arial" panose="020B0604020202020204" pitchFamily="34" charset="0"/>
              </a:rPr>
              <a:t>order)</a:t>
            </a:r>
          </a:p>
        </p:txBody>
      </p:sp>
      <p:sp>
        <p:nvSpPr>
          <p:cNvPr id="66566" name="TextBox 14">
            <a:extLst>
              <a:ext uri="{FF2B5EF4-FFF2-40B4-BE49-F238E27FC236}">
                <a16:creationId xmlns:a16="http://schemas.microsoft.com/office/drawing/2014/main" id="{4D80340A-CBB9-461B-96EF-444695BAC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341438"/>
            <a:ext cx="24590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8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TaAs, NbAs, NbP, TaP</a:t>
            </a:r>
            <a:endParaRPr lang="ko-KR" altLang="en-US" sz="1800">
              <a:ea typeface="굴림" panose="020B0600000101010101" pitchFamily="50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5" name="TextBox 67">
            <a:extLst>
              <a:ext uri="{FF2B5EF4-FFF2-40B4-BE49-F238E27FC236}">
                <a16:creationId xmlns:a16="http://schemas.microsoft.com/office/drawing/2014/main" id="{32CC0B7D-1053-4D70-A6F9-1B5DB820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3" y="1033463"/>
            <a:ext cx="3708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1pPr>
            <a:lvl2pPr marL="742950" indent="-28575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2pPr>
            <a:lvl3pPr marL="11430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3pPr>
            <a:lvl4pPr marL="16002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4pPr>
            <a:lvl5pPr marL="2057400" indent="-228600" eaLnBrk="0" hangingPunct="0"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000" u="sng">
                <a:solidFill>
                  <a:schemeClr val="tx1"/>
                </a:solidFill>
                <a:latin typeface="굴림" pitchFamily="50" charset="-127"/>
                <a:ea typeface="굴림" pitchFamily="50" charset="-127"/>
                <a:sym typeface="Wingdings" pitchFamily="2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Wingdings" pitchFamily="2" charset="2"/>
              <a:buBlip>
                <a:blip r:embed="rId4"/>
              </a:buBlip>
              <a:defRPr/>
            </a:pP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Inversion </a:t>
            </a:r>
            <a:r>
              <a:rPr lang="en-US" altLang="ko-KR" u="none" dirty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symmetry breaking</a:t>
            </a:r>
            <a:endParaRPr lang="en-US" altLang="ko-KR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ectangle 21">
            <a:extLst>
              <a:ext uri="{FF2B5EF4-FFF2-40B4-BE49-F238E27FC236}">
                <a16:creationId xmlns:a16="http://schemas.microsoft.com/office/drawing/2014/main" id="{0FE8A6CE-5528-44C3-B86A-0EE33D1F09AB}"/>
              </a:ext>
            </a:extLst>
          </p:cNvPr>
          <p:cNvSpPr txBox="1">
            <a:spLocks noChangeArrowheads="1"/>
          </p:cNvSpPr>
          <p:nvPr/>
        </p:nvSpPr>
        <p:spPr>
          <a:xfrm>
            <a:off x="703263" y="219075"/>
            <a:ext cx="7772400" cy="762000"/>
          </a:xfrm>
          <a:prstGeom prst="rect">
            <a:avLst/>
          </a:prstGeom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200" kern="0" dirty="0">
                <a:solidFill>
                  <a:schemeClr val="tx2">
                    <a:satMod val="130000"/>
                  </a:schemeClr>
                </a:solidFill>
              </a:rPr>
              <a:t>    New Weyl materials</a:t>
            </a:r>
            <a:endParaRPr lang="ko-KR" altLang="en-US" sz="3200" kern="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6569" name="직사각형 1">
            <a:extLst>
              <a:ext uri="{FF2B5EF4-FFF2-40B4-BE49-F238E27FC236}">
                <a16:creationId xmlns:a16="http://schemas.microsoft.com/office/drawing/2014/main" id="{2B8D4040-EC23-4906-AF5F-B3508EB95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4005064"/>
            <a:ext cx="44354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marL="0" lvl="1">
              <a:lnSpc>
                <a:spcPts val="2600"/>
              </a:lnSpc>
            </a:pPr>
            <a:r>
              <a:rPr lang="en-US" altLang="ko-KR" sz="20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US" altLang="ko-KR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Gd</a:t>
            </a:r>
            <a:r>
              <a:rPr lang="en-US" altLang="ko-KR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en-US" altLang="ko-KR" sz="2000" dirty="0">
                <a:cs typeface="Arial" panose="020B0604020202020204" pitchFamily="34" charset="0"/>
              </a:rPr>
              <a:t>antiferromagnetic ordering) </a:t>
            </a:r>
            <a:endParaRPr lang="en-US" altLang="ko-KR" sz="20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: acts as effective magnetic field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   Zeeman splitting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   </a:t>
            </a:r>
            <a:r>
              <a:rPr lang="en-US" altLang="ko-KR" sz="2000" dirty="0">
                <a:cs typeface="Arial" panose="020B0604020202020204" pitchFamily="34" charset="0"/>
              </a:rPr>
              <a:t>Reduction of bulk band gap 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b="1" dirty="0">
                <a:solidFill>
                  <a:srgbClr val="C00000"/>
                </a:solidFill>
                <a:cs typeface="Arial" panose="020B0604020202020204" pitchFamily="34" charset="0"/>
              </a:rPr>
              <a:t>● Se </a:t>
            </a:r>
            <a:r>
              <a:rPr lang="en-US" altLang="ko-KR" sz="2000" dirty="0">
                <a:cs typeface="Arial" panose="020B0604020202020204" pitchFamily="34" charset="0"/>
              </a:rPr>
              <a:t>(</a:t>
            </a:r>
            <a:r>
              <a:rPr lang="en-US" altLang="ko-KR" sz="2000" i="1" dirty="0">
                <a:cs typeface="Arial" panose="020B0604020202020204" pitchFamily="34" charset="0"/>
              </a:rPr>
              <a:t>n</a:t>
            </a:r>
            <a:r>
              <a:rPr lang="en-US" altLang="ko-KR" sz="2000" dirty="0">
                <a:cs typeface="Arial" panose="020B0604020202020204" pitchFamily="34" charset="0"/>
              </a:rPr>
              <a:t>-type carrier doping)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</a:rPr>
              <a:t>: tunes the Fermi level</a:t>
            </a:r>
          </a:p>
          <a:p>
            <a:pPr marL="0" lvl="1">
              <a:lnSpc>
                <a:spcPts val="2600"/>
              </a:lnSpc>
            </a:pPr>
            <a:r>
              <a:rPr lang="en-US" altLang="ko-KR" sz="2000" dirty="0">
                <a:cs typeface="Arial" panose="020B0604020202020204" pitchFamily="34" charset="0"/>
                <a:sym typeface="Wingdings" panose="05000000000000000000" pitchFamily="2" charset="2"/>
              </a:rPr>
              <a:t>   Weyl point at E</a:t>
            </a:r>
            <a:r>
              <a:rPr lang="en-US" altLang="ko-KR" sz="2000" baseline="-25000" dirty="0"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</a:p>
        </p:txBody>
      </p:sp>
      <p:sp>
        <p:nvSpPr>
          <p:cNvPr id="66570" name="직사각형 2">
            <a:extLst>
              <a:ext uri="{FF2B5EF4-FFF2-40B4-BE49-F238E27FC236}">
                <a16:creationId xmlns:a16="http://schemas.microsoft.com/office/drawing/2014/main" id="{83F708FC-C70E-4179-AF5F-2EB30C279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3455988"/>
            <a:ext cx="2249488" cy="42703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2000" b="1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Gd</a:t>
            </a:r>
            <a:r>
              <a:rPr lang="en-US" altLang="ko-KR" sz="2000" b="1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r>
              <a:rPr lang="en-US" altLang="ko-KR" sz="2000" b="1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Bi</a:t>
            </a:r>
            <a:r>
              <a:rPr lang="en-US" altLang="ko-KR" sz="2000" b="1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2-x</a:t>
            </a:r>
            <a:r>
              <a:rPr lang="en-US" altLang="ko-KR" sz="2000" b="1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Te</a:t>
            </a:r>
            <a:r>
              <a:rPr lang="en-US" altLang="ko-KR" sz="2000" b="1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3-x</a:t>
            </a:r>
            <a:r>
              <a:rPr lang="en-US" altLang="ko-KR" sz="2000" b="1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Se</a:t>
            </a:r>
            <a:r>
              <a:rPr lang="en-US" altLang="ko-KR" sz="2000" b="1" baseline="-25000">
                <a:ea typeface="굴림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endParaRPr lang="en-US" altLang="ko-KR" sz="2000" b="1">
              <a:ea typeface="굴림" panose="020B0600000101010101" pitchFamily="50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27" name="직사각형 19">
            <a:extLst>
              <a:ext uri="{FF2B5EF4-FFF2-40B4-BE49-F238E27FC236}">
                <a16:creationId xmlns:a16="http://schemas.microsoft.com/office/drawing/2014/main" id="{76F24E38-3A41-4339-B617-14B688298124}"/>
              </a:ext>
            </a:extLst>
          </p:cNvPr>
          <p:cNvSpPr/>
          <p:nvPr/>
        </p:nvSpPr>
        <p:spPr>
          <a:xfrm>
            <a:off x="4806790" y="3933056"/>
            <a:ext cx="1997075" cy="17859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ko-KR" altLang="en-US" sz="1800" b="1" dirty="0">
              <a:latin typeface="+mn-ea"/>
              <a:ea typeface="+mn-ea"/>
            </a:endParaRPr>
          </a:p>
        </p:txBody>
      </p:sp>
      <p:grpSp>
        <p:nvGrpSpPr>
          <p:cNvPr id="328" name="그룹 20">
            <a:extLst>
              <a:ext uri="{FF2B5EF4-FFF2-40B4-BE49-F238E27FC236}">
                <a16:creationId xmlns:a16="http://schemas.microsoft.com/office/drawing/2014/main" id="{47391CB3-AB36-43A1-B945-3636CCAD57B8}"/>
              </a:ext>
            </a:extLst>
          </p:cNvPr>
          <p:cNvGrpSpPr>
            <a:grpSpLocks/>
          </p:cNvGrpSpPr>
          <p:nvPr/>
        </p:nvGrpSpPr>
        <p:grpSpPr bwMode="auto">
          <a:xfrm>
            <a:off x="4806790" y="3933056"/>
            <a:ext cx="2000250" cy="1785937"/>
            <a:chOff x="839247" y="1649657"/>
            <a:chExt cx="1999839" cy="1786041"/>
          </a:xfrm>
        </p:grpSpPr>
        <p:sp>
          <p:nvSpPr>
            <p:cNvPr id="329" name="자유형 21">
              <a:extLst>
                <a:ext uri="{FF2B5EF4-FFF2-40B4-BE49-F238E27FC236}">
                  <a16:creationId xmlns:a16="http://schemas.microsoft.com/office/drawing/2014/main" id="{6C93BCC8-6F20-405F-8AF3-D4BB4A4599A3}"/>
                </a:ext>
              </a:extLst>
            </p:cNvPr>
            <p:cNvSpPr/>
            <p:nvPr/>
          </p:nvSpPr>
          <p:spPr>
            <a:xfrm>
              <a:off x="839247" y="1649657"/>
              <a:ext cx="331719" cy="358796"/>
            </a:xfrm>
            <a:custGeom>
              <a:avLst/>
              <a:gdLst>
                <a:gd name="connsiteX0" fmla="*/ 3290 w 332210"/>
                <a:gd name="connsiteY0" fmla="*/ 0 h 358524"/>
                <a:gd name="connsiteX1" fmla="*/ 312475 w 332210"/>
                <a:gd name="connsiteY1" fmla="*/ 0 h 358524"/>
                <a:gd name="connsiteX2" fmla="*/ 332210 w 332210"/>
                <a:gd name="connsiteY2" fmla="*/ 95387 h 358524"/>
                <a:gd name="connsiteX3" fmla="*/ 286161 w 332210"/>
                <a:gd name="connsiteY3" fmla="*/ 187485 h 358524"/>
                <a:gd name="connsiteX4" fmla="*/ 226956 w 332210"/>
                <a:gd name="connsiteY4" fmla="*/ 210510 h 358524"/>
                <a:gd name="connsiteX5" fmla="*/ 157882 w 332210"/>
                <a:gd name="connsiteY5" fmla="*/ 338789 h 358524"/>
                <a:gd name="connsiteX6" fmla="*/ 69074 w 332210"/>
                <a:gd name="connsiteY6" fmla="*/ 358524 h 358524"/>
                <a:gd name="connsiteX7" fmla="*/ 0 w 332210"/>
                <a:gd name="connsiteY7" fmla="*/ 348656 h 358524"/>
                <a:gd name="connsiteX8" fmla="*/ 3290 w 332210"/>
                <a:gd name="connsiteY8" fmla="*/ 0 h 35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210" h="358524">
                  <a:moveTo>
                    <a:pt x="3290" y="0"/>
                  </a:moveTo>
                  <a:lnTo>
                    <a:pt x="312475" y="0"/>
                  </a:lnTo>
                  <a:lnTo>
                    <a:pt x="332210" y="95387"/>
                  </a:lnTo>
                  <a:lnTo>
                    <a:pt x="286161" y="187485"/>
                  </a:lnTo>
                  <a:lnTo>
                    <a:pt x="226956" y="210510"/>
                  </a:lnTo>
                  <a:lnTo>
                    <a:pt x="157882" y="338789"/>
                  </a:lnTo>
                  <a:lnTo>
                    <a:pt x="69074" y="358524"/>
                  </a:lnTo>
                  <a:lnTo>
                    <a:pt x="0" y="348656"/>
                  </a:lnTo>
                  <a:cubicBezTo>
                    <a:pt x="1097" y="232437"/>
                    <a:pt x="2193" y="116219"/>
                    <a:pt x="3290" y="0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0" name="자유형 22">
              <a:extLst>
                <a:ext uri="{FF2B5EF4-FFF2-40B4-BE49-F238E27FC236}">
                  <a16:creationId xmlns:a16="http://schemas.microsoft.com/office/drawing/2014/main" id="{0D6C8BD1-6E84-41D2-9DF5-C06668ED8088}"/>
                </a:ext>
              </a:extLst>
            </p:cNvPr>
            <p:cNvSpPr/>
            <p:nvPr/>
          </p:nvSpPr>
          <p:spPr>
            <a:xfrm>
              <a:off x="1013836" y="1649657"/>
              <a:ext cx="487262" cy="687427"/>
            </a:xfrm>
            <a:custGeom>
              <a:avLst/>
              <a:gdLst>
                <a:gd name="connsiteX0" fmla="*/ 151304 w 486803"/>
                <a:gd name="connsiteY0" fmla="*/ 0 h 687445"/>
                <a:gd name="connsiteX1" fmla="*/ 174328 w 486803"/>
                <a:gd name="connsiteY1" fmla="*/ 98677 h 687445"/>
                <a:gd name="connsiteX2" fmla="*/ 128280 w 486803"/>
                <a:gd name="connsiteY2" fmla="*/ 200642 h 687445"/>
                <a:gd name="connsiteX3" fmla="*/ 65785 w 486803"/>
                <a:gd name="connsiteY3" fmla="*/ 230245 h 687445"/>
                <a:gd name="connsiteX4" fmla="*/ 0 w 486803"/>
                <a:gd name="connsiteY4" fmla="*/ 351946 h 687445"/>
                <a:gd name="connsiteX5" fmla="*/ 52628 w 486803"/>
                <a:gd name="connsiteY5" fmla="*/ 476935 h 687445"/>
                <a:gd name="connsiteX6" fmla="*/ 171039 w 486803"/>
                <a:gd name="connsiteY6" fmla="*/ 562455 h 687445"/>
                <a:gd name="connsiteX7" fmla="*/ 266426 w 486803"/>
                <a:gd name="connsiteY7" fmla="*/ 667710 h 687445"/>
                <a:gd name="connsiteX8" fmla="*/ 358524 w 486803"/>
                <a:gd name="connsiteY8" fmla="*/ 687445 h 687445"/>
                <a:gd name="connsiteX9" fmla="*/ 417730 w 486803"/>
                <a:gd name="connsiteY9" fmla="*/ 631528 h 687445"/>
                <a:gd name="connsiteX10" fmla="*/ 434176 w 486803"/>
                <a:gd name="connsiteY10" fmla="*/ 463779 h 687445"/>
                <a:gd name="connsiteX11" fmla="*/ 480225 w 486803"/>
                <a:gd name="connsiteY11" fmla="*/ 342078 h 687445"/>
                <a:gd name="connsiteX12" fmla="*/ 486803 w 486803"/>
                <a:gd name="connsiteY12" fmla="*/ 180907 h 687445"/>
                <a:gd name="connsiteX13" fmla="*/ 430887 w 486803"/>
                <a:gd name="connsiteY13" fmla="*/ 108544 h 687445"/>
                <a:gd name="connsiteX14" fmla="*/ 407862 w 486803"/>
                <a:gd name="connsiteY14" fmla="*/ 3289 h 687445"/>
                <a:gd name="connsiteX15" fmla="*/ 151304 w 486803"/>
                <a:gd name="connsiteY15" fmla="*/ 0 h 687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6803" h="687445">
                  <a:moveTo>
                    <a:pt x="151304" y="0"/>
                  </a:moveTo>
                  <a:lnTo>
                    <a:pt x="174328" y="98677"/>
                  </a:lnTo>
                  <a:lnTo>
                    <a:pt x="128280" y="200642"/>
                  </a:lnTo>
                  <a:lnTo>
                    <a:pt x="65785" y="230245"/>
                  </a:lnTo>
                  <a:lnTo>
                    <a:pt x="0" y="351946"/>
                  </a:lnTo>
                  <a:lnTo>
                    <a:pt x="52628" y="476935"/>
                  </a:lnTo>
                  <a:lnTo>
                    <a:pt x="171039" y="562455"/>
                  </a:lnTo>
                  <a:lnTo>
                    <a:pt x="266426" y="667710"/>
                  </a:lnTo>
                  <a:lnTo>
                    <a:pt x="358524" y="687445"/>
                  </a:lnTo>
                  <a:lnTo>
                    <a:pt x="417730" y="631528"/>
                  </a:lnTo>
                  <a:lnTo>
                    <a:pt x="434176" y="463779"/>
                  </a:lnTo>
                  <a:lnTo>
                    <a:pt x="480225" y="342078"/>
                  </a:lnTo>
                  <a:lnTo>
                    <a:pt x="486803" y="180907"/>
                  </a:lnTo>
                  <a:lnTo>
                    <a:pt x="430887" y="108544"/>
                  </a:lnTo>
                  <a:lnTo>
                    <a:pt x="407862" y="3289"/>
                  </a:lnTo>
                  <a:lnTo>
                    <a:pt x="151304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0000"/>
              </a:scheme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1" name="자유형 23">
              <a:extLst>
                <a:ext uri="{FF2B5EF4-FFF2-40B4-BE49-F238E27FC236}">
                  <a16:creationId xmlns:a16="http://schemas.microsoft.com/office/drawing/2014/main" id="{3E1EBFA6-740D-4DA8-BF2E-66AE9D393E6B}"/>
                </a:ext>
              </a:extLst>
            </p:cNvPr>
            <p:cNvSpPr/>
            <p:nvPr/>
          </p:nvSpPr>
          <p:spPr>
            <a:xfrm>
              <a:off x="839247" y="2008453"/>
              <a:ext cx="622172" cy="752519"/>
            </a:xfrm>
            <a:custGeom>
              <a:avLst/>
              <a:gdLst>
                <a:gd name="connsiteX0" fmla="*/ 0 w 621661"/>
                <a:gd name="connsiteY0" fmla="*/ 3289 h 753229"/>
                <a:gd name="connsiteX1" fmla="*/ 62495 w 621661"/>
                <a:gd name="connsiteY1" fmla="*/ 19735 h 753229"/>
                <a:gd name="connsiteX2" fmla="*/ 161172 w 621661"/>
                <a:gd name="connsiteY2" fmla="*/ 0 h 753229"/>
                <a:gd name="connsiteX3" fmla="*/ 213799 w 621661"/>
                <a:gd name="connsiteY3" fmla="*/ 134858 h 753229"/>
                <a:gd name="connsiteX4" fmla="*/ 338789 w 621661"/>
                <a:gd name="connsiteY4" fmla="*/ 223666 h 753229"/>
                <a:gd name="connsiteX5" fmla="*/ 437465 w 621661"/>
                <a:gd name="connsiteY5" fmla="*/ 332210 h 753229"/>
                <a:gd name="connsiteX6" fmla="*/ 546009 w 621661"/>
                <a:gd name="connsiteY6" fmla="*/ 348656 h 753229"/>
                <a:gd name="connsiteX7" fmla="*/ 621661 w 621661"/>
                <a:gd name="connsiteY7" fmla="*/ 506538 h 753229"/>
                <a:gd name="connsiteX8" fmla="*/ 611793 w 621661"/>
                <a:gd name="connsiteY8" fmla="*/ 641396 h 753229"/>
                <a:gd name="connsiteX9" fmla="*/ 483514 w 621661"/>
                <a:gd name="connsiteY9" fmla="*/ 746650 h 753229"/>
                <a:gd name="connsiteX10" fmla="*/ 299318 w 621661"/>
                <a:gd name="connsiteY10" fmla="*/ 753229 h 753229"/>
                <a:gd name="connsiteX11" fmla="*/ 108544 w 621661"/>
                <a:gd name="connsiteY11" fmla="*/ 654553 h 753229"/>
                <a:gd name="connsiteX12" fmla="*/ 3290 w 621661"/>
                <a:gd name="connsiteY12" fmla="*/ 552587 h 753229"/>
                <a:gd name="connsiteX13" fmla="*/ 0 w 621661"/>
                <a:gd name="connsiteY13" fmla="*/ 3289 h 75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1661" h="753229">
                  <a:moveTo>
                    <a:pt x="0" y="3289"/>
                  </a:moveTo>
                  <a:lnTo>
                    <a:pt x="62495" y="19735"/>
                  </a:lnTo>
                  <a:lnTo>
                    <a:pt x="161172" y="0"/>
                  </a:lnTo>
                  <a:lnTo>
                    <a:pt x="213799" y="134858"/>
                  </a:lnTo>
                  <a:lnTo>
                    <a:pt x="338789" y="223666"/>
                  </a:lnTo>
                  <a:lnTo>
                    <a:pt x="437465" y="332210"/>
                  </a:lnTo>
                  <a:lnTo>
                    <a:pt x="546009" y="348656"/>
                  </a:lnTo>
                  <a:lnTo>
                    <a:pt x="621661" y="506538"/>
                  </a:lnTo>
                  <a:lnTo>
                    <a:pt x="611793" y="641396"/>
                  </a:lnTo>
                  <a:lnTo>
                    <a:pt x="483514" y="746650"/>
                  </a:lnTo>
                  <a:lnTo>
                    <a:pt x="299318" y="753229"/>
                  </a:lnTo>
                  <a:lnTo>
                    <a:pt x="108544" y="654553"/>
                  </a:lnTo>
                  <a:lnTo>
                    <a:pt x="3290" y="552587"/>
                  </a:lnTo>
                  <a:cubicBezTo>
                    <a:pt x="2193" y="368391"/>
                    <a:pt x="1097" y="184196"/>
                    <a:pt x="0" y="3289"/>
                  </a:cubicBezTo>
                  <a:close/>
                </a:path>
              </a:pathLst>
            </a:custGeom>
            <a:solidFill>
              <a:srgbClr val="FFAB97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2" name="자유형 24">
              <a:extLst>
                <a:ext uri="{FF2B5EF4-FFF2-40B4-BE49-F238E27FC236}">
                  <a16:creationId xmlns:a16="http://schemas.microsoft.com/office/drawing/2014/main" id="{B50E510E-B832-46DC-9408-387C1FE27E8F}"/>
                </a:ext>
              </a:extLst>
            </p:cNvPr>
            <p:cNvSpPr/>
            <p:nvPr/>
          </p:nvSpPr>
          <p:spPr>
            <a:xfrm>
              <a:off x="839247" y="2583161"/>
              <a:ext cx="377747" cy="852537"/>
            </a:xfrm>
            <a:custGeom>
              <a:avLst/>
              <a:gdLst>
                <a:gd name="connsiteX0" fmla="*/ 0 w 378259"/>
                <a:gd name="connsiteY0" fmla="*/ 0 h 851906"/>
                <a:gd name="connsiteX1" fmla="*/ 92098 w 378259"/>
                <a:gd name="connsiteY1" fmla="*/ 98677 h 851906"/>
                <a:gd name="connsiteX2" fmla="*/ 296029 w 378259"/>
                <a:gd name="connsiteY2" fmla="*/ 200642 h 851906"/>
                <a:gd name="connsiteX3" fmla="*/ 378259 w 378259"/>
                <a:gd name="connsiteY3" fmla="*/ 417730 h 851906"/>
                <a:gd name="connsiteX4" fmla="*/ 348656 w 378259"/>
                <a:gd name="connsiteY4" fmla="*/ 555877 h 851906"/>
                <a:gd name="connsiteX5" fmla="*/ 273005 w 378259"/>
                <a:gd name="connsiteY5" fmla="*/ 766386 h 851906"/>
                <a:gd name="connsiteX6" fmla="*/ 226956 w 378259"/>
                <a:gd name="connsiteY6" fmla="*/ 851906 h 851906"/>
                <a:gd name="connsiteX7" fmla="*/ 3290 w 378259"/>
                <a:gd name="connsiteY7" fmla="*/ 851906 h 851906"/>
                <a:gd name="connsiteX8" fmla="*/ 0 w 378259"/>
                <a:gd name="connsiteY8" fmla="*/ 0 h 85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259" h="851906">
                  <a:moveTo>
                    <a:pt x="0" y="0"/>
                  </a:moveTo>
                  <a:lnTo>
                    <a:pt x="92098" y="98677"/>
                  </a:lnTo>
                  <a:lnTo>
                    <a:pt x="296029" y="200642"/>
                  </a:lnTo>
                  <a:lnTo>
                    <a:pt x="378259" y="417730"/>
                  </a:lnTo>
                  <a:lnTo>
                    <a:pt x="348656" y="555877"/>
                  </a:lnTo>
                  <a:lnTo>
                    <a:pt x="273005" y="766386"/>
                  </a:lnTo>
                  <a:lnTo>
                    <a:pt x="226956" y="851906"/>
                  </a:lnTo>
                  <a:lnTo>
                    <a:pt x="3290" y="851906"/>
                  </a:lnTo>
                  <a:cubicBezTo>
                    <a:pt x="2193" y="567937"/>
                    <a:pt x="1097" y="283969"/>
                    <a:pt x="0" y="0"/>
                  </a:cubicBez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3" name="자유형 25">
              <a:extLst>
                <a:ext uri="{FF2B5EF4-FFF2-40B4-BE49-F238E27FC236}">
                  <a16:creationId xmlns:a16="http://schemas.microsoft.com/office/drawing/2014/main" id="{396D3342-3E42-4268-A009-581F59856E35}"/>
                </a:ext>
              </a:extLst>
            </p:cNvPr>
            <p:cNvSpPr/>
            <p:nvPr/>
          </p:nvSpPr>
          <p:spPr>
            <a:xfrm>
              <a:off x="1082084" y="2659366"/>
              <a:ext cx="572970" cy="776332"/>
            </a:xfrm>
            <a:custGeom>
              <a:avLst/>
              <a:gdLst>
                <a:gd name="connsiteX0" fmla="*/ 381548 w 572322"/>
                <a:gd name="connsiteY0" fmla="*/ 0 h 776254"/>
                <a:gd name="connsiteX1" fmla="*/ 253269 w 572322"/>
                <a:gd name="connsiteY1" fmla="*/ 111833 h 776254"/>
                <a:gd name="connsiteX2" fmla="*/ 72362 w 572322"/>
                <a:gd name="connsiteY2" fmla="*/ 118412 h 776254"/>
                <a:gd name="connsiteX3" fmla="*/ 161171 w 572322"/>
                <a:gd name="connsiteY3" fmla="*/ 345367 h 776254"/>
                <a:gd name="connsiteX4" fmla="*/ 128279 w 572322"/>
                <a:gd name="connsiteY4" fmla="*/ 493382 h 776254"/>
                <a:gd name="connsiteX5" fmla="*/ 52627 w 572322"/>
                <a:gd name="connsiteY5" fmla="*/ 697313 h 776254"/>
                <a:gd name="connsiteX6" fmla="*/ 0 w 572322"/>
                <a:gd name="connsiteY6" fmla="*/ 776254 h 776254"/>
                <a:gd name="connsiteX7" fmla="*/ 506538 w 572322"/>
                <a:gd name="connsiteY7" fmla="*/ 776254 h 776254"/>
                <a:gd name="connsiteX8" fmla="*/ 572322 w 572322"/>
                <a:gd name="connsiteY8" fmla="*/ 631528 h 776254"/>
                <a:gd name="connsiteX9" fmla="*/ 542719 w 572322"/>
                <a:gd name="connsiteY9" fmla="*/ 335500 h 776254"/>
                <a:gd name="connsiteX10" fmla="*/ 457200 w 572322"/>
                <a:gd name="connsiteY10" fmla="*/ 154593 h 776254"/>
                <a:gd name="connsiteX11" fmla="*/ 381548 w 572322"/>
                <a:gd name="connsiteY11" fmla="*/ 0 h 77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2322" h="776254">
                  <a:moveTo>
                    <a:pt x="381548" y="0"/>
                  </a:moveTo>
                  <a:lnTo>
                    <a:pt x="253269" y="111833"/>
                  </a:lnTo>
                  <a:lnTo>
                    <a:pt x="72362" y="118412"/>
                  </a:lnTo>
                  <a:lnTo>
                    <a:pt x="161171" y="345367"/>
                  </a:lnTo>
                  <a:lnTo>
                    <a:pt x="128279" y="493382"/>
                  </a:lnTo>
                  <a:lnTo>
                    <a:pt x="52627" y="697313"/>
                  </a:lnTo>
                  <a:lnTo>
                    <a:pt x="0" y="776254"/>
                  </a:lnTo>
                  <a:lnTo>
                    <a:pt x="506538" y="776254"/>
                  </a:lnTo>
                  <a:lnTo>
                    <a:pt x="572322" y="631528"/>
                  </a:lnTo>
                  <a:lnTo>
                    <a:pt x="542719" y="335500"/>
                  </a:lnTo>
                  <a:lnTo>
                    <a:pt x="457200" y="154593"/>
                  </a:lnTo>
                  <a:lnTo>
                    <a:pt x="381548" y="0"/>
                  </a:lnTo>
                  <a:close/>
                </a:path>
              </a:pathLst>
            </a:custGeom>
            <a:solidFill>
              <a:srgbClr val="3333FF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4" name="자유형 26">
              <a:extLst>
                <a:ext uri="{FF2B5EF4-FFF2-40B4-BE49-F238E27FC236}">
                  <a16:creationId xmlns:a16="http://schemas.microsoft.com/office/drawing/2014/main" id="{6391915C-2BAA-4C7F-9973-C1FF266D1A43}"/>
                </a:ext>
              </a:extLst>
            </p:cNvPr>
            <p:cNvSpPr/>
            <p:nvPr/>
          </p:nvSpPr>
          <p:spPr>
            <a:xfrm>
              <a:off x="1397932" y="1998927"/>
              <a:ext cx="588841" cy="771570"/>
            </a:xfrm>
            <a:custGeom>
              <a:avLst/>
              <a:gdLst>
                <a:gd name="connsiteX0" fmla="*/ 111833 w 588768"/>
                <a:gd name="connsiteY0" fmla="*/ 0 h 772964"/>
                <a:gd name="connsiteX1" fmla="*/ 65784 w 588768"/>
                <a:gd name="connsiteY1" fmla="*/ 118412 h 772964"/>
                <a:gd name="connsiteX2" fmla="*/ 46049 w 588768"/>
                <a:gd name="connsiteY2" fmla="*/ 292740 h 772964"/>
                <a:gd name="connsiteX3" fmla="*/ 0 w 588768"/>
                <a:gd name="connsiteY3" fmla="*/ 345367 h 772964"/>
                <a:gd name="connsiteX4" fmla="*/ 78941 w 588768"/>
                <a:gd name="connsiteY4" fmla="*/ 509828 h 772964"/>
                <a:gd name="connsiteX5" fmla="*/ 72362 w 588768"/>
                <a:gd name="connsiteY5" fmla="*/ 644685 h 772964"/>
                <a:gd name="connsiteX6" fmla="*/ 384837 w 588768"/>
                <a:gd name="connsiteY6" fmla="*/ 772964 h 772964"/>
                <a:gd name="connsiteX7" fmla="*/ 519695 w 588768"/>
                <a:gd name="connsiteY7" fmla="*/ 766386 h 772964"/>
                <a:gd name="connsiteX8" fmla="*/ 585479 w 588768"/>
                <a:gd name="connsiteY8" fmla="*/ 634818 h 772964"/>
                <a:gd name="connsiteX9" fmla="*/ 546008 w 588768"/>
                <a:gd name="connsiteY9" fmla="*/ 457200 h 772964"/>
                <a:gd name="connsiteX10" fmla="*/ 588768 w 588768"/>
                <a:gd name="connsiteY10" fmla="*/ 207221 h 772964"/>
                <a:gd name="connsiteX11" fmla="*/ 493381 w 588768"/>
                <a:gd name="connsiteY11" fmla="*/ 72363 h 772964"/>
                <a:gd name="connsiteX12" fmla="*/ 342078 w 588768"/>
                <a:gd name="connsiteY12" fmla="*/ 82231 h 772964"/>
                <a:gd name="connsiteX13" fmla="*/ 111833 w 588768"/>
                <a:gd name="connsiteY13" fmla="*/ 0 h 77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768" h="772964">
                  <a:moveTo>
                    <a:pt x="111833" y="0"/>
                  </a:moveTo>
                  <a:lnTo>
                    <a:pt x="65784" y="118412"/>
                  </a:lnTo>
                  <a:lnTo>
                    <a:pt x="46049" y="292740"/>
                  </a:lnTo>
                  <a:lnTo>
                    <a:pt x="0" y="345367"/>
                  </a:lnTo>
                  <a:lnTo>
                    <a:pt x="78941" y="509828"/>
                  </a:lnTo>
                  <a:lnTo>
                    <a:pt x="72362" y="644685"/>
                  </a:lnTo>
                  <a:lnTo>
                    <a:pt x="384837" y="772964"/>
                  </a:lnTo>
                  <a:lnTo>
                    <a:pt x="519695" y="766386"/>
                  </a:lnTo>
                  <a:lnTo>
                    <a:pt x="585479" y="634818"/>
                  </a:lnTo>
                  <a:lnTo>
                    <a:pt x="546008" y="457200"/>
                  </a:lnTo>
                  <a:lnTo>
                    <a:pt x="588768" y="207221"/>
                  </a:lnTo>
                  <a:lnTo>
                    <a:pt x="493381" y="72363"/>
                  </a:lnTo>
                  <a:lnTo>
                    <a:pt x="342078" y="82231"/>
                  </a:lnTo>
                  <a:lnTo>
                    <a:pt x="111833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5" name="자유형 27">
              <a:extLst>
                <a:ext uri="{FF2B5EF4-FFF2-40B4-BE49-F238E27FC236}">
                  <a16:creationId xmlns:a16="http://schemas.microsoft.com/office/drawing/2014/main" id="{B837E565-B8B4-4E38-8332-37E80F6AB40B}"/>
                </a:ext>
              </a:extLst>
            </p:cNvPr>
            <p:cNvSpPr/>
            <p:nvPr/>
          </p:nvSpPr>
          <p:spPr>
            <a:xfrm>
              <a:off x="1437611" y="1649657"/>
              <a:ext cx="674549" cy="414361"/>
            </a:xfrm>
            <a:custGeom>
              <a:avLst/>
              <a:gdLst>
                <a:gd name="connsiteX0" fmla="*/ 0 w 674288"/>
                <a:gd name="connsiteY0" fmla="*/ 0 h 414441"/>
                <a:gd name="connsiteX1" fmla="*/ 26314 w 674288"/>
                <a:gd name="connsiteY1" fmla="*/ 108544 h 414441"/>
                <a:gd name="connsiteX2" fmla="*/ 82231 w 674288"/>
                <a:gd name="connsiteY2" fmla="*/ 177618 h 414441"/>
                <a:gd name="connsiteX3" fmla="*/ 75652 w 674288"/>
                <a:gd name="connsiteY3" fmla="*/ 332210 h 414441"/>
                <a:gd name="connsiteX4" fmla="*/ 309186 w 674288"/>
                <a:gd name="connsiteY4" fmla="*/ 414441 h 414441"/>
                <a:gd name="connsiteX5" fmla="*/ 453911 w 674288"/>
                <a:gd name="connsiteY5" fmla="*/ 401284 h 414441"/>
                <a:gd name="connsiteX6" fmla="*/ 536141 w 674288"/>
                <a:gd name="connsiteY6" fmla="*/ 332210 h 414441"/>
                <a:gd name="connsiteX7" fmla="*/ 559166 w 674288"/>
                <a:gd name="connsiteY7" fmla="*/ 230245 h 414441"/>
                <a:gd name="connsiteX8" fmla="*/ 615082 w 674288"/>
                <a:gd name="connsiteY8" fmla="*/ 78941 h 414441"/>
                <a:gd name="connsiteX9" fmla="*/ 674288 w 674288"/>
                <a:gd name="connsiteY9" fmla="*/ 3289 h 414441"/>
                <a:gd name="connsiteX10" fmla="*/ 0 w 674288"/>
                <a:gd name="connsiteY10" fmla="*/ 0 h 41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4288" h="414441">
                  <a:moveTo>
                    <a:pt x="0" y="0"/>
                  </a:moveTo>
                  <a:lnTo>
                    <a:pt x="26314" y="108544"/>
                  </a:lnTo>
                  <a:lnTo>
                    <a:pt x="82231" y="177618"/>
                  </a:lnTo>
                  <a:lnTo>
                    <a:pt x="75652" y="332210"/>
                  </a:lnTo>
                  <a:lnTo>
                    <a:pt x="309186" y="414441"/>
                  </a:lnTo>
                  <a:lnTo>
                    <a:pt x="453911" y="401284"/>
                  </a:lnTo>
                  <a:lnTo>
                    <a:pt x="536141" y="332210"/>
                  </a:lnTo>
                  <a:lnTo>
                    <a:pt x="559166" y="230245"/>
                  </a:lnTo>
                  <a:lnTo>
                    <a:pt x="615082" y="78941"/>
                  </a:lnTo>
                  <a:lnTo>
                    <a:pt x="674288" y="32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B97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6" name="자유형 28">
              <a:extLst>
                <a:ext uri="{FF2B5EF4-FFF2-40B4-BE49-F238E27FC236}">
                  <a16:creationId xmlns:a16="http://schemas.microsoft.com/office/drawing/2014/main" id="{30DDB25D-CED8-4AB2-B953-EFC619D38384}"/>
                </a:ext>
              </a:extLst>
            </p:cNvPr>
            <p:cNvSpPr/>
            <p:nvPr/>
          </p:nvSpPr>
          <p:spPr>
            <a:xfrm>
              <a:off x="1483640" y="2646665"/>
              <a:ext cx="723751" cy="789033"/>
            </a:xfrm>
            <a:custGeom>
              <a:avLst/>
              <a:gdLst>
                <a:gd name="connsiteX0" fmla="*/ 0 w 723626"/>
                <a:gd name="connsiteY0" fmla="*/ 16447 h 789411"/>
                <a:gd name="connsiteX1" fmla="*/ 302607 w 723626"/>
                <a:gd name="connsiteY1" fmla="*/ 144726 h 789411"/>
                <a:gd name="connsiteX2" fmla="*/ 450622 w 723626"/>
                <a:gd name="connsiteY2" fmla="*/ 134858 h 789411"/>
                <a:gd name="connsiteX3" fmla="*/ 513117 w 723626"/>
                <a:gd name="connsiteY3" fmla="*/ 0 h 789411"/>
                <a:gd name="connsiteX4" fmla="*/ 684156 w 723626"/>
                <a:gd name="connsiteY4" fmla="*/ 85520 h 789411"/>
                <a:gd name="connsiteX5" fmla="*/ 723626 w 723626"/>
                <a:gd name="connsiteY5" fmla="*/ 157882 h 789411"/>
                <a:gd name="connsiteX6" fmla="*/ 703891 w 723626"/>
                <a:gd name="connsiteY6" fmla="*/ 246691 h 789411"/>
                <a:gd name="connsiteX7" fmla="*/ 624950 w 723626"/>
                <a:gd name="connsiteY7" fmla="*/ 368392 h 789411"/>
                <a:gd name="connsiteX8" fmla="*/ 555876 w 723626"/>
                <a:gd name="connsiteY8" fmla="*/ 539431 h 789411"/>
                <a:gd name="connsiteX9" fmla="*/ 434176 w 723626"/>
                <a:gd name="connsiteY9" fmla="*/ 684156 h 789411"/>
                <a:gd name="connsiteX10" fmla="*/ 427597 w 723626"/>
                <a:gd name="connsiteY10" fmla="*/ 789411 h 789411"/>
                <a:gd name="connsiteX11" fmla="*/ 124990 w 723626"/>
                <a:gd name="connsiteY11" fmla="*/ 789411 h 789411"/>
                <a:gd name="connsiteX12" fmla="*/ 190774 w 723626"/>
                <a:gd name="connsiteY12" fmla="*/ 634818 h 789411"/>
                <a:gd name="connsiteX13" fmla="*/ 157882 w 723626"/>
                <a:gd name="connsiteY13" fmla="*/ 332211 h 789411"/>
                <a:gd name="connsiteX14" fmla="*/ 0 w 723626"/>
                <a:gd name="connsiteY14" fmla="*/ 16447 h 78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626" h="789411">
                  <a:moveTo>
                    <a:pt x="0" y="16447"/>
                  </a:moveTo>
                  <a:lnTo>
                    <a:pt x="302607" y="144726"/>
                  </a:lnTo>
                  <a:lnTo>
                    <a:pt x="450622" y="134858"/>
                  </a:lnTo>
                  <a:lnTo>
                    <a:pt x="513117" y="0"/>
                  </a:lnTo>
                  <a:lnTo>
                    <a:pt x="684156" y="85520"/>
                  </a:lnTo>
                  <a:lnTo>
                    <a:pt x="723626" y="157882"/>
                  </a:lnTo>
                  <a:lnTo>
                    <a:pt x="703891" y="246691"/>
                  </a:lnTo>
                  <a:lnTo>
                    <a:pt x="624950" y="368392"/>
                  </a:lnTo>
                  <a:lnTo>
                    <a:pt x="555876" y="539431"/>
                  </a:lnTo>
                  <a:lnTo>
                    <a:pt x="434176" y="684156"/>
                  </a:lnTo>
                  <a:lnTo>
                    <a:pt x="427597" y="789411"/>
                  </a:lnTo>
                  <a:lnTo>
                    <a:pt x="124990" y="789411"/>
                  </a:lnTo>
                  <a:lnTo>
                    <a:pt x="190774" y="634818"/>
                  </a:lnTo>
                  <a:lnTo>
                    <a:pt x="157882" y="332211"/>
                  </a:lnTo>
                  <a:lnTo>
                    <a:pt x="0" y="1644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0000"/>
              </a:scheme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7" name="자유형 29">
              <a:extLst>
                <a:ext uri="{FF2B5EF4-FFF2-40B4-BE49-F238E27FC236}">
                  <a16:creationId xmlns:a16="http://schemas.microsoft.com/office/drawing/2014/main" id="{1538E373-4B66-4B8A-BE85-6529E978CBEA}"/>
                </a:ext>
              </a:extLst>
            </p:cNvPr>
            <p:cNvSpPr/>
            <p:nvPr/>
          </p:nvSpPr>
          <p:spPr>
            <a:xfrm>
              <a:off x="1928048" y="2751446"/>
              <a:ext cx="634870" cy="684252"/>
            </a:xfrm>
            <a:custGeom>
              <a:avLst/>
              <a:gdLst>
                <a:gd name="connsiteX0" fmla="*/ 0 w 634818"/>
                <a:gd name="connsiteY0" fmla="*/ 684156 h 684156"/>
                <a:gd name="connsiteX1" fmla="*/ 6579 w 634818"/>
                <a:gd name="connsiteY1" fmla="*/ 585479 h 684156"/>
                <a:gd name="connsiteX2" fmla="*/ 124990 w 634818"/>
                <a:gd name="connsiteY2" fmla="*/ 444043 h 684156"/>
                <a:gd name="connsiteX3" fmla="*/ 200642 w 634818"/>
                <a:gd name="connsiteY3" fmla="*/ 256558 h 684156"/>
                <a:gd name="connsiteX4" fmla="*/ 273005 w 634818"/>
                <a:gd name="connsiteY4" fmla="*/ 148015 h 684156"/>
                <a:gd name="connsiteX5" fmla="*/ 296029 w 634818"/>
                <a:gd name="connsiteY5" fmla="*/ 52627 h 684156"/>
                <a:gd name="connsiteX6" fmla="*/ 427598 w 634818"/>
                <a:gd name="connsiteY6" fmla="*/ 0 h 684156"/>
                <a:gd name="connsiteX7" fmla="*/ 582190 w 634818"/>
                <a:gd name="connsiteY7" fmla="*/ 55917 h 684156"/>
                <a:gd name="connsiteX8" fmla="*/ 634818 w 634818"/>
                <a:gd name="connsiteY8" fmla="*/ 180907 h 684156"/>
                <a:gd name="connsiteX9" fmla="*/ 575612 w 634818"/>
                <a:gd name="connsiteY9" fmla="*/ 414440 h 684156"/>
                <a:gd name="connsiteX10" fmla="*/ 565744 w 634818"/>
                <a:gd name="connsiteY10" fmla="*/ 684156 h 684156"/>
                <a:gd name="connsiteX11" fmla="*/ 0 w 634818"/>
                <a:gd name="connsiteY11" fmla="*/ 684156 h 684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4818" h="684156">
                  <a:moveTo>
                    <a:pt x="0" y="684156"/>
                  </a:moveTo>
                  <a:lnTo>
                    <a:pt x="6579" y="585479"/>
                  </a:lnTo>
                  <a:lnTo>
                    <a:pt x="124990" y="444043"/>
                  </a:lnTo>
                  <a:lnTo>
                    <a:pt x="200642" y="256558"/>
                  </a:lnTo>
                  <a:lnTo>
                    <a:pt x="273005" y="148015"/>
                  </a:lnTo>
                  <a:lnTo>
                    <a:pt x="296029" y="52627"/>
                  </a:lnTo>
                  <a:lnTo>
                    <a:pt x="427598" y="0"/>
                  </a:lnTo>
                  <a:lnTo>
                    <a:pt x="582190" y="55917"/>
                  </a:lnTo>
                  <a:lnTo>
                    <a:pt x="634818" y="180907"/>
                  </a:lnTo>
                  <a:lnTo>
                    <a:pt x="575612" y="414440"/>
                  </a:lnTo>
                  <a:lnTo>
                    <a:pt x="565744" y="684156"/>
                  </a:lnTo>
                  <a:lnTo>
                    <a:pt x="0" y="684156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8" name="자유형 30">
              <a:extLst>
                <a:ext uri="{FF2B5EF4-FFF2-40B4-BE49-F238E27FC236}">
                  <a16:creationId xmlns:a16="http://schemas.microsoft.com/office/drawing/2014/main" id="{16DFD30B-D7EA-4384-BF85-39E729F671A8}"/>
                </a:ext>
              </a:extLst>
            </p:cNvPr>
            <p:cNvSpPr/>
            <p:nvPr/>
          </p:nvSpPr>
          <p:spPr>
            <a:xfrm>
              <a:off x="1904240" y="1649657"/>
              <a:ext cx="661852" cy="558833"/>
            </a:xfrm>
            <a:custGeom>
              <a:avLst/>
              <a:gdLst>
                <a:gd name="connsiteX0" fmla="*/ 226955 w 661131"/>
                <a:gd name="connsiteY0" fmla="*/ 0 h 559166"/>
                <a:gd name="connsiteX1" fmla="*/ 164460 w 661131"/>
                <a:gd name="connsiteY1" fmla="*/ 88809 h 559166"/>
                <a:gd name="connsiteX2" fmla="*/ 108544 w 661131"/>
                <a:gd name="connsiteY2" fmla="*/ 240112 h 559166"/>
                <a:gd name="connsiteX3" fmla="*/ 88809 w 661131"/>
                <a:gd name="connsiteY3" fmla="*/ 338789 h 559166"/>
                <a:gd name="connsiteX4" fmla="*/ 0 w 661131"/>
                <a:gd name="connsiteY4" fmla="*/ 414441 h 559166"/>
                <a:gd name="connsiteX5" fmla="*/ 98676 w 661131"/>
                <a:gd name="connsiteY5" fmla="*/ 546009 h 559166"/>
                <a:gd name="connsiteX6" fmla="*/ 269715 w 661131"/>
                <a:gd name="connsiteY6" fmla="*/ 509828 h 559166"/>
                <a:gd name="connsiteX7" fmla="*/ 516406 w 661131"/>
                <a:gd name="connsiteY7" fmla="*/ 559166 h 559166"/>
                <a:gd name="connsiteX8" fmla="*/ 654552 w 661131"/>
                <a:gd name="connsiteY8" fmla="*/ 424308 h 559166"/>
                <a:gd name="connsiteX9" fmla="*/ 661131 w 661131"/>
                <a:gd name="connsiteY9" fmla="*/ 230245 h 559166"/>
                <a:gd name="connsiteX10" fmla="*/ 605214 w 661131"/>
                <a:gd name="connsiteY10" fmla="*/ 88809 h 559166"/>
                <a:gd name="connsiteX11" fmla="*/ 592057 w 661131"/>
                <a:gd name="connsiteY11" fmla="*/ 3289 h 559166"/>
                <a:gd name="connsiteX12" fmla="*/ 226955 w 661131"/>
                <a:gd name="connsiteY12" fmla="*/ 0 h 5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131" h="559166">
                  <a:moveTo>
                    <a:pt x="226955" y="0"/>
                  </a:moveTo>
                  <a:lnTo>
                    <a:pt x="164460" y="88809"/>
                  </a:lnTo>
                  <a:lnTo>
                    <a:pt x="108544" y="240112"/>
                  </a:lnTo>
                  <a:lnTo>
                    <a:pt x="88809" y="338789"/>
                  </a:lnTo>
                  <a:lnTo>
                    <a:pt x="0" y="414441"/>
                  </a:lnTo>
                  <a:lnTo>
                    <a:pt x="98676" y="546009"/>
                  </a:lnTo>
                  <a:lnTo>
                    <a:pt x="269715" y="509828"/>
                  </a:lnTo>
                  <a:lnTo>
                    <a:pt x="516406" y="559166"/>
                  </a:lnTo>
                  <a:lnTo>
                    <a:pt x="654552" y="424308"/>
                  </a:lnTo>
                  <a:lnTo>
                    <a:pt x="661131" y="230245"/>
                  </a:lnTo>
                  <a:lnTo>
                    <a:pt x="605214" y="88809"/>
                  </a:lnTo>
                  <a:lnTo>
                    <a:pt x="592057" y="3289"/>
                  </a:lnTo>
                  <a:lnTo>
                    <a:pt x="226955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0000"/>
              </a:scheme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39" name="자유형 31">
              <a:extLst>
                <a:ext uri="{FF2B5EF4-FFF2-40B4-BE49-F238E27FC236}">
                  <a16:creationId xmlns:a16="http://schemas.microsoft.com/office/drawing/2014/main" id="{45215043-48CE-4955-BC34-9B4ADF986A8D}"/>
                </a:ext>
              </a:extLst>
            </p:cNvPr>
            <p:cNvSpPr/>
            <p:nvPr/>
          </p:nvSpPr>
          <p:spPr>
            <a:xfrm>
              <a:off x="1964553" y="2175150"/>
              <a:ext cx="509483" cy="612811"/>
            </a:xfrm>
            <a:custGeom>
              <a:avLst/>
              <a:gdLst>
                <a:gd name="connsiteX0" fmla="*/ 42759 w 509827"/>
                <a:gd name="connsiteY0" fmla="*/ 36181 h 611792"/>
                <a:gd name="connsiteX1" fmla="*/ 217087 w 509827"/>
                <a:gd name="connsiteY1" fmla="*/ 0 h 611792"/>
                <a:gd name="connsiteX2" fmla="*/ 453910 w 509827"/>
                <a:gd name="connsiteY2" fmla="*/ 52627 h 611792"/>
                <a:gd name="connsiteX3" fmla="*/ 509827 w 509827"/>
                <a:gd name="connsiteY3" fmla="*/ 190774 h 611792"/>
                <a:gd name="connsiteX4" fmla="*/ 463778 w 509827"/>
                <a:gd name="connsiteY4" fmla="*/ 302607 h 611792"/>
                <a:gd name="connsiteX5" fmla="*/ 453910 w 509827"/>
                <a:gd name="connsiteY5" fmla="*/ 437464 h 611792"/>
                <a:gd name="connsiteX6" fmla="*/ 388126 w 509827"/>
                <a:gd name="connsiteY6" fmla="*/ 562454 h 611792"/>
                <a:gd name="connsiteX7" fmla="*/ 253269 w 509827"/>
                <a:gd name="connsiteY7" fmla="*/ 611792 h 611792"/>
                <a:gd name="connsiteX8" fmla="*/ 223666 w 509827"/>
                <a:gd name="connsiteY8" fmla="*/ 542719 h 611792"/>
                <a:gd name="connsiteX9" fmla="*/ 39470 w 509827"/>
                <a:gd name="connsiteY9" fmla="*/ 450621 h 611792"/>
                <a:gd name="connsiteX10" fmla="*/ 0 w 509827"/>
                <a:gd name="connsiteY10" fmla="*/ 276293 h 611792"/>
                <a:gd name="connsiteX11" fmla="*/ 42759 w 509827"/>
                <a:gd name="connsiteY11" fmla="*/ 36181 h 61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9827" h="611792">
                  <a:moveTo>
                    <a:pt x="42759" y="36181"/>
                  </a:moveTo>
                  <a:lnTo>
                    <a:pt x="217087" y="0"/>
                  </a:lnTo>
                  <a:lnTo>
                    <a:pt x="453910" y="52627"/>
                  </a:lnTo>
                  <a:lnTo>
                    <a:pt x="509827" y="190774"/>
                  </a:lnTo>
                  <a:lnTo>
                    <a:pt x="463778" y="302607"/>
                  </a:lnTo>
                  <a:lnTo>
                    <a:pt x="453910" y="437464"/>
                  </a:lnTo>
                  <a:lnTo>
                    <a:pt x="388126" y="562454"/>
                  </a:lnTo>
                  <a:lnTo>
                    <a:pt x="253269" y="611792"/>
                  </a:lnTo>
                  <a:lnTo>
                    <a:pt x="223666" y="542719"/>
                  </a:lnTo>
                  <a:lnTo>
                    <a:pt x="39470" y="450621"/>
                  </a:lnTo>
                  <a:lnTo>
                    <a:pt x="0" y="276293"/>
                  </a:lnTo>
                  <a:lnTo>
                    <a:pt x="42759" y="36181"/>
                  </a:lnTo>
                  <a:close/>
                </a:path>
              </a:pathLst>
            </a:custGeom>
            <a:solidFill>
              <a:srgbClr val="FFAB97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40" name="자유형 32">
              <a:extLst>
                <a:ext uri="{FF2B5EF4-FFF2-40B4-BE49-F238E27FC236}">
                  <a16:creationId xmlns:a16="http://schemas.microsoft.com/office/drawing/2014/main" id="{19AD92AE-348D-4F60-AFE7-11FA5BAD87FC}"/>
                </a:ext>
              </a:extLst>
            </p:cNvPr>
            <p:cNvSpPr/>
            <p:nvPr/>
          </p:nvSpPr>
          <p:spPr>
            <a:xfrm>
              <a:off x="2434356" y="1649657"/>
              <a:ext cx="401555" cy="757281"/>
            </a:xfrm>
            <a:custGeom>
              <a:avLst/>
              <a:gdLst>
                <a:gd name="connsiteX0" fmla="*/ 78941 w 401283"/>
                <a:gd name="connsiteY0" fmla="*/ 0 h 756518"/>
                <a:gd name="connsiteX1" fmla="*/ 98676 w 401283"/>
                <a:gd name="connsiteY1" fmla="*/ 92098 h 756518"/>
                <a:gd name="connsiteX2" fmla="*/ 148014 w 401283"/>
                <a:gd name="connsiteY2" fmla="*/ 223666 h 756518"/>
                <a:gd name="connsiteX3" fmla="*/ 141435 w 401283"/>
                <a:gd name="connsiteY3" fmla="*/ 434176 h 756518"/>
                <a:gd name="connsiteX4" fmla="*/ 0 w 401283"/>
                <a:gd name="connsiteY4" fmla="*/ 572323 h 756518"/>
                <a:gd name="connsiteX5" fmla="*/ 55916 w 401283"/>
                <a:gd name="connsiteY5" fmla="*/ 707180 h 756518"/>
                <a:gd name="connsiteX6" fmla="*/ 282871 w 401283"/>
                <a:gd name="connsiteY6" fmla="*/ 756518 h 756518"/>
                <a:gd name="connsiteX7" fmla="*/ 401283 w 401283"/>
                <a:gd name="connsiteY7" fmla="*/ 703891 h 756518"/>
                <a:gd name="connsiteX8" fmla="*/ 401283 w 401283"/>
                <a:gd name="connsiteY8" fmla="*/ 3289 h 756518"/>
                <a:gd name="connsiteX9" fmla="*/ 78941 w 401283"/>
                <a:gd name="connsiteY9" fmla="*/ 0 h 75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1283" h="756518">
                  <a:moveTo>
                    <a:pt x="78941" y="0"/>
                  </a:moveTo>
                  <a:lnTo>
                    <a:pt x="98676" y="92098"/>
                  </a:lnTo>
                  <a:lnTo>
                    <a:pt x="148014" y="223666"/>
                  </a:lnTo>
                  <a:lnTo>
                    <a:pt x="141435" y="434176"/>
                  </a:lnTo>
                  <a:lnTo>
                    <a:pt x="0" y="572323"/>
                  </a:lnTo>
                  <a:lnTo>
                    <a:pt x="55916" y="707180"/>
                  </a:lnTo>
                  <a:lnTo>
                    <a:pt x="282871" y="756518"/>
                  </a:lnTo>
                  <a:lnTo>
                    <a:pt x="401283" y="703891"/>
                  </a:lnTo>
                  <a:lnTo>
                    <a:pt x="401283" y="3289"/>
                  </a:lnTo>
                  <a:lnTo>
                    <a:pt x="78941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41" name="자유형 39">
              <a:extLst>
                <a:ext uri="{FF2B5EF4-FFF2-40B4-BE49-F238E27FC236}">
                  <a16:creationId xmlns:a16="http://schemas.microsoft.com/office/drawing/2014/main" id="{425D20CF-721F-4642-8919-D2F546FA9324}"/>
                </a:ext>
              </a:extLst>
            </p:cNvPr>
            <p:cNvSpPr/>
            <p:nvPr/>
          </p:nvSpPr>
          <p:spPr>
            <a:xfrm>
              <a:off x="2372457" y="2373599"/>
              <a:ext cx="463455" cy="414361"/>
            </a:xfrm>
            <a:custGeom>
              <a:avLst/>
              <a:gdLst>
                <a:gd name="connsiteX0" fmla="*/ 463778 w 463778"/>
                <a:gd name="connsiteY0" fmla="*/ 0 h 414440"/>
                <a:gd name="connsiteX1" fmla="*/ 351945 w 463778"/>
                <a:gd name="connsiteY1" fmla="*/ 52627 h 414440"/>
                <a:gd name="connsiteX2" fmla="*/ 118411 w 463778"/>
                <a:gd name="connsiteY2" fmla="*/ 0 h 414440"/>
                <a:gd name="connsiteX3" fmla="*/ 75651 w 463778"/>
                <a:gd name="connsiteY3" fmla="*/ 108544 h 414440"/>
                <a:gd name="connsiteX4" fmla="*/ 62495 w 463778"/>
                <a:gd name="connsiteY4" fmla="*/ 240112 h 414440"/>
                <a:gd name="connsiteX5" fmla="*/ 0 w 463778"/>
                <a:gd name="connsiteY5" fmla="*/ 368392 h 414440"/>
                <a:gd name="connsiteX6" fmla="*/ 138146 w 463778"/>
                <a:gd name="connsiteY6" fmla="*/ 414440 h 414440"/>
                <a:gd name="connsiteX7" fmla="*/ 338788 w 463778"/>
                <a:gd name="connsiteY7" fmla="*/ 384838 h 414440"/>
                <a:gd name="connsiteX8" fmla="*/ 460489 w 463778"/>
                <a:gd name="connsiteY8" fmla="*/ 292740 h 414440"/>
                <a:gd name="connsiteX9" fmla="*/ 463778 w 463778"/>
                <a:gd name="connsiteY9" fmla="*/ 0 h 41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78" h="414440">
                  <a:moveTo>
                    <a:pt x="463778" y="0"/>
                  </a:moveTo>
                  <a:lnTo>
                    <a:pt x="351945" y="52627"/>
                  </a:lnTo>
                  <a:lnTo>
                    <a:pt x="118411" y="0"/>
                  </a:lnTo>
                  <a:lnTo>
                    <a:pt x="75651" y="108544"/>
                  </a:lnTo>
                  <a:lnTo>
                    <a:pt x="62495" y="240112"/>
                  </a:lnTo>
                  <a:lnTo>
                    <a:pt x="0" y="368392"/>
                  </a:lnTo>
                  <a:lnTo>
                    <a:pt x="138146" y="414440"/>
                  </a:lnTo>
                  <a:lnTo>
                    <a:pt x="338788" y="384838"/>
                  </a:lnTo>
                  <a:lnTo>
                    <a:pt x="460489" y="292740"/>
                  </a:lnTo>
                  <a:cubicBezTo>
                    <a:pt x="461585" y="191871"/>
                    <a:pt x="462682" y="91002"/>
                    <a:pt x="463778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20000"/>
              </a:scheme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342" name="자유형 40">
              <a:extLst>
                <a:ext uri="{FF2B5EF4-FFF2-40B4-BE49-F238E27FC236}">
                  <a16:creationId xmlns:a16="http://schemas.microsoft.com/office/drawing/2014/main" id="{47078C61-633D-4A00-8FB8-E6FD07A2C0DA}"/>
                </a:ext>
              </a:extLst>
            </p:cNvPr>
            <p:cNvSpPr/>
            <p:nvPr/>
          </p:nvSpPr>
          <p:spPr>
            <a:xfrm>
              <a:off x="2510541" y="2683179"/>
              <a:ext cx="328545" cy="752519"/>
            </a:xfrm>
            <a:custGeom>
              <a:avLst/>
              <a:gdLst>
                <a:gd name="connsiteX0" fmla="*/ 325632 w 328921"/>
                <a:gd name="connsiteY0" fmla="*/ 0 h 753229"/>
                <a:gd name="connsiteX1" fmla="*/ 213799 w 328921"/>
                <a:gd name="connsiteY1" fmla="*/ 95387 h 753229"/>
                <a:gd name="connsiteX2" fmla="*/ 13157 w 328921"/>
                <a:gd name="connsiteY2" fmla="*/ 121700 h 753229"/>
                <a:gd name="connsiteX3" fmla="*/ 72363 w 328921"/>
                <a:gd name="connsiteY3" fmla="*/ 249980 h 753229"/>
                <a:gd name="connsiteX4" fmla="*/ 13157 w 328921"/>
                <a:gd name="connsiteY4" fmla="*/ 490092 h 753229"/>
                <a:gd name="connsiteX5" fmla="*/ 0 w 328921"/>
                <a:gd name="connsiteY5" fmla="*/ 753229 h 753229"/>
                <a:gd name="connsiteX6" fmla="*/ 328921 w 328921"/>
                <a:gd name="connsiteY6" fmla="*/ 749939 h 753229"/>
                <a:gd name="connsiteX7" fmla="*/ 325632 w 328921"/>
                <a:gd name="connsiteY7" fmla="*/ 0 h 75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921" h="753229">
                  <a:moveTo>
                    <a:pt x="325632" y="0"/>
                  </a:moveTo>
                  <a:lnTo>
                    <a:pt x="213799" y="95387"/>
                  </a:lnTo>
                  <a:lnTo>
                    <a:pt x="13157" y="121700"/>
                  </a:lnTo>
                  <a:lnTo>
                    <a:pt x="72363" y="249980"/>
                  </a:lnTo>
                  <a:lnTo>
                    <a:pt x="13157" y="490092"/>
                  </a:lnTo>
                  <a:lnTo>
                    <a:pt x="0" y="753229"/>
                  </a:lnTo>
                  <a:lnTo>
                    <a:pt x="328921" y="749939"/>
                  </a:lnTo>
                  <a:cubicBezTo>
                    <a:pt x="327825" y="501056"/>
                    <a:pt x="326728" y="252172"/>
                    <a:pt x="325632" y="0"/>
                  </a:cubicBezTo>
                  <a:close/>
                </a:path>
              </a:pathLst>
            </a:custGeom>
            <a:solidFill>
              <a:srgbClr val="3333FF">
                <a:alpha val="20000"/>
              </a:srgbClr>
            </a:solidFill>
            <a:ln>
              <a:solidFill>
                <a:srgbClr val="0066FF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</p:grpSp>
      <p:grpSp>
        <p:nvGrpSpPr>
          <p:cNvPr id="343" name="그룹 41">
            <a:extLst>
              <a:ext uri="{FF2B5EF4-FFF2-40B4-BE49-F238E27FC236}">
                <a16:creationId xmlns:a16="http://schemas.microsoft.com/office/drawing/2014/main" id="{32DED75F-855C-4231-BB5F-3652FD098A60}"/>
              </a:ext>
            </a:extLst>
          </p:cNvPr>
          <p:cNvGrpSpPr>
            <a:grpSpLocks/>
          </p:cNvGrpSpPr>
          <p:nvPr/>
        </p:nvGrpSpPr>
        <p:grpSpPr bwMode="auto">
          <a:xfrm>
            <a:off x="4805202" y="3933056"/>
            <a:ext cx="2000250" cy="1785937"/>
            <a:chOff x="6946254" y="985303"/>
            <a:chExt cx="2000340" cy="1786041"/>
          </a:xfrm>
        </p:grpSpPr>
        <p:sp>
          <p:nvSpPr>
            <p:cNvPr id="344" name="직사각형 42">
              <a:extLst>
                <a:ext uri="{FF2B5EF4-FFF2-40B4-BE49-F238E27FC236}">
                  <a16:creationId xmlns:a16="http://schemas.microsoft.com/office/drawing/2014/main" id="{99485E5B-747D-45B9-A6FC-DB15373B0150}"/>
                </a:ext>
              </a:extLst>
            </p:cNvPr>
            <p:cNvSpPr/>
            <p:nvPr/>
          </p:nvSpPr>
          <p:spPr>
            <a:xfrm>
              <a:off x="6946254" y="986890"/>
              <a:ext cx="1997165" cy="17844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grpSp>
          <p:nvGrpSpPr>
            <p:cNvPr id="345" name="그룹 43">
              <a:extLst>
                <a:ext uri="{FF2B5EF4-FFF2-40B4-BE49-F238E27FC236}">
                  <a16:creationId xmlns:a16="http://schemas.microsoft.com/office/drawing/2014/main" id="{D6CD9F50-6565-4574-AC8B-A90359A808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9543" y="985303"/>
              <a:ext cx="1997051" cy="1786041"/>
              <a:chOff x="7131584" y="1683573"/>
              <a:chExt cx="1997051" cy="1786041"/>
            </a:xfrm>
          </p:grpSpPr>
          <p:sp>
            <p:nvSpPr>
              <p:cNvPr id="346" name="자유형 44">
                <a:extLst>
                  <a:ext uri="{FF2B5EF4-FFF2-40B4-BE49-F238E27FC236}">
                    <a16:creationId xmlns:a16="http://schemas.microsoft.com/office/drawing/2014/main" id="{B3E8FD39-CC06-4467-931B-95708797B160}"/>
                  </a:ext>
                </a:extLst>
              </p:cNvPr>
              <p:cNvSpPr/>
              <p:nvPr/>
            </p:nvSpPr>
            <p:spPr>
              <a:xfrm>
                <a:off x="8220544" y="2785362"/>
                <a:ext cx="635029" cy="684252"/>
              </a:xfrm>
              <a:custGeom>
                <a:avLst/>
                <a:gdLst>
                  <a:gd name="connsiteX0" fmla="*/ 0 w 634818"/>
                  <a:gd name="connsiteY0" fmla="*/ 684156 h 684156"/>
                  <a:gd name="connsiteX1" fmla="*/ 6579 w 634818"/>
                  <a:gd name="connsiteY1" fmla="*/ 585479 h 684156"/>
                  <a:gd name="connsiteX2" fmla="*/ 124990 w 634818"/>
                  <a:gd name="connsiteY2" fmla="*/ 444043 h 684156"/>
                  <a:gd name="connsiteX3" fmla="*/ 200642 w 634818"/>
                  <a:gd name="connsiteY3" fmla="*/ 256558 h 684156"/>
                  <a:gd name="connsiteX4" fmla="*/ 273005 w 634818"/>
                  <a:gd name="connsiteY4" fmla="*/ 148015 h 684156"/>
                  <a:gd name="connsiteX5" fmla="*/ 296029 w 634818"/>
                  <a:gd name="connsiteY5" fmla="*/ 52627 h 684156"/>
                  <a:gd name="connsiteX6" fmla="*/ 427598 w 634818"/>
                  <a:gd name="connsiteY6" fmla="*/ 0 h 684156"/>
                  <a:gd name="connsiteX7" fmla="*/ 582190 w 634818"/>
                  <a:gd name="connsiteY7" fmla="*/ 55917 h 684156"/>
                  <a:gd name="connsiteX8" fmla="*/ 634818 w 634818"/>
                  <a:gd name="connsiteY8" fmla="*/ 180907 h 684156"/>
                  <a:gd name="connsiteX9" fmla="*/ 575612 w 634818"/>
                  <a:gd name="connsiteY9" fmla="*/ 414440 h 684156"/>
                  <a:gd name="connsiteX10" fmla="*/ 565744 w 634818"/>
                  <a:gd name="connsiteY10" fmla="*/ 684156 h 684156"/>
                  <a:gd name="connsiteX11" fmla="*/ 0 w 634818"/>
                  <a:gd name="connsiteY11" fmla="*/ 684156 h 68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4818" h="684156">
                    <a:moveTo>
                      <a:pt x="0" y="684156"/>
                    </a:moveTo>
                    <a:lnTo>
                      <a:pt x="6579" y="585479"/>
                    </a:lnTo>
                    <a:lnTo>
                      <a:pt x="124990" y="444043"/>
                    </a:lnTo>
                    <a:lnTo>
                      <a:pt x="200642" y="256558"/>
                    </a:lnTo>
                    <a:lnTo>
                      <a:pt x="273005" y="148015"/>
                    </a:lnTo>
                    <a:lnTo>
                      <a:pt x="296029" y="52627"/>
                    </a:lnTo>
                    <a:lnTo>
                      <a:pt x="427598" y="0"/>
                    </a:lnTo>
                    <a:lnTo>
                      <a:pt x="582190" y="55917"/>
                    </a:lnTo>
                    <a:lnTo>
                      <a:pt x="634818" y="180907"/>
                    </a:lnTo>
                    <a:lnTo>
                      <a:pt x="575612" y="414440"/>
                    </a:lnTo>
                    <a:lnTo>
                      <a:pt x="565744" y="684156"/>
                    </a:lnTo>
                    <a:lnTo>
                      <a:pt x="0" y="684156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47" name="자유형 45">
                <a:extLst>
                  <a:ext uri="{FF2B5EF4-FFF2-40B4-BE49-F238E27FC236}">
                    <a16:creationId xmlns:a16="http://schemas.microsoft.com/office/drawing/2014/main" id="{1272ACE1-8684-4284-A549-561A1B6349A0}"/>
                  </a:ext>
                </a:extLst>
              </p:cNvPr>
              <p:cNvSpPr/>
              <p:nvPr/>
            </p:nvSpPr>
            <p:spPr>
              <a:xfrm>
                <a:off x="8726980" y="1683573"/>
                <a:ext cx="401655" cy="757281"/>
              </a:xfrm>
              <a:custGeom>
                <a:avLst/>
                <a:gdLst>
                  <a:gd name="connsiteX0" fmla="*/ 78941 w 401283"/>
                  <a:gd name="connsiteY0" fmla="*/ 0 h 756518"/>
                  <a:gd name="connsiteX1" fmla="*/ 98676 w 401283"/>
                  <a:gd name="connsiteY1" fmla="*/ 92098 h 756518"/>
                  <a:gd name="connsiteX2" fmla="*/ 148014 w 401283"/>
                  <a:gd name="connsiteY2" fmla="*/ 223666 h 756518"/>
                  <a:gd name="connsiteX3" fmla="*/ 141435 w 401283"/>
                  <a:gd name="connsiteY3" fmla="*/ 434176 h 756518"/>
                  <a:gd name="connsiteX4" fmla="*/ 0 w 401283"/>
                  <a:gd name="connsiteY4" fmla="*/ 572323 h 756518"/>
                  <a:gd name="connsiteX5" fmla="*/ 55916 w 401283"/>
                  <a:gd name="connsiteY5" fmla="*/ 707180 h 756518"/>
                  <a:gd name="connsiteX6" fmla="*/ 282871 w 401283"/>
                  <a:gd name="connsiteY6" fmla="*/ 756518 h 756518"/>
                  <a:gd name="connsiteX7" fmla="*/ 401283 w 401283"/>
                  <a:gd name="connsiteY7" fmla="*/ 703891 h 756518"/>
                  <a:gd name="connsiteX8" fmla="*/ 401283 w 401283"/>
                  <a:gd name="connsiteY8" fmla="*/ 3289 h 756518"/>
                  <a:gd name="connsiteX9" fmla="*/ 78941 w 401283"/>
                  <a:gd name="connsiteY9" fmla="*/ 0 h 75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1283" h="756518">
                    <a:moveTo>
                      <a:pt x="78941" y="0"/>
                    </a:moveTo>
                    <a:lnTo>
                      <a:pt x="98676" y="92098"/>
                    </a:lnTo>
                    <a:lnTo>
                      <a:pt x="148014" y="223666"/>
                    </a:lnTo>
                    <a:lnTo>
                      <a:pt x="141435" y="434176"/>
                    </a:lnTo>
                    <a:lnTo>
                      <a:pt x="0" y="572323"/>
                    </a:lnTo>
                    <a:lnTo>
                      <a:pt x="55916" y="707180"/>
                    </a:lnTo>
                    <a:lnTo>
                      <a:pt x="282871" y="756518"/>
                    </a:lnTo>
                    <a:lnTo>
                      <a:pt x="401283" y="703891"/>
                    </a:lnTo>
                    <a:lnTo>
                      <a:pt x="401283" y="3289"/>
                    </a:lnTo>
                    <a:lnTo>
                      <a:pt x="78941" y="0"/>
                    </a:ln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48" name="자유형 46">
                <a:extLst>
                  <a:ext uri="{FF2B5EF4-FFF2-40B4-BE49-F238E27FC236}">
                    <a16:creationId xmlns:a16="http://schemas.microsoft.com/office/drawing/2014/main" id="{C8D305D8-C10D-42E4-985A-2A5400AA016C}"/>
                  </a:ext>
                </a:extLst>
              </p:cNvPr>
              <p:cNvSpPr/>
              <p:nvPr/>
            </p:nvSpPr>
            <p:spPr>
              <a:xfrm>
                <a:off x="7131470" y="1683573"/>
                <a:ext cx="622328" cy="1786041"/>
              </a:xfrm>
              <a:custGeom>
                <a:avLst/>
                <a:gdLst>
                  <a:gd name="connsiteX0" fmla="*/ 0 w 621661"/>
                  <a:gd name="connsiteY0" fmla="*/ 0 h 1789330"/>
                  <a:gd name="connsiteX1" fmla="*/ 309186 w 621661"/>
                  <a:gd name="connsiteY1" fmla="*/ 3289 h 1789330"/>
                  <a:gd name="connsiteX2" fmla="*/ 332210 w 621661"/>
                  <a:gd name="connsiteY2" fmla="*/ 98677 h 1789330"/>
                  <a:gd name="connsiteX3" fmla="*/ 286162 w 621661"/>
                  <a:gd name="connsiteY3" fmla="*/ 194064 h 1789330"/>
                  <a:gd name="connsiteX4" fmla="*/ 226956 w 621661"/>
                  <a:gd name="connsiteY4" fmla="*/ 217088 h 1789330"/>
                  <a:gd name="connsiteX5" fmla="*/ 157882 w 621661"/>
                  <a:gd name="connsiteY5" fmla="*/ 348656 h 1789330"/>
                  <a:gd name="connsiteX6" fmla="*/ 217088 w 621661"/>
                  <a:gd name="connsiteY6" fmla="*/ 496671 h 1789330"/>
                  <a:gd name="connsiteX7" fmla="*/ 338789 w 621661"/>
                  <a:gd name="connsiteY7" fmla="*/ 585479 h 1789330"/>
                  <a:gd name="connsiteX8" fmla="*/ 430887 w 621661"/>
                  <a:gd name="connsiteY8" fmla="*/ 690734 h 1789330"/>
                  <a:gd name="connsiteX9" fmla="*/ 549298 w 621661"/>
                  <a:gd name="connsiteY9" fmla="*/ 713759 h 1789330"/>
                  <a:gd name="connsiteX10" fmla="*/ 621661 w 621661"/>
                  <a:gd name="connsiteY10" fmla="*/ 871641 h 1789330"/>
                  <a:gd name="connsiteX11" fmla="*/ 611793 w 621661"/>
                  <a:gd name="connsiteY11" fmla="*/ 999920 h 1789330"/>
                  <a:gd name="connsiteX12" fmla="*/ 493382 w 621661"/>
                  <a:gd name="connsiteY12" fmla="*/ 1098596 h 1789330"/>
                  <a:gd name="connsiteX13" fmla="*/ 296029 w 621661"/>
                  <a:gd name="connsiteY13" fmla="*/ 1108464 h 1789330"/>
                  <a:gd name="connsiteX14" fmla="*/ 384838 w 621661"/>
                  <a:gd name="connsiteY14" fmla="*/ 1361733 h 1789330"/>
                  <a:gd name="connsiteX15" fmla="*/ 351946 w 621661"/>
                  <a:gd name="connsiteY15" fmla="*/ 1509747 h 1789330"/>
                  <a:gd name="connsiteX16" fmla="*/ 286162 w 621661"/>
                  <a:gd name="connsiteY16" fmla="*/ 1690653 h 1789330"/>
                  <a:gd name="connsiteX17" fmla="*/ 220377 w 621661"/>
                  <a:gd name="connsiteY17" fmla="*/ 1786041 h 1789330"/>
                  <a:gd name="connsiteX18" fmla="*/ 3290 w 621661"/>
                  <a:gd name="connsiteY18" fmla="*/ 1789330 h 1789330"/>
                  <a:gd name="connsiteX19" fmla="*/ 0 w 621661"/>
                  <a:gd name="connsiteY19" fmla="*/ 0 h 1789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21661" h="1789330">
                    <a:moveTo>
                      <a:pt x="0" y="0"/>
                    </a:moveTo>
                    <a:lnTo>
                      <a:pt x="309186" y="3289"/>
                    </a:lnTo>
                    <a:lnTo>
                      <a:pt x="332210" y="98677"/>
                    </a:lnTo>
                    <a:lnTo>
                      <a:pt x="286162" y="194064"/>
                    </a:lnTo>
                    <a:lnTo>
                      <a:pt x="226956" y="217088"/>
                    </a:lnTo>
                    <a:lnTo>
                      <a:pt x="157882" y="348656"/>
                    </a:lnTo>
                    <a:lnTo>
                      <a:pt x="217088" y="496671"/>
                    </a:lnTo>
                    <a:lnTo>
                      <a:pt x="338789" y="585479"/>
                    </a:lnTo>
                    <a:lnTo>
                      <a:pt x="430887" y="690734"/>
                    </a:lnTo>
                    <a:lnTo>
                      <a:pt x="549298" y="713759"/>
                    </a:lnTo>
                    <a:lnTo>
                      <a:pt x="621661" y="871641"/>
                    </a:lnTo>
                    <a:lnTo>
                      <a:pt x="611793" y="999920"/>
                    </a:lnTo>
                    <a:lnTo>
                      <a:pt x="493382" y="1098596"/>
                    </a:lnTo>
                    <a:lnTo>
                      <a:pt x="296029" y="1108464"/>
                    </a:lnTo>
                    <a:lnTo>
                      <a:pt x="384838" y="1361733"/>
                    </a:lnTo>
                    <a:lnTo>
                      <a:pt x="351946" y="1509747"/>
                    </a:lnTo>
                    <a:lnTo>
                      <a:pt x="286162" y="1690653"/>
                    </a:lnTo>
                    <a:lnTo>
                      <a:pt x="220377" y="1786041"/>
                    </a:lnTo>
                    <a:lnTo>
                      <a:pt x="3290" y="1789330"/>
                    </a:lnTo>
                    <a:cubicBezTo>
                      <a:pt x="2193" y="1192887"/>
                      <a:pt x="1097" y="596443"/>
                      <a:pt x="0" y="0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49" name="자유형 47">
                <a:extLst>
                  <a:ext uri="{FF2B5EF4-FFF2-40B4-BE49-F238E27FC236}">
                    <a16:creationId xmlns:a16="http://schemas.microsoft.com/office/drawing/2014/main" id="{B9FD4082-2107-4608-BDCB-1B09C88C63D3}"/>
                  </a:ext>
                </a:extLst>
              </p:cNvPr>
              <p:cNvSpPr/>
              <p:nvPr/>
            </p:nvSpPr>
            <p:spPr>
              <a:xfrm>
                <a:off x="7377544" y="2683756"/>
                <a:ext cx="1116062" cy="785858"/>
              </a:xfrm>
              <a:custGeom>
                <a:avLst/>
                <a:gdLst>
                  <a:gd name="connsiteX0" fmla="*/ 0 w 1115042"/>
                  <a:gd name="connsiteY0" fmla="*/ 786121 h 786121"/>
                  <a:gd name="connsiteX1" fmla="*/ 62495 w 1115042"/>
                  <a:gd name="connsiteY1" fmla="*/ 694023 h 786121"/>
                  <a:gd name="connsiteX2" fmla="*/ 128279 w 1115042"/>
                  <a:gd name="connsiteY2" fmla="*/ 513116 h 786121"/>
                  <a:gd name="connsiteX3" fmla="*/ 161171 w 1115042"/>
                  <a:gd name="connsiteY3" fmla="*/ 345367 h 786121"/>
                  <a:gd name="connsiteX4" fmla="*/ 78941 w 1115042"/>
                  <a:gd name="connsiteY4" fmla="*/ 124990 h 786121"/>
                  <a:gd name="connsiteX5" fmla="*/ 266426 w 1115042"/>
                  <a:gd name="connsiteY5" fmla="*/ 115122 h 786121"/>
                  <a:gd name="connsiteX6" fmla="*/ 378259 w 1115042"/>
                  <a:gd name="connsiteY6" fmla="*/ 13157 h 786121"/>
                  <a:gd name="connsiteX7" fmla="*/ 700601 w 1115042"/>
                  <a:gd name="connsiteY7" fmla="*/ 144725 h 786121"/>
                  <a:gd name="connsiteX8" fmla="*/ 851905 w 1115042"/>
                  <a:gd name="connsiteY8" fmla="*/ 134857 h 786121"/>
                  <a:gd name="connsiteX9" fmla="*/ 911111 w 1115042"/>
                  <a:gd name="connsiteY9" fmla="*/ 0 h 786121"/>
                  <a:gd name="connsiteX10" fmla="*/ 1085439 w 1115042"/>
                  <a:gd name="connsiteY10" fmla="*/ 88808 h 786121"/>
                  <a:gd name="connsiteX11" fmla="*/ 1115042 w 1115042"/>
                  <a:gd name="connsiteY11" fmla="*/ 151303 h 786121"/>
                  <a:gd name="connsiteX12" fmla="*/ 1088728 w 1115042"/>
                  <a:gd name="connsiteY12" fmla="*/ 243401 h 786121"/>
                  <a:gd name="connsiteX13" fmla="*/ 1022944 w 1115042"/>
                  <a:gd name="connsiteY13" fmla="*/ 345367 h 786121"/>
                  <a:gd name="connsiteX14" fmla="*/ 950581 w 1115042"/>
                  <a:gd name="connsiteY14" fmla="*/ 536141 h 786121"/>
                  <a:gd name="connsiteX15" fmla="*/ 832170 w 1115042"/>
                  <a:gd name="connsiteY15" fmla="*/ 670998 h 786121"/>
                  <a:gd name="connsiteX16" fmla="*/ 819013 w 1115042"/>
                  <a:gd name="connsiteY16" fmla="*/ 786121 h 786121"/>
                  <a:gd name="connsiteX17" fmla="*/ 0 w 1115042"/>
                  <a:gd name="connsiteY17" fmla="*/ 786121 h 78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15042" h="786121">
                    <a:moveTo>
                      <a:pt x="0" y="786121"/>
                    </a:moveTo>
                    <a:lnTo>
                      <a:pt x="62495" y="694023"/>
                    </a:lnTo>
                    <a:lnTo>
                      <a:pt x="128279" y="513116"/>
                    </a:lnTo>
                    <a:lnTo>
                      <a:pt x="161171" y="345367"/>
                    </a:lnTo>
                    <a:lnTo>
                      <a:pt x="78941" y="124990"/>
                    </a:lnTo>
                    <a:lnTo>
                      <a:pt x="266426" y="115122"/>
                    </a:lnTo>
                    <a:lnTo>
                      <a:pt x="378259" y="13157"/>
                    </a:lnTo>
                    <a:lnTo>
                      <a:pt x="700601" y="144725"/>
                    </a:lnTo>
                    <a:lnTo>
                      <a:pt x="851905" y="134857"/>
                    </a:lnTo>
                    <a:lnTo>
                      <a:pt x="911111" y="0"/>
                    </a:lnTo>
                    <a:lnTo>
                      <a:pt x="1085439" y="88808"/>
                    </a:lnTo>
                    <a:lnTo>
                      <a:pt x="1115042" y="151303"/>
                    </a:lnTo>
                    <a:lnTo>
                      <a:pt x="1088728" y="243401"/>
                    </a:lnTo>
                    <a:lnTo>
                      <a:pt x="1022944" y="345367"/>
                    </a:lnTo>
                    <a:lnTo>
                      <a:pt x="950581" y="536141"/>
                    </a:lnTo>
                    <a:lnTo>
                      <a:pt x="832170" y="670998"/>
                    </a:lnTo>
                    <a:lnTo>
                      <a:pt x="819013" y="786121"/>
                    </a:lnTo>
                    <a:lnTo>
                      <a:pt x="0" y="786121"/>
                    </a:lnTo>
                    <a:close/>
                  </a:path>
                </a:pathLst>
              </a:custGeom>
              <a:solidFill>
                <a:srgbClr val="FFAB97">
                  <a:alpha val="2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50" name="자유형 48">
                <a:extLst>
                  <a:ext uri="{FF2B5EF4-FFF2-40B4-BE49-F238E27FC236}">
                    <a16:creationId xmlns:a16="http://schemas.microsoft.com/office/drawing/2014/main" id="{A8DD133C-9C1C-4628-B518-FDA36472C511}"/>
                  </a:ext>
                </a:extLst>
              </p:cNvPr>
              <p:cNvSpPr/>
              <p:nvPr/>
            </p:nvSpPr>
            <p:spPr>
              <a:xfrm>
                <a:off x="8668239" y="2401165"/>
                <a:ext cx="460396" cy="1068449"/>
              </a:xfrm>
              <a:custGeom>
                <a:avLst/>
                <a:gdLst>
                  <a:gd name="connsiteX0" fmla="*/ 460489 w 460489"/>
                  <a:gd name="connsiteY0" fmla="*/ 0 h 1068993"/>
                  <a:gd name="connsiteX1" fmla="*/ 345367 w 460489"/>
                  <a:gd name="connsiteY1" fmla="*/ 62495 h 1068993"/>
                  <a:gd name="connsiteX2" fmla="*/ 115122 w 460489"/>
                  <a:gd name="connsiteY2" fmla="*/ 9867 h 1068993"/>
                  <a:gd name="connsiteX3" fmla="*/ 75652 w 460489"/>
                  <a:gd name="connsiteY3" fmla="*/ 121700 h 1068993"/>
                  <a:gd name="connsiteX4" fmla="*/ 62495 w 460489"/>
                  <a:gd name="connsiteY4" fmla="*/ 256558 h 1068993"/>
                  <a:gd name="connsiteX5" fmla="*/ 0 w 460489"/>
                  <a:gd name="connsiteY5" fmla="*/ 374970 h 1068993"/>
                  <a:gd name="connsiteX6" fmla="*/ 154593 w 460489"/>
                  <a:gd name="connsiteY6" fmla="*/ 424308 h 1068993"/>
                  <a:gd name="connsiteX7" fmla="*/ 210509 w 460489"/>
                  <a:gd name="connsiteY7" fmla="*/ 565744 h 1068993"/>
                  <a:gd name="connsiteX8" fmla="*/ 148014 w 460489"/>
                  <a:gd name="connsiteY8" fmla="*/ 805856 h 1068993"/>
                  <a:gd name="connsiteX9" fmla="*/ 138147 w 460489"/>
                  <a:gd name="connsiteY9" fmla="*/ 1068993 h 1068993"/>
                  <a:gd name="connsiteX10" fmla="*/ 460489 w 460489"/>
                  <a:gd name="connsiteY10" fmla="*/ 1068993 h 1068993"/>
                  <a:gd name="connsiteX11" fmla="*/ 460489 w 460489"/>
                  <a:gd name="connsiteY11" fmla="*/ 0 h 106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0489" h="1068993">
                    <a:moveTo>
                      <a:pt x="460489" y="0"/>
                    </a:moveTo>
                    <a:lnTo>
                      <a:pt x="345367" y="62495"/>
                    </a:lnTo>
                    <a:lnTo>
                      <a:pt x="115122" y="9867"/>
                    </a:lnTo>
                    <a:lnTo>
                      <a:pt x="75652" y="121700"/>
                    </a:lnTo>
                    <a:lnTo>
                      <a:pt x="62495" y="256558"/>
                    </a:lnTo>
                    <a:lnTo>
                      <a:pt x="0" y="374970"/>
                    </a:lnTo>
                    <a:lnTo>
                      <a:pt x="154593" y="424308"/>
                    </a:lnTo>
                    <a:lnTo>
                      <a:pt x="210509" y="565744"/>
                    </a:lnTo>
                    <a:lnTo>
                      <a:pt x="148014" y="805856"/>
                    </a:lnTo>
                    <a:lnTo>
                      <a:pt x="138147" y="1068993"/>
                    </a:lnTo>
                    <a:lnTo>
                      <a:pt x="460489" y="1068993"/>
                    </a:lnTo>
                    <a:lnTo>
                      <a:pt x="460489" y="0"/>
                    </a:lnTo>
                    <a:close/>
                  </a:path>
                </a:pathLst>
              </a:custGeom>
              <a:solidFill>
                <a:srgbClr val="FFAB97">
                  <a:alpha val="2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51" name="자유형 49">
                <a:extLst>
                  <a:ext uri="{FF2B5EF4-FFF2-40B4-BE49-F238E27FC236}">
                    <a16:creationId xmlns:a16="http://schemas.microsoft.com/office/drawing/2014/main" id="{13B02F23-8AD4-4A33-BBD9-8846D4D8FA27}"/>
                  </a:ext>
                </a:extLst>
              </p:cNvPr>
              <p:cNvSpPr/>
              <p:nvPr/>
            </p:nvSpPr>
            <p:spPr>
              <a:xfrm>
                <a:off x="7312453" y="1683573"/>
                <a:ext cx="1543120" cy="687427"/>
              </a:xfrm>
              <a:custGeom>
                <a:avLst/>
                <a:gdLst>
                  <a:gd name="connsiteX0" fmla="*/ 144725 w 1542639"/>
                  <a:gd name="connsiteY0" fmla="*/ 0 h 687445"/>
                  <a:gd name="connsiteX1" fmla="*/ 174328 w 1542639"/>
                  <a:gd name="connsiteY1" fmla="*/ 111833 h 687445"/>
                  <a:gd name="connsiteX2" fmla="*/ 124990 w 1542639"/>
                  <a:gd name="connsiteY2" fmla="*/ 207220 h 687445"/>
                  <a:gd name="connsiteX3" fmla="*/ 59206 w 1542639"/>
                  <a:gd name="connsiteY3" fmla="*/ 236823 h 687445"/>
                  <a:gd name="connsiteX4" fmla="*/ 0 w 1542639"/>
                  <a:gd name="connsiteY4" fmla="*/ 351946 h 687445"/>
                  <a:gd name="connsiteX5" fmla="*/ 52627 w 1542639"/>
                  <a:gd name="connsiteY5" fmla="*/ 486803 h 687445"/>
                  <a:gd name="connsiteX6" fmla="*/ 174328 w 1542639"/>
                  <a:gd name="connsiteY6" fmla="*/ 569033 h 687445"/>
                  <a:gd name="connsiteX7" fmla="*/ 256558 w 1542639"/>
                  <a:gd name="connsiteY7" fmla="*/ 670999 h 687445"/>
                  <a:gd name="connsiteX8" fmla="*/ 361813 w 1542639"/>
                  <a:gd name="connsiteY8" fmla="*/ 687445 h 687445"/>
                  <a:gd name="connsiteX9" fmla="*/ 404573 w 1542639"/>
                  <a:gd name="connsiteY9" fmla="*/ 624950 h 687445"/>
                  <a:gd name="connsiteX10" fmla="*/ 424308 w 1542639"/>
                  <a:gd name="connsiteY10" fmla="*/ 467068 h 687445"/>
                  <a:gd name="connsiteX11" fmla="*/ 473646 w 1542639"/>
                  <a:gd name="connsiteY11" fmla="*/ 338789 h 687445"/>
                  <a:gd name="connsiteX12" fmla="*/ 490092 w 1542639"/>
                  <a:gd name="connsiteY12" fmla="*/ 319053 h 687445"/>
                  <a:gd name="connsiteX13" fmla="*/ 723626 w 1542639"/>
                  <a:gd name="connsiteY13" fmla="*/ 411151 h 687445"/>
                  <a:gd name="connsiteX14" fmla="*/ 888086 w 1542639"/>
                  <a:gd name="connsiteY14" fmla="*/ 394705 h 687445"/>
                  <a:gd name="connsiteX15" fmla="*/ 983473 w 1542639"/>
                  <a:gd name="connsiteY15" fmla="*/ 539430 h 687445"/>
                  <a:gd name="connsiteX16" fmla="*/ 1161090 w 1542639"/>
                  <a:gd name="connsiteY16" fmla="*/ 503249 h 687445"/>
                  <a:gd name="connsiteX17" fmla="*/ 1404492 w 1542639"/>
                  <a:gd name="connsiteY17" fmla="*/ 552587 h 687445"/>
                  <a:gd name="connsiteX18" fmla="*/ 1539349 w 1542639"/>
                  <a:gd name="connsiteY18" fmla="*/ 427597 h 687445"/>
                  <a:gd name="connsiteX19" fmla="*/ 1542639 w 1542639"/>
                  <a:gd name="connsiteY19" fmla="*/ 233534 h 687445"/>
                  <a:gd name="connsiteX20" fmla="*/ 1496590 w 1542639"/>
                  <a:gd name="connsiteY20" fmla="*/ 108544 h 687445"/>
                  <a:gd name="connsiteX21" fmla="*/ 1473565 w 1542639"/>
                  <a:gd name="connsiteY21" fmla="*/ 3289 h 687445"/>
                  <a:gd name="connsiteX22" fmla="*/ 144725 w 1542639"/>
                  <a:gd name="connsiteY22" fmla="*/ 0 h 687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2639" h="687445">
                    <a:moveTo>
                      <a:pt x="144725" y="0"/>
                    </a:moveTo>
                    <a:lnTo>
                      <a:pt x="174328" y="111833"/>
                    </a:lnTo>
                    <a:lnTo>
                      <a:pt x="124990" y="207220"/>
                    </a:lnTo>
                    <a:lnTo>
                      <a:pt x="59206" y="236823"/>
                    </a:lnTo>
                    <a:lnTo>
                      <a:pt x="0" y="351946"/>
                    </a:lnTo>
                    <a:lnTo>
                      <a:pt x="52627" y="486803"/>
                    </a:lnTo>
                    <a:lnTo>
                      <a:pt x="174328" y="569033"/>
                    </a:lnTo>
                    <a:lnTo>
                      <a:pt x="256558" y="670999"/>
                    </a:lnTo>
                    <a:lnTo>
                      <a:pt x="361813" y="687445"/>
                    </a:lnTo>
                    <a:lnTo>
                      <a:pt x="404573" y="624950"/>
                    </a:lnTo>
                    <a:lnTo>
                      <a:pt x="424308" y="467068"/>
                    </a:lnTo>
                    <a:lnTo>
                      <a:pt x="473646" y="338789"/>
                    </a:lnTo>
                    <a:lnTo>
                      <a:pt x="490092" y="319053"/>
                    </a:lnTo>
                    <a:lnTo>
                      <a:pt x="723626" y="411151"/>
                    </a:lnTo>
                    <a:lnTo>
                      <a:pt x="888086" y="394705"/>
                    </a:lnTo>
                    <a:lnTo>
                      <a:pt x="983473" y="539430"/>
                    </a:lnTo>
                    <a:lnTo>
                      <a:pt x="1161090" y="503249"/>
                    </a:lnTo>
                    <a:lnTo>
                      <a:pt x="1404492" y="552587"/>
                    </a:lnTo>
                    <a:lnTo>
                      <a:pt x="1539349" y="427597"/>
                    </a:lnTo>
                    <a:cubicBezTo>
                      <a:pt x="1540446" y="362909"/>
                      <a:pt x="1541542" y="298222"/>
                      <a:pt x="1542639" y="233534"/>
                    </a:cubicBezTo>
                    <a:lnTo>
                      <a:pt x="1496590" y="108544"/>
                    </a:lnTo>
                    <a:lnTo>
                      <a:pt x="1473565" y="3289"/>
                    </a:lnTo>
                    <a:lnTo>
                      <a:pt x="144725" y="0"/>
                    </a:lnTo>
                    <a:close/>
                  </a:path>
                </a:pathLst>
              </a:custGeom>
              <a:solidFill>
                <a:srgbClr val="FF0000">
                  <a:alpha val="2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52" name="자유형 50">
                <a:extLst>
                  <a:ext uri="{FF2B5EF4-FFF2-40B4-BE49-F238E27FC236}">
                    <a16:creationId xmlns:a16="http://schemas.microsoft.com/office/drawing/2014/main" id="{44AE14F3-4022-44BD-B8F3-BCEC8B4635EF}"/>
                  </a:ext>
                </a:extLst>
              </p:cNvPr>
              <p:cNvSpPr/>
              <p:nvPr/>
            </p:nvSpPr>
            <p:spPr>
              <a:xfrm>
                <a:off x="7693470" y="2024905"/>
                <a:ext cx="1073198" cy="793796"/>
              </a:xfrm>
              <a:custGeom>
                <a:avLst/>
                <a:gdLst>
                  <a:gd name="connsiteX0" fmla="*/ 0 w 1072282"/>
                  <a:gd name="connsiteY0" fmla="*/ 358524 h 792699"/>
                  <a:gd name="connsiteX1" fmla="*/ 49338 w 1072282"/>
                  <a:gd name="connsiteY1" fmla="*/ 282872 h 792699"/>
                  <a:gd name="connsiteX2" fmla="*/ 69073 w 1072282"/>
                  <a:gd name="connsiteY2" fmla="*/ 131568 h 792699"/>
                  <a:gd name="connsiteX3" fmla="*/ 118412 w 1072282"/>
                  <a:gd name="connsiteY3" fmla="*/ 0 h 792699"/>
                  <a:gd name="connsiteX4" fmla="*/ 342078 w 1072282"/>
                  <a:gd name="connsiteY4" fmla="*/ 95387 h 792699"/>
                  <a:gd name="connsiteX5" fmla="*/ 503249 w 1072282"/>
                  <a:gd name="connsiteY5" fmla="*/ 75652 h 792699"/>
                  <a:gd name="connsiteX6" fmla="*/ 601925 w 1072282"/>
                  <a:gd name="connsiteY6" fmla="*/ 226955 h 792699"/>
                  <a:gd name="connsiteX7" fmla="*/ 786121 w 1072282"/>
                  <a:gd name="connsiteY7" fmla="*/ 184196 h 792699"/>
                  <a:gd name="connsiteX8" fmla="*/ 1022944 w 1072282"/>
                  <a:gd name="connsiteY8" fmla="*/ 236823 h 792699"/>
                  <a:gd name="connsiteX9" fmla="*/ 1072282 w 1072282"/>
                  <a:gd name="connsiteY9" fmla="*/ 378259 h 792699"/>
                  <a:gd name="connsiteX10" fmla="*/ 1026233 w 1072282"/>
                  <a:gd name="connsiteY10" fmla="*/ 493381 h 792699"/>
                  <a:gd name="connsiteX11" fmla="*/ 1013076 w 1072282"/>
                  <a:gd name="connsiteY11" fmla="*/ 631528 h 792699"/>
                  <a:gd name="connsiteX12" fmla="*/ 953871 w 1072282"/>
                  <a:gd name="connsiteY12" fmla="*/ 743361 h 792699"/>
                  <a:gd name="connsiteX13" fmla="*/ 815724 w 1072282"/>
                  <a:gd name="connsiteY13" fmla="*/ 792699 h 792699"/>
                  <a:gd name="connsiteX14" fmla="*/ 782832 w 1072282"/>
                  <a:gd name="connsiteY14" fmla="*/ 720337 h 792699"/>
                  <a:gd name="connsiteX15" fmla="*/ 588768 w 1072282"/>
                  <a:gd name="connsiteY15" fmla="*/ 628239 h 792699"/>
                  <a:gd name="connsiteX16" fmla="*/ 522984 w 1072282"/>
                  <a:gd name="connsiteY16" fmla="*/ 772964 h 792699"/>
                  <a:gd name="connsiteX17" fmla="*/ 391416 w 1072282"/>
                  <a:gd name="connsiteY17" fmla="*/ 776253 h 792699"/>
                  <a:gd name="connsiteX18" fmla="*/ 69073 w 1072282"/>
                  <a:gd name="connsiteY18" fmla="*/ 651263 h 792699"/>
                  <a:gd name="connsiteX19" fmla="*/ 82230 w 1072282"/>
                  <a:gd name="connsiteY19" fmla="*/ 522984 h 792699"/>
                  <a:gd name="connsiteX20" fmla="*/ 0 w 1072282"/>
                  <a:gd name="connsiteY20" fmla="*/ 358524 h 79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72282" h="792699">
                    <a:moveTo>
                      <a:pt x="0" y="358524"/>
                    </a:moveTo>
                    <a:lnTo>
                      <a:pt x="49338" y="282872"/>
                    </a:lnTo>
                    <a:lnTo>
                      <a:pt x="69073" y="131568"/>
                    </a:lnTo>
                    <a:lnTo>
                      <a:pt x="118412" y="0"/>
                    </a:lnTo>
                    <a:lnTo>
                      <a:pt x="342078" y="95387"/>
                    </a:lnTo>
                    <a:lnTo>
                      <a:pt x="503249" y="75652"/>
                    </a:lnTo>
                    <a:lnTo>
                      <a:pt x="601925" y="226955"/>
                    </a:lnTo>
                    <a:lnTo>
                      <a:pt x="786121" y="184196"/>
                    </a:lnTo>
                    <a:lnTo>
                      <a:pt x="1022944" y="236823"/>
                    </a:lnTo>
                    <a:lnTo>
                      <a:pt x="1072282" y="378259"/>
                    </a:lnTo>
                    <a:lnTo>
                      <a:pt x="1026233" y="493381"/>
                    </a:lnTo>
                    <a:lnTo>
                      <a:pt x="1013076" y="631528"/>
                    </a:lnTo>
                    <a:lnTo>
                      <a:pt x="953871" y="743361"/>
                    </a:lnTo>
                    <a:lnTo>
                      <a:pt x="815724" y="792699"/>
                    </a:lnTo>
                    <a:lnTo>
                      <a:pt x="782832" y="720337"/>
                    </a:lnTo>
                    <a:lnTo>
                      <a:pt x="588768" y="628239"/>
                    </a:lnTo>
                    <a:lnTo>
                      <a:pt x="522984" y="772964"/>
                    </a:lnTo>
                    <a:lnTo>
                      <a:pt x="391416" y="776253"/>
                    </a:lnTo>
                    <a:lnTo>
                      <a:pt x="69073" y="651263"/>
                    </a:lnTo>
                    <a:lnTo>
                      <a:pt x="82230" y="522984"/>
                    </a:lnTo>
                    <a:lnTo>
                      <a:pt x="0" y="358524"/>
                    </a:lnTo>
                    <a:close/>
                  </a:path>
                </a:pathLst>
              </a:custGeom>
              <a:solidFill>
                <a:srgbClr val="FF0000">
                  <a:alpha val="65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53" name="그룹 51">
            <a:extLst>
              <a:ext uri="{FF2B5EF4-FFF2-40B4-BE49-F238E27FC236}">
                <a16:creationId xmlns:a16="http://schemas.microsoft.com/office/drawing/2014/main" id="{3E17AED7-2C8A-4F09-B81F-90F0FD180258}"/>
              </a:ext>
            </a:extLst>
          </p:cNvPr>
          <p:cNvGrpSpPr>
            <a:grpSpLocks/>
          </p:cNvGrpSpPr>
          <p:nvPr/>
        </p:nvGrpSpPr>
        <p:grpSpPr bwMode="auto">
          <a:xfrm>
            <a:off x="4800440" y="3940993"/>
            <a:ext cx="2000250" cy="1787525"/>
            <a:chOff x="6946254" y="3620413"/>
            <a:chExt cx="1999839" cy="1788768"/>
          </a:xfrm>
        </p:grpSpPr>
        <p:sp>
          <p:nvSpPr>
            <p:cNvPr id="354" name="직사각형 52">
              <a:extLst>
                <a:ext uri="{FF2B5EF4-FFF2-40B4-BE49-F238E27FC236}">
                  <a16:creationId xmlns:a16="http://schemas.microsoft.com/office/drawing/2014/main" id="{57F3241B-7E79-4F78-ADD5-F77C1A64FEB4}"/>
                </a:ext>
              </a:extLst>
            </p:cNvPr>
            <p:cNvSpPr/>
            <p:nvPr/>
          </p:nvSpPr>
          <p:spPr>
            <a:xfrm>
              <a:off x="6946254" y="3623590"/>
              <a:ext cx="1996665" cy="17855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grpSp>
          <p:nvGrpSpPr>
            <p:cNvPr id="355" name="그룹 53">
              <a:extLst>
                <a:ext uri="{FF2B5EF4-FFF2-40B4-BE49-F238E27FC236}">
                  <a16:creationId xmlns:a16="http://schemas.microsoft.com/office/drawing/2014/main" id="{AFD3F1C1-B489-4232-BE70-AFF0AD24F6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6254" y="3620413"/>
              <a:ext cx="1999839" cy="1779462"/>
              <a:chOff x="7222538" y="3656074"/>
              <a:chExt cx="1999839" cy="1779462"/>
            </a:xfrm>
          </p:grpSpPr>
          <p:sp>
            <p:nvSpPr>
              <p:cNvPr id="356" name="자유형 54">
                <a:extLst>
                  <a:ext uri="{FF2B5EF4-FFF2-40B4-BE49-F238E27FC236}">
                    <a16:creationId xmlns:a16="http://schemas.microsoft.com/office/drawing/2014/main" id="{CDA16284-4D12-4818-8120-6A01B6692B94}"/>
                  </a:ext>
                </a:extLst>
              </p:cNvPr>
              <p:cNvSpPr/>
              <p:nvPr/>
            </p:nvSpPr>
            <p:spPr>
              <a:xfrm>
                <a:off x="7222538" y="3656074"/>
                <a:ext cx="1996665" cy="1779237"/>
              </a:xfrm>
              <a:custGeom>
                <a:avLst/>
                <a:gdLst>
                  <a:gd name="connsiteX0" fmla="*/ 226956 w 1996550"/>
                  <a:gd name="connsiteY0" fmla="*/ 1779462 h 1779462"/>
                  <a:gd name="connsiteX1" fmla="*/ 289451 w 1996550"/>
                  <a:gd name="connsiteY1" fmla="*/ 1687364 h 1779462"/>
                  <a:gd name="connsiteX2" fmla="*/ 358524 w 1996550"/>
                  <a:gd name="connsiteY2" fmla="*/ 1496590 h 1779462"/>
                  <a:gd name="connsiteX3" fmla="*/ 391416 w 1996550"/>
                  <a:gd name="connsiteY3" fmla="*/ 1338708 h 1779462"/>
                  <a:gd name="connsiteX4" fmla="*/ 302608 w 1996550"/>
                  <a:gd name="connsiteY4" fmla="*/ 1101885 h 1779462"/>
                  <a:gd name="connsiteX5" fmla="*/ 506539 w 1996550"/>
                  <a:gd name="connsiteY5" fmla="*/ 1088728 h 1779462"/>
                  <a:gd name="connsiteX6" fmla="*/ 624950 w 1996550"/>
                  <a:gd name="connsiteY6" fmla="*/ 976895 h 1779462"/>
                  <a:gd name="connsiteX7" fmla="*/ 944003 w 1996550"/>
                  <a:gd name="connsiteY7" fmla="*/ 1115042 h 1779462"/>
                  <a:gd name="connsiteX8" fmla="*/ 1088728 w 1996550"/>
                  <a:gd name="connsiteY8" fmla="*/ 1108463 h 1779462"/>
                  <a:gd name="connsiteX9" fmla="*/ 1154513 w 1996550"/>
                  <a:gd name="connsiteY9" fmla="*/ 953871 h 1779462"/>
                  <a:gd name="connsiteX10" fmla="*/ 1348576 w 1996550"/>
                  <a:gd name="connsiteY10" fmla="*/ 1059125 h 1779462"/>
                  <a:gd name="connsiteX11" fmla="*/ 1381468 w 1996550"/>
                  <a:gd name="connsiteY11" fmla="*/ 1128199 h 1779462"/>
                  <a:gd name="connsiteX12" fmla="*/ 1513036 w 1996550"/>
                  <a:gd name="connsiteY12" fmla="*/ 1075571 h 1779462"/>
                  <a:gd name="connsiteX13" fmla="*/ 1575531 w 1996550"/>
                  <a:gd name="connsiteY13" fmla="*/ 963738 h 1779462"/>
                  <a:gd name="connsiteX14" fmla="*/ 1595267 w 1996550"/>
                  <a:gd name="connsiteY14" fmla="*/ 822302 h 1779462"/>
                  <a:gd name="connsiteX15" fmla="*/ 1638026 w 1996550"/>
                  <a:gd name="connsiteY15" fmla="*/ 697312 h 1779462"/>
                  <a:gd name="connsiteX16" fmla="*/ 1884717 w 1996550"/>
                  <a:gd name="connsiteY16" fmla="*/ 753229 h 1779462"/>
                  <a:gd name="connsiteX17" fmla="*/ 1993261 w 1996550"/>
                  <a:gd name="connsiteY17" fmla="*/ 690734 h 1779462"/>
                  <a:gd name="connsiteX18" fmla="*/ 1996550 w 1996550"/>
                  <a:gd name="connsiteY18" fmla="*/ 0 h 1779462"/>
                  <a:gd name="connsiteX19" fmla="*/ 0 w 1996550"/>
                  <a:gd name="connsiteY19" fmla="*/ 0 h 1779462"/>
                  <a:gd name="connsiteX20" fmla="*/ 3290 w 1996550"/>
                  <a:gd name="connsiteY20" fmla="*/ 1776173 h 1779462"/>
                  <a:gd name="connsiteX21" fmla="*/ 226956 w 1996550"/>
                  <a:gd name="connsiteY21" fmla="*/ 1779462 h 1779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96550" h="1779462">
                    <a:moveTo>
                      <a:pt x="226956" y="1779462"/>
                    </a:moveTo>
                    <a:lnTo>
                      <a:pt x="289451" y="1687364"/>
                    </a:lnTo>
                    <a:lnTo>
                      <a:pt x="358524" y="1496590"/>
                    </a:lnTo>
                    <a:lnTo>
                      <a:pt x="391416" y="1338708"/>
                    </a:lnTo>
                    <a:lnTo>
                      <a:pt x="302608" y="1101885"/>
                    </a:lnTo>
                    <a:lnTo>
                      <a:pt x="506539" y="1088728"/>
                    </a:lnTo>
                    <a:lnTo>
                      <a:pt x="624950" y="976895"/>
                    </a:lnTo>
                    <a:lnTo>
                      <a:pt x="944003" y="1115042"/>
                    </a:lnTo>
                    <a:lnTo>
                      <a:pt x="1088728" y="1108463"/>
                    </a:lnTo>
                    <a:lnTo>
                      <a:pt x="1154513" y="953871"/>
                    </a:lnTo>
                    <a:lnTo>
                      <a:pt x="1348576" y="1059125"/>
                    </a:lnTo>
                    <a:lnTo>
                      <a:pt x="1381468" y="1128199"/>
                    </a:lnTo>
                    <a:lnTo>
                      <a:pt x="1513036" y="1075571"/>
                    </a:lnTo>
                    <a:lnTo>
                      <a:pt x="1575531" y="963738"/>
                    </a:lnTo>
                    <a:lnTo>
                      <a:pt x="1595267" y="822302"/>
                    </a:lnTo>
                    <a:lnTo>
                      <a:pt x="1638026" y="697312"/>
                    </a:lnTo>
                    <a:lnTo>
                      <a:pt x="1884717" y="753229"/>
                    </a:lnTo>
                    <a:lnTo>
                      <a:pt x="1993261" y="690734"/>
                    </a:lnTo>
                    <a:cubicBezTo>
                      <a:pt x="1994357" y="460489"/>
                      <a:pt x="1995454" y="230245"/>
                      <a:pt x="1996550" y="0"/>
                    </a:cubicBezTo>
                    <a:lnTo>
                      <a:pt x="0" y="0"/>
                    </a:lnTo>
                    <a:cubicBezTo>
                      <a:pt x="1097" y="592058"/>
                      <a:pt x="2193" y="1184115"/>
                      <a:pt x="3290" y="1776173"/>
                    </a:cubicBezTo>
                    <a:lnTo>
                      <a:pt x="226956" y="1779462"/>
                    </a:lnTo>
                    <a:close/>
                  </a:path>
                </a:pathLst>
              </a:custGeom>
              <a:solidFill>
                <a:srgbClr val="FF0000">
                  <a:alpha val="8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sp>
            <p:nvSpPr>
              <p:cNvPr id="357" name="자유형 55">
                <a:extLst>
                  <a:ext uri="{FF2B5EF4-FFF2-40B4-BE49-F238E27FC236}">
                    <a16:creationId xmlns:a16="http://schemas.microsoft.com/office/drawing/2014/main" id="{6849673E-0873-425B-B055-219756105FDB}"/>
                  </a:ext>
                </a:extLst>
              </p:cNvPr>
              <p:cNvSpPr/>
              <p:nvPr/>
            </p:nvSpPr>
            <p:spPr>
              <a:xfrm>
                <a:off x="7473311" y="4366181"/>
                <a:ext cx="1749066" cy="1069130"/>
              </a:xfrm>
              <a:custGeom>
                <a:avLst/>
                <a:gdLst>
                  <a:gd name="connsiteX0" fmla="*/ 1746570 w 1749859"/>
                  <a:gd name="connsiteY0" fmla="*/ 0 h 1068993"/>
                  <a:gd name="connsiteX1" fmla="*/ 1631448 w 1749859"/>
                  <a:gd name="connsiteY1" fmla="*/ 69073 h 1068993"/>
                  <a:gd name="connsiteX2" fmla="*/ 1401203 w 1749859"/>
                  <a:gd name="connsiteY2" fmla="*/ 9868 h 1068993"/>
                  <a:gd name="connsiteX3" fmla="*/ 1361733 w 1749859"/>
                  <a:gd name="connsiteY3" fmla="*/ 124990 h 1068993"/>
                  <a:gd name="connsiteX4" fmla="*/ 1341997 w 1749859"/>
                  <a:gd name="connsiteY4" fmla="*/ 266426 h 1068993"/>
                  <a:gd name="connsiteX5" fmla="*/ 1276213 w 1749859"/>
                  <a:gd name="connsiteY5" fmla="*/ 381548 h 1068993"/>
                  <a:gd name="connsiteX6" fmla="*/ 1131488 w 1749859"/>
                  <a:gd name="connsiteY6" fmla="*/ 437465 h 1068993"/>
                  <a:gd name="connsiteX7" fmla="*/ 1124910 w 1749859"/>
                  <a:gd name="connsiteY7" fmla="*/ 440754 h 1068993"/>
                  <a:gd name="connsiteX8" fmla="*/ 1085439 w 1749859"/>
                  <a:gd name="connsiteY8" fmla="*/ 358524 h 1068993"/>
                  <a:gd name="connsiteX9" fmla="*/ 914400 w 1749859"/>
                  <a:gd name="connsiteY9" fmla="*/ 269715 h 1068993"/>
                  <a:gd name="connsiteX10" fmla="*/ 851905 w 1749859"/>
                  <a:gd name="connsiteY10" fmla="*/ 417730 h 1068993"/>
                  <a:gd name="connsiteX11" fmla="*/ 694023 w 1749859"/>
                  <a:gd name="connsiteY11" fmla="*/ 424308 h 1068993"/>
                  <a:gd name="connsiteX12" fmla="*/ 381548 w 1749859"/>
                  <a:gd name="connsiteY12" fmla="*/ 289450 h 1068993"/>
                  <a:gd name="connsiteX13" fmla="*/ 266426 w 1749859"/>
                  <a:gd name="connsiteY13" fmla="*/ 394705 h 1068993"/>
                  <a:gd name="connsiteX14" fmla="*/ 75652 w 1749859"/>
                  <a:gd name="connsiteY14" fmla="*/ 407862 h 1068993"/>
                  <a:gd name="connsiteX15" fmla="*/ 167750 w 1749859"/>
                  <a:gd name="connsiteY15" fmla="*/ 641396 h 1068993"/>
                  <a:gd name="connsiteX16" fmla="*/ 128279 w 1749859"/>
                  <a:gd name="connsiteY16" fmla="*/ 799278 h 1068993"/>
                  <a:gd name="connsiteX17" fmla="*/ 59206 w 1749859"/>
                  <a:gd name="connsiteY17" fmla="*/ 973606 h 1068993"/>
                  <a:gd name="connsiteX18" fmla="*/ 0 w 1749859"/>
                  <a:gd name="connsiteY18" fmla="*/ 1068993 h 1068993"/>
                  <a:gd name="connsiteX19" fmla="*/ 1749859 w 1749859"/>
                  <a:gd name="connsiteY19" fmla="*/ 1068993 h 1068993"/>
                  <a:gd name="connsiteX20" fmla="*/ 1746570 w 1749859"/>
                  <a:gd name="connsiteY20" fmla="*/ 0 h 106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49859" h="1068993">
                    <a:moveTo>
                      <a:pt x="1746570" y="0"/>
                    </a:moveTo>
                    <a:lnTo>
                      <a:pt x="1631448" y="69073"/>
                    </a:lnTo>
                    <a:lnTo>
                      <a:pt x="1401203" y="9868"/>
                    </a:lnTo>
                    <a:lnTo>
                      <a:pt x="1361733" y="124990"/>
                    </a:lnTo>
                    <a:lnTo>
                      <a:pt x="1341997" y="266426"/>
                    </a:lnTo>
                    <a:lnTo>
                      <a:pt x="1276213" y="381548"/>
                    </a:lnTo>
                    <a:lnTo>
                      <a:pt x="1131488" y="437465"/>
                    </a:lnTo>
                    <a:lnTo>
                      <a:pt x="1124910" y="440754"/>
                    </a:lnTo>
                    <a:lnTo>
                      <a:pt x="1085439" y="358524"/>
                    </a:lnTo>
                    <a:lnTo>
                      <a:pt x="914400" y="269715"/>
                    </a:lnTo>
                    <a:lnTo>
                      <a:pt x="851905" y="417730"/>
                    </a:lnTo>
                    <a:lnTo>
                      <a:pt x="694023" y="424308"/>
                    </a:lnTo>
                    <a:lnTo>
                      <a:pt x="381548" y="289450"/>
                    </a:lnTo>
                    <a:lnTo>
                      <a:pt x="266426" y="394705"/>
                    </a:lnTo>
                    <a:lnTo>
                      <a:pt x="75652" y="407862"/>
                    </a:lnTo>
                    <a:lnTo>
                      <a:pt x="167750" y="641396"/>
                    </a:lnTo>
                    <a:lnTo>
                      <a:pt x="128279" y="799278"/>
                    </a:lnTo>
                    <a:lnTo>
                      <a:pt x="59206" y="973606"/>
                    </a:lnTo>
                    <a:lnTo>
                      <a:pt x="0" y="1068993"/>
                    </a:lnTo>
                    <a:lnTo>
                      <a:pt x="1749859" y="1068993"/>
                    </a:lnTo>
                    <a:cubicBezTo>
                      <a:pt x="1748763" y="712662"/>
                      <a:pt x="1747666" y="356331"/>
                      <a:pt x="1746570" y="0"/>
                    </a:cubicBezTo>
                    <a:close/>
                  </a:path>
                </a:pathLst>
              </a:custGeom>
              <a:solidFill>
                <a:srgbClr val="FF0000">
                  <a:alpha val="40000"/>
                </a:srgbClr>
              </a:solidFill>
              <a:ln>
                <a:solidFill>
                  <a:srgbClr val="0066FF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58" name="그룹 15377">
            <a:extLst>
              <a:ext uri="{FF2B5EF4-FFF2-40B4-BE49-F238E27FC236}">
                <a16:creationId xmlns:a16="http://schemas.microsoft.com/office/drawing/2014/main" id="{8532D86E-8EF2-489C-8B75-0F82D9101F6A}"/>
              </a:ext>
            </a:extLst>
          </p:cNvPr>
          <p:cNvGrpSpPr>
            <a:grpSpLocks/>
          </p:cNvGrpSpPr>
          <p:nvPr/>
        </p:nvGrpSpPr>
        <p:grpSpPr bwMode="auto">
          <a:xfrm>
            <a:off x="7107077" y="3920356"/>
            <a:ext cx="1617662" cy="1928812"/>
            <a:chOff x="3143253" y="3666690"/>
            <a:chExt cx="1616528" cy="1929271"/>
          </a:xfrm>
        </p:grpSpPr>
        <p:sp>
          <p:nvSpPr>
            <p:cNvPr id="359" name="직사각형 15376">
              <a:extLst>
                <a:ext uri="{FF2B5EF4-FFF2-40B4-BE49-F238E27FC236}">
                  <a16:creationId xmlns:a16="http://schemas.microsoft.com/office/drawing/2014/main" id="{1D4F16D4-961C-47AD-ABE3-6217E12943A7}"/>
                </a:ext>
              </a:extLst>
            </p:cNvPr>
            <p:cNvSpPr/>
            <p:nvPr/>
          </p:nvSpPr>
          <p:spPr>
            <a:xfrm>
              <a:off x="3143253" y="3666690"/>
              <a:ext cx="1616528" cy="1914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cxnSp>
          <p:nvCxnSpPr>
            <p:cNvPr id="360" name="직선 화살표 연결선 61">
              <a:extLst>
                <a:ext uri="{FF2B5EF4-FFF2-40B4-BE49-F238E27FC236}">
                  <a16:creationId xmlns:a16="http://schemas.microsoft.com/office/drawing/2014/main" id="{CED9C608-F7D6-431C-91D7-5CA5198E9D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51517" y="3845379"/>
              <a:ext cx="0" cy="149406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1" name="자유형 15367">
              <a:extLst>
                <a:ext uri="{FF2B5EF4-FFF2-40B4-BE49-F238E27FC236}">
                  <a16:creationId xmlns:a16="http://schemas.microsoft.com/office/drawing/2014/main" id="{BC7EAE6A-9B85-45A0-8DBD-EEAD9E20E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085" y="3909558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62" name="자유형 76">
              <a:extLst>
                <a:ext uri="{FF2B5EF4-FFF2-40B4-BE49-F238E27FC236}">
                  <a16:creationId xmlns:a16="http://schemas.microsoft.com/office/drawing/2014/main" id="{D673283C-FA9C-40C1-AC0B-9BF6BC0F147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433086" y="4583364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96A14420-2069-45F3-861C-025DF0CA9190}"/>
                </a:ext>
              </a:extLst>
            </p:cNvPr>
            <p:cNvSpPr txBox="1"/>
            <p:nvPr/>
          </p:nvSpPr>
          <p:spPr>
            <a:xfrm>
              <a:off x="3688970" y="3707975"/>
              <a:ext cx="141188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200" b="1" i="1" u="none" dirty="0">
                  <a:latin typeface="+mn-ea"/>
                  <a:ea typeface="+mn-ea"/>
                </a:rPr>
                <a:t>E</a:t>
              </a:r>
              <a:endParaRPr lang="ko-KR" altLang="en-US" sz="1800" b="1" i="1" u="none" dirty="0">
                <a:latin typeface="+mn-ea"/>
                <a:ea typeface="+mn-ea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57743DF0-C0EC-4DEC-A038-795265D33A4B}"/>
                </a:ext>
              </a:extLst>
            </p:cNvPr>
            <p:cNvSpPr txBox="1"/>
            <p:nvPr/>
          </p:nvSpPr>
          <p:spPr>
            <a:xfrm>
              <a:off x="3673106" y="5319670"/>
              <a:ext cx="556821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 b="1" u="none" dirty="0">
                  <a:latin typeface="+mn-ea"/>
                  <a:ea typeface="+mn-ea"/>
                </a:rPr>
                <a:t>x = 0</a:t>
              </a:r>
              <a:endParaRPr lang="ko-KR" altLang="en-US" sz="1200" b="1" u="none" dirty="0">
                <a:latin typeface="+mn-ea"/>
                <a:ea typeface="+mn-ea"/>
              </a:endParaRPr>
            </a:p>
          </p:txBody>
        </p:sp>
        <p:cxnSp>
          <p:nvCxnSpPr>
            <p:cNvPr id="365" name="직선 연결선 15374">
              <a:extLst>
                <a:ext uri="{FF2B5EF4-FFF2-40B4-BE49-F238E27FC236}">
                  <a16:creationId xmlns:a16="http://schemas.microsoft.com/office/drawing/2014/main" id="{1467D9B9-B758-4BD8-AA2B-4B6C1166F5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13517" y="4576083"/>
              <a:ext cx="14760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6359AF46-C751-4119-A0FE-6AD4B4DCB916}"/>
                </a:ext>
              </a:extLst>
            </p:cNvPr>
            <p:cNvSpPr txBox="1"/>
            <p:nvPr/>
          </p:nvSpPr>
          <p:spPr>
            <a:xfrm>
              <a:off x="4396499" y="4547962"/>
              <a:ext cx="361696" cy="2461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000" b="1" i="1" u="none" dirty="0">
                  <a:latin typeface="+mn-ea"/>
                  <a:ea typeface="+mn-ea"/>
                </a:rPr>
                <a:t>E</a:t>
              </a:r>
              <a:r>
                <a:rPr lang="en-US" altLang="ko-KR" sz="1000" b="1" i="1" u="none" baseline="-25000" dirty="0">
                  <a:latin typeface="+mn-ea"/>
                  <a:ea typeface="+mn-ea"/>
                </a:rPr>
                <a:t>F</a:t>
              </a:r>
              <a:endParaRPr lang="ko-KR" altLang="en-US" sz="1200" b="1" i="1" u="none" baseline="-25000" dirty="0">
                <a:latin typeface="+mn-ea"/>
                <a:ea typeface="+mn-ea"/>
              </a:endParaRPr>
            </a:p>
          </p:txBody>
        </p:sp>
      </p:grpSp>
      <p:grpSp>
        <p:nvGrpSpPr>
          <p:cNvPr id="367" name="그룹 87">
            <a:extLst>
              <a:ext uri="{FF2B5EF4-FFF2-40B4-BE49-F238E27FC236}">
                <a16:creationId xmlns:a16="http://schemas.microsoft.com/office/drawing/2014/main" id="{C1096B7E-DACB-4F3D-AD6E-571BB740210C}"/>
              </a:ext>
            </a:extLst>
          </p:cNvPr>
          <p:cNvGrpSpPr>
            <a:grpSpLocks/>
          </p:cNvGrpSpPr>
          <p:nvPr/>
        </p:nvGrpSpPr>
        <p:grpSpPr bwMode="auto">
          <a:xfrm>
            <a:off x="7107077" y="3920356"/>
            <a:ext cx="1616075" cy="1928812"/>
            <a:chOff x="3143253" y="3666690"/>
            <a:chExt cx="1616528" cy="1929271"/>
          </a:xfrm>
        </p:grpSpPr>
        <p:sp>
          <p:nvSpPr>
            <p:cNvPr id="368" name="직사각형 88">
              <a:extLst>
                <a:ext uri="{FF2B5EF4-FFF2-40B4-BE49-F238E27FC236}">
                  <a16:creationId xmlns:a16="http://schemas.microsoft.com/office/drawing/2014/main" id="{E2629174-3BBE-4A0C-94CF-0EB86412E0E1}"/>
                </a:ext>
              </a:extLst>
            </p:cNvPr>
            <p:cNvSpPr/>
            <p:nvPr/>
          </p:nvSpPr>
          <p:spPr>
            <a:xfrm>
              <a:off x="3143253" y="3666690"/>
              <a:ext cx="1616528" cy="1914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cxnSp>
          <p:nvCxnSpPr>
            <p:cNvPr id="369" name="직선 화살표 연결선 89">
              <a:extLst>
                <a:ext uri="{FF2B5EF4-FFF2-40B4-BE49-F238E27FC236}">
                  <a16:creationId xmlns:a16="http://schemas.microsoft.com/office/drawing/2014/main" id="{195D2834-CA6B-4463-8EC0-8EBF7DE059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51517" y="3845379"/>
              <a:ext cx="0" cy="149406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0" name="자유형 90">
              <a:extLst>
                <a:ext uri="{FF2B5EF4-FFF2-40B4-BE49-F238E27FC236}">
                  <a16:creationId xmlns:a16="http://schemas.microsoft.com/office/drawing/2014/main" id="{AD916D52-0700-48A4-ACF5-E7ACE6967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085" y="3950378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71" name="자유형 91">
              <a:extLst>
                <a:ext uri="{FF2B5EF4-FFF2-40B4-BE49-F238E27FC236}">
                  <a16:creationId xmlns:a16="http://schemas.microsoft.com/office/drawing/2014/main" id="{F1615F2F-7246-4C04-BBAD-91ED8BC4F42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433086" y="4501727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1A8637E7-FB9E-4DDD-A5BD-6C924B9D2EA7}"/>
                </a:ext>
              </a:extLst>
            </p:cNvPr>
            <p:cNvSpPr txBox="1"/>
            <p:nvPr/>
          </p:nvSpPr>
          <p:spPr>
            <a:xfrm>
              <a:off x="3687918" y="3707975"/>
              <a:ext cx="142915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200" b="1" i="1" u="none" dirty="0">
                  <a:latin typeface="+mn-ea"/>
                  <a:ea typeface="+mn-ea"/>
                </a:rPr>
                <a:t>E</a:t>
              </a:r>
              <a:endParaRPr lang="ko-KR" altLang="en-US" sz="1800" b="1" i="1" u="none" dirty="0">
                <a:latin typeface="+mn-ea"/>
                <a:ea typeface="+mn-ea"/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EDA9CE6E-56D3-43D7-99E0-66CE3B852FA6}"/>
                </a:ext>
              </a:extLst>
            </p:cNvPr>
            <p:cNvSpPr txBox="1"/>
            <p:nvPr/>
          </p:nvSpPr>
          <p:spPr>
            <a:xfrm>
              <a:off x="3506892" y="5319670"/>
              <a:ext cx="889249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 b="1" u="none" dirty="0">
                  <a:latin typeface="+mn-ea"/>
                  <a:ea typeface="+mn-ea"/>
                </a:rPr>
                <a:t>x = x</a:t>
              </a:r>
              <a:r>
                <a:rPr lang="en-US" altLang="ko-KR" sz="1200" b="1" u="none" baseline="-25000" dirty="0">
                  <a:latin typeface="+mn-ea"/>
                  <a:ea typeface="+mn-ea"/>
                </a:rPr>
                <a:t>1</a:t>
              </a:r>
              <a:endParaRPr lang="ko-KR" altLang="en-US" sz="1200" b="1" u="none" baseline="-25000" dirty="0">
                <a:latin typeface="+mn-ea"/>
                <a:ea typeface="+mn-ea"/>
              </a:endParaRPr>
            </a:p>
          </p:txBody>
        </p:sp>
        <p:cxnSp>
          <p:nvCxnSpPr>
            <p:cNvPr id="374" name="직선 연결선 94">
              <a:extLst>
                <a:ext uri="{FF2B5EF4-FFF2-40B4-BE49-F238E27FC236}">
                  <a16:creationId xmlns:a16="http://schemas.microsoft.com/office/drawing/2014/main" id="{DD8FA22E-2AAC-4C3E-8ADA-8F7F372F95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13517" y="4576083"/>
              <a:ext cx="14760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9697DFF6-0430-4D81-8233-DC2B03421CA4}"/>
                </a:ext>
              </a:extLst>
            </p:cNvPr>
            <p:cNvSpPr txBox="1"/>
            <p:nvPr/>
          </p:nvSpPr>
          <p:spPr>
            <a:xfrm>
              <a:off x="4396141" y="4547962"/>
              <a:ext cx="362051" cy="2461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000" b="1" i="1" u="none" dirty="0">
                  <a:latin typeface="+mn-ea"/>
                  <a:ea typeface="+mn-ea"/>
                </a:rPr>
                <a:t>E</a:t>
              </a:r>
              <a:r>
                <a:rPr lang="en-US" altLang="ko-KR" sz="1000" b="1" i="1" u="none" baseline="-25000" dirty="0">
                  <a:latin typeface="+mn-ea"/>
                  <a:ea typeface="+mn-ea"/>
                </a:rPr>
                <a:t>F</a:t>
              </a:r>
              <a:endParaRPr lang="ko-KR" altLang="en-US" sz="1200" b="1" i="1" u="none" baseline="-25000" dirty="0">
                <a:latin typeface="+mn-ea"/>
                <a:ea typeface="+mn-ea"/>
              </a:endParaRPr>
            </a:p>
          </p:txBody>
        </p:sp>
      </p:grpSp>
      <p:grpSp>
        <p:nvGrpSpPr>
          <p:cNvPr id="376" name="그룹 96">
            <a:extLst>
              <a:ext uri="{FF2B5EF4-FFF2-40B4-BE49-F238E27FC236}">
                <a16:creationId xmlns:a16="http://schemas.microsoft.com/office/drawing/2014/main" id="{8A396A7E-B011-4C62-A426-02F6681152EB}"/>
              </a:ext>
            </a:extLst>
          </p:cNvPr>
          <p:cNvGrpSpPr>
            <a:grpSpLocks/>
          </p:cNvGrpSpPr>
          <p:nvPr/>
        </p:nvGrpSpPr>
        <p:grpSpPr bwMode="auto">
          <a:xfrm>
            <a:off x="7107077" y="3920356"/>
            <a:ext cx="1617662" cy="1928812"/>
            <a:chOff x="3143253" y="3666690"/>
            <a:chExt cx="1616528" cy="1929271"/>
          </a:xfrm>
        </p:grpSpPr>
        <p:sp>
          <p:nvSpPr>
            <p:cNvPr id="377" name="직사각형 97">
              <a:extLst>
                <a:ext uri="{FF2B5EF4-FFF2-40B4-BE49-F238E27FC236}">
                  <a16:creationId xmlns:a16="http://schemas.microsoft.com/office/drawing/2014/main" id="{26B7AF21-353C-4F0D-8CFE-E399847F9197}"/>
                </a:ext>
              </a:extLst>
            </p:cNvPr>
            <p:cNvSpPr/>
            <p:nvPr/>
          </p:nvSpPr>
          <p:spPr>
            <a:xfrm>
              <a:off x="3143253" y="3666690"/>
              <a:ext cx="1616528" cy="1914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cxnSp>
          <p:nvCxnSpPr>
            <p:cNvPr id="378" name="직선 화살표 연결선 98">
              <a:extLst>
                <a:ext uri="{FF2B5EF4-FFF2-40B4-BE49-F238E27FC236}">
                  <a16:creationId xmlns:a16="http://schemas.microsoft.com/office/drawing/2014/main" id="{D8C47639-8062-4E61-B898-6D71BBB8CE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51517" y="3845379"/>
              <a:ext cx="0" cy="149406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" name="자유형 99">
              <a:extLst>
                <a:ext uri="{FF2B5EF4-FFF2-40B4-BE49-F238E27FC236}">
                  <a16:creationId xmlns:a16="http://schemas.microsoft.com/office/drawing/2014/main" id="{1FC6886B-020B-4C6A-A019-00108D464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085" y="4007526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80" name="자유형 100">
              <a:extLst>
                <a:ext uri="{FF2B5EF4-FFF2-40B4-BE49-F238E27FC236}">
                  <a16:creationId xmlns:a16="http://schemas.microsoft.com/office/drawing/2014/main" id="{48BCE764-7659-4C6F-911F-1101EAB7011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433086" y="4387431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81" name="TextBox 380">
              <a:extLst>
                <a:ext uri="{FF2B5EF4-FFF2-40B4-BE49-F238E27FC236}">
                  <a16:creationId xmlns:a16="http://schemas.microsoft.com/office/drawing/2014/main" id="{FC10BB33-EBF3-4150-B638-365FBD344051}"/>
                </a:ext>
              </a:extLst>
            </p:cNvPr>
            <p:cNvSpPr txBox="1"/>
            <p:nvPr/>
          </p:nvSpPr>
          <p:spPr>
            <a:xfrm>
              <a:off x="3688970" y="3707975"/>
              <a:ext cx="141188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200" b="1" i="1" u="none" dirty="0">
                  <a:latin typeface="+mn-ea"/>
                  <a:ea typeface="+mn-ea"/>
                </a:rPr>
                <a:t>E</a:t>
              </a:r>
              <a:endParaRPr lang="ko-KR" altLang="en-US" sz="1800" b="1" i="1" u="none" dirty="0">
                <a:latin typeface="+mn-ea"/>
                <a:ea typeface="+mn-ea"/>
              </a:endParaRPr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1E78B0B7-2C59-4C9B-B6EE-5C7A8DDF8E07}"/>
                </a:ext>
              </a:extLst>
            </p:cNvPr>
            <p:cNvSpPr txBox="1"/>
            <p:nvPr/>
          </p:nvSpPr>
          <p:spPr>
            <a:xfrm>
              <a:off x="3506535" y="5319670"/>
              <a:ext cx="889964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 b="1" u="none" dirty="0">
                  <a:latin typeface="+mn-ea"/>
                  <a:ea typeface="+mn-ea"/>
                </a:rPr>
                <a:t>x = x</a:t>
              </a:r>
              <a:r>
                <a:rPr lang="en-US" altLang="ko-KR" sz="1200" b="1" u="none" baseline="-25000" dirty="0">
                  <a:latin typeface="+mn-ea"/>
                  <a:ea typeface="+mn-ea"/>
                </a:rPr>
                <a:t>2</a:t>
              </a:r>
              <a:endParaRPr lang="ko-KR" altLang="en-US" sz="1200" b="1" u="none" baseline="-25000" dirty="0">
                <a:latin typeface="+mn-ea"/>
                <a:ea typeface="+mn-ea"/>
              </a:endParaRPr>
            </a:p>
          </p:txBody>
        </p:sp>
        <p:cxnSp>
          <p:nvCxnSpPr>
            <p:cNvPr id="383" name="직선 연결선 103">
              <a:extLst>
                <a:ext uri="{FF2B5EF4-FFF2-40B4-BE49-F238E27FC236}">
                  <a16:creationId xmlns:a16="http://schemas.microsoft.com/office/drawing/2014/main" id="{B2EC550D-D819-494C-B78D-20D618DD3D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13517" y="4576083"/>
              <a:ext cx="14760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1E038D53-ABCE-43AA-A414-22878FB2509F}"/>
                </a:ext>
              </a:extLst>
            </p:cNvPr>
            <p:cNvSpPr txBox="1"/>
            <p:nvPr/>
          </p:nvSpPr>
          <p:spPr>
            <a:xfrm>
              <a:off x="4396499" y="4547962"/>
              <a:ext cx="361696" cy="2461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000" b="1" i="1" u="none" dirty="0">
                  <a:latin typeface="+mn-ea"/>
                  <a:ea typeface="+mn-ea"/>
                </a:rPr>
                <a:t>E</a:t>
              </a:r>
              <a:r>
                <a:rPr lang="en-US" altLang="ko-KR" sz="1000" b="1" i="1" u="none" baseline="-25000" dirty="0">
                  <a:latin typeface="+mn-ea"/>
                  <a:ea typeface="+mn-ea"/>
                </a:rPr>
                <a:t>F</a:t>
              </a:r>
              <a:endParaRPr lang="ko-KR" altLang="en-US" sz="1200" b="1" i="1" u="none" baseline="-25000" dirty="0">
                <a:latin typeface="+mn-ea"/>
                <a:ea typeface="+mn-ea"/>
              </a:endParaRPr>
            </a:p>
          </p:txBody>
        </p:sp>
      </p:grpSp>
      <p:grpSp>
        <p:nvGrpSpPr>
          <p:cNvPr id="385" name="그룹 106">
            <a:extLst>
              <a:ext uri="{FF2B5EF4-FFF2-40B4-BE49-F238E27FC236}">
                <a16:creationId xmlns:a16="http://schemas.microsoft.com/office/drawing/2014/main" id="{2A8AF1BC-3158-4CDD-AB35-38C7CA19F208}"/>
              </a:ext>
            </a:extLst>
          </p:cNvPr>
          <p:cNvGrpSpPr>
            <a:grpSpLocks/>
          </p:cNvGrpSpPr>
          <p:nvPr/>
        </p:nvGrpSpPr>
        <p:grpSpPr bwMode="auto">
          <a:xfrm>
            <a:off x="7107077" y="3920356"/>
            <a:ext cx="1617663" cy="1928812"/>
            <a:chOff x="3143253" y="3666690"/>
            <a:chExt cx="1616528" cy="1929271"/>
          </a:xfrm>
        </p:grpSpPr>
        <p:sp>
          <p:nvSpPr>
            <p:cNvPr id="386" name="직사각형 107">
              <a:extLst>
                <a:ext uri="{FF2B5EF4-FFF2-40B4-BE49-F238E27FC236}">
                  <a16:creationId xmlns:a16="http://schemas.microsoft.com/office/drawing/2014/main" id="{99378031-869E-4318-802F-C3A3856F5062}"/>
                </a:ext>
              </a:extLst>
            </p:cNvPr>
            <p:cNvSpPr/>
            <p:nvPr/>
          </p:nvSpPr>
          <p:spPr>
            <a:xfrm>
              <a:off x="3143253" y="3666690"/>
              <a:ext cx="1616528" cy="1914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cxnSp>
          <p:nvCxnSpPr>
            <p:cNvPr id="387" name="직선 화살표 연결선 108">
              <a:extLst>
                <a:ext uri="{FF2B5EF4-FFF2-40B4-BE49-F238E27FC236}">
                  <a16:creationId xmlns:a16="http://schemas.microsoft.com/office/drawing/2014/main" id="{6E2F9A15-DB5F-4B02-86D7-B0E28E928C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51517" y="3845379"/>
              <a:ext cx="0" cy="149406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8" name="자유형 109">
              <a:extLst>
                <a:ext uri="{FF2B5EF4-FFF2-40B4-BE49-F238E27FC236}">
                  <a16:creationId xmlns:a16="http://schemas.microsoft.com/office/drawing/2014/main" id="{5AA280D1-717B-4362-AD51-C736D5EBA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085" y="4072838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89" name="자유형 110">
              <a:extLst>
                <a:ext uri="{FF2B5EF4-FFF2-40B4-BE49-F238E27FC236}">
                  <a16:creationId xmlns:a16="http://schemas.microsoft.com/office/drawing/2014/main" id="{3F445DBB-BD00-437D-B263-7EA48ACB663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433086" y="4191495"/>
              <a:ext cx="1036864" cy="669472"/>
            </a:xfrm>
            <a:custGeom>
              <a:avLst/>
              <a:gdLst>
                <a:gd name="T0" fmla="*/ 0 w 1036864"/>
                <a:gd name="T1" fmla="*/ 0 h 669472"/>
                <a:gd name="T2" fmla="*/ 522514 w 1036864"/>
                <a:gd name="T3" fmla="*/ 669472 h 669472"/>
                <a:gd name="T4" fmla="*/ 1036864 w 1036864"/>
                <a:gd name="T5" fmla="*/ 0 h 669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36864" h="669472">
                  <a:moveTo>
                    <a:pt x="0" y="0"/>
                  </a:moveTo>
                  <a:cubicBezTo>
                    <a:pt x="174851" y="334736"/>
                    <a:pt x="349703" y="669472"/>
                    <a:pt x="522514" y="669472"/>
                  </a:cubicBezTo>
                  <a:cubicBezTo>
                    <a:pt x="695325" y="669472"/>
                    <a:pt x="964746" y="112939"/>
                    <a:pt x="1036864" y="0"/>
                  </a:cubicBezTo>
                </a:path>
              </a:pathLst>
            </a:custGeom>
            <a:noFill/>
            <a:ln w="254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ko-KR" altLang="en-US"/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6CF666B5-0F26-4D7D-89BF-D9F54F1CA1F6}"/>
                </a:ext>
              </a:extLst>
            </p:cNvPr>
            <p:cNvSpPr txBox="1"/>
            <p:nvPr/>
          </p:nvSpPr>
          <p:spPr>
            <a:xfrm>
              <a:off x="3688970" y="3707975"/>
              <a:ext cx="141189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200" b="1" i="1" u="none" dirty="0">
                  <a:latin typeface="+mn-ea"/>
                  <a:ea typeface="+mn-ea"/>
                </a:rPr>
                <a:t>E</a:t>
              </a:r>
              <a:endParaRPr lang="ko-KR" altLang="en-US" sz="1800" b="1" i="1" u="none" dirty="0">
                <a:latin typeface="+mn-ea"/>
                <a:ea typeface="+mn-ea"/>
              </a:endParaRP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2733BB0F-58A2-466C-9CF1-49AB7654F49C}"/>
                </a:ext>
              </a:extLst>
            </p:cNvPr>
            <p:cNvSpPr txBox="1"/>
            <p:nvPr/>
          </p:nvSpPr>
          <p:spPr>
            <a:xfrm>
              <a:off x="3506536" y="5319670"/>
              <a:ext cx="889962" cy="2762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1200" b="1" u="none" dirty="0">
                  <a:latin typeface="+mn-ea"/>
                  <a:ea typeface="+mn-ea"/>
                </a:rPr>
                <a:t>x = x</a:t>
              </a:r>
              <a:r>
                <a:rPr lang="en-US" altLang="ko-KR" sz="1200" b="1" u="none" baseline="-25000" dirty="0">
                  <a:latin typeface="+mn-ea"/>
                  <a:ea typeface="+mn-ea"/>
                </a:rPr>
                <a:t>3</a:t>
              </a:r>
              <a:endParaRPr lang="ko-KR" altLang="en-US" sz="1200" b="1" u="none" baseline="-25000" dirty="0">
                <a:latin typeface="+mn-ea"/>
                <a:ea typeface="+mn-ea"/>
              </a:endParaRPr>
            </a:p>
          </p:txBody>
        </p:sp>
        <p:cxnSp>
          <p:nvCxnSpPr>
            <p:cNvPr id="392" name="직선 연결선 113">
              <a:extLst>
                <a:ext uri="{FF2B5EF4-FFF2-40B4-BE49-F238E27FC236}">
                  <a16:creationId xmlns:a16="http://schemas.microsoft.com/office/drawing/2014/main" id="{1BBFD8CF-ADB8-46DE-B544-7274E9E0DF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13517" y="4576083"/>
              <a:ext cx="14760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A18817BE-BBB3-4A1C-A85C-AC519A8E05E7}"/>
                </a:ext>
              </a:extLst>
            </p:cNvPr>
            <p:cNvSpPr txBox="1"/>
            <p:nvPr/>
          </p:nvSpPr>
          <p:spPr>
            <a:xfrm>
              <a:off x="4396498" y="4547962"/>
              <a:ext cx="361696" cy="2461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000" b="1" i="1" u="none" dirty="0">
                  <a:latin typeface="+mn-ea"/>
                  <a:ea typeface="+mn-ea"/>
                </a:rPr>
                <a:t>E</a:t>
              </a:r>
              <a:r>
                <a:rPr lang="en-US" altLang="ko-KR" sz="1000" b="1" i="1" u="none" baseline="-25000" dirty="0">
                  <a:latin typeface="+mn-ea"/>
                  <a:ea typeface="+mn-ea"/>
                </a:rPr>
                <a:t>F</a:t>
              </a:r>
              <a:endParaRPr lang="ko-KR" altLang="en-US" sz="1200" b="1" i="1" u="none" baseline="-25000" dirty="0">
                <a:latin typeface="+mn-ea"/>
                <a:ea typeface="+mn-ea"/>
              </a:endParaRPr>
            </a:p>
          </p:txBody>
        </p:sp>
      </p:grpSp>
      <p:sp>
        <p:nvSpPr>
          <p:cNvPr id="395" name="타원 15378">
            <a:extLst>
              <a:ext uri="{FF2B5EF4-FFF2-40B4-BE49-F238E27FC236}">
                <a16:creationId xmlns:a16="http://schemas.microsoft.com/office/drawing/2014/main" id="{9C93ED4D-D0B7-4871-B56F-BB344953AF41}"/>
              </a:ext>
            </a:extLst>
          </p:cNvPr>
          <p:cNvSpPr/>
          <p:nvPr/>
        </p:nvSpPr>
        <p:spPr>
          <a:xfrm>
            <a:off x="7529352" y="4636318"/>
            <a:ext cx="174625" cy="176213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ko-KR" altLang="en-US" sz="1800" b="1" dirty="0">
              <a:latin typeface="+mn-ea"/>
              <a:ea typeface="+mn-ea"/>
            </a:endParaRPr>
          </a:p>
        </p:txBody>
      </p:sp>
      <p:sp>
        <p:nvSpPr>
          <p:cNvPr id="396" name="타원 116">
            <a:extLst>
              <a:ext uri="{FF2B5EF4-FFF2-40B4-BE49-F238E27FC236}">
                <a16:creationId xmlns:a16="http://schemas.microsoft.com/office/drawing/2014/main" id="{1E12BAA3-BBCD-4A4D-830F-E4E5FB2DE247}"/>
              </a:ext>
            </a:extLst>
          </p:cNvPr>
          <p:cNvSpPr/>
          <p:nvPr/>
        </p:nvSpPr>
        <p:spPr>
          <a:xfrm>
            <a:off x="8121490" y="4618856"/>
            <a:ext cx="176212" cy="174625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ko-KR" altLang="en-US" sz="1800" b="1" dirty="0">
              <a:latin typeface="+mn-ea"/>
              <a:ea typeface="+mn-ea"/>
            </a:endParaRP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05ECDFF6-2E0D-4A9E-A109-6E284F983BC9}"/>
              </a:ext>
            </a:extLst>
          </p:cNvPr>
          <p:cNvSpPr txBox="1"/>
          <p:nvPr/>
        </p:nvSpPr>
        <p:spPr>
          <a:xfrm>
            <a:off x="4782978" y="5793606"/>
            <a:ext cx="20097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800" b="1" u="none" dirty="0">
                <a:latin typeface="Arial Narrow" panose="020B0606020202030204" pitchFamily="34" charset="0"/>
              </a:rPr>
              <a:t>Zero-gap material</a:t>
            </a:r>
            <a:endParaRPr lang="ko-KR" altLang="en-US" sz="1800" b="1" u="none" dirty="0">
              <a:latin typeface="Arial Narrow" panose="020B0606020202030204" pitchFamily="34" charset="0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4FBEB75D-2B80-4D74-8949-1F677623079A}"/>
              </a:ext>
            </a:extLst>
          </p:cNvPr>
          <p:cNvSpPr txBox="1"/>
          <p:nvPr/>
        </p:nvSpPr>
        <p:spPr>
          <a:xfrm>
            <a:off x="4782978" y="5793606"/>
            <a:ext cx="2009775" cy="368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800" b="1" u="none" dirty="0">
                <a:latin typeface="Arial Narrow" panose="020B0606020202030204" pitchFamily="34" charset="0"/>
              </a:rPr>
              <a:t>Magnetic dopants</a:t>
            </a:r>
            <a:endParaRPr lang="ko-KR" altLang="en-US" sz="1800" b="1" u="none" dirty="0">
              <a:latin typeface="Arial Narrow" panose="020B0606020202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CC4A9C-B4CD-469B-9DE0-DB340282B5E5}"/>
              </a:ext>
            </a:extLst>
          </p:cNvPr>
          <p:cNvGrpSpPr/>
          <p:nvPr/>
        </p:nvGrpSpPr>
        <p:grpSpPr>
          <a:xfrm>
            <a:off x="7107077" y="3920356"/>
            <a:ext cx="1617663" cy="1929586"/>
            <a:chOff x="7259477" y="4072756"/>
            <a:chExt cx="1617663" cy="1929586"/>
          </a:xfrm>
        </p:grpSpPr>
        <p:grpSp>
          <p:nvGrpSpPr>
            <p:cNvPr id="420" name="그룹 106">
              <a:extLst>
                <a:ext uri="{FF2B5EF4-FFF2-40B4-BE49-F238E27FC236}">
                  <a16:creationId xmlns:a16="http://schemas.microsoft.com/office/drawing/2014/main" id="{80370E22-0A60-497C-AD34-5A2C9741F5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9477" y="4072756"/>
              <a:ext cx="1617663" cy="1929586"/>
              <a:chOff x="3143253" y="3666690"/>
              <a:chExt cx="1616528" cy="1930045"/>
            </a:xfrm>
          </p:grpSpPr>
          <p:sp>
            <p:nvSpPr>
              <p:cNvPr id="421" name="직사각형 107">
                <a:extLst>
                  <a:ext uri="{FF2B5EF4-FFF2-40B4-BE49-F238E27FC236}">
                    <a16:creationId xmlns:a16="http://schemas.microsoft.com/office/drawing/2014/main" id="{A9A452D4-5FC2-4244-8F69-E5A533B00CF2}"/>
                  </a:ext>
                </a:extLst>
              </p:cNvPr>
              <p:cNvSpPr/>
              <p:nvPr/>
            </p:nvSpPr>
            <p:spPr>
              <a:xfrm>
                <a:off x="3143253" y="3666690"/>
                <a:ext cx="1616528" cy="19149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cxnSp>
            <p:nvCxnSpPr>
              <p:cNvPr id="422" name="직선 화살표 연결선 108">
                <a:extLst>
                  <a:ext uri="{FF2B5EF4-FFF2-40B4-BE49-F238E27FC236}">
                    <a16:creationId xmlns:a16="http://schemas.microsoft.com/office/drawing/2014/main" id="{6D236040-C646-4563-9F53-C80E911FC1A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951517" y="3845379"/>
                <a:ext cx="0" cy="149406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3" name="자유형 109">
                <a:extLst>
                  <a:ext uri="{FF2B5EF4-FFF2-40B4-BE49-F238E27FC236}">
                    <a16:creationId xmlns:a16="http://schemas.microsoft.com/office/drawing/2014/main" id="{D3107B11-03FC-4430-804C-FBF659730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085" y="4072838"/>
                <a:ext cx="1036864" cy="669472"/>
              </a:xfrm>
              <a:custGeom>
                <a:avLst/>
                <a:gdLst>
                  <a:gd name="T0" fmla="*/ 0 w 1036864"/>
                  <a:gd name="T1" fmla="*/ 0 h 669472"/>
                  <a:gd name="T2" fmla="*/ 522514 w 1036864"/>
                  <a:gd name="T3" fmla="*/ 669472 h 669472"/>
                  <a:gd name="T4" fmla="*/ 1036864 w 1036864"/>
                  <a:gd name="T5" fmla="*/ 0 h 669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36864" h="669472">
                    <a:moveTo>
                      <a:pt x="0" y="0"/>
                    </a:moveTo>
                    <a:cubicBezTo>
                      <a:pt x="174851" y="334736"/>
                      <a:pt x="349703" y="669472"/>
                      <a:pt x="522514" y="669472"/>
                    </a:cubicBezTo>
                    <a:cubicBezTo>
                      <a:pt x="695325" y="669472"/>
                      <a:pt x="964746" y="112939"/>
                      <a:pt x="1036864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24" name="자유형 110">
                <a:extLst>
                  <a:ext uri="{FF2B5EF4-FFF2-40B4-BE49-F238E27FC236}">
                    <a16:creationId xmlns:a16="http://schemas.microsoft.com/office/drawing/2014/main" id="{F7DC61BB-3853-486D-854F-241C3090E2C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433086" y="4191495"/>
                <a:ext cx="1036864" cy="669472"/>
              </a:xfrm>
              <a:custGeom>
                <a:avLst/>
                <a:gdLst>
                  <a:gd name="T0" fmla="*/ 0 w 1036864"/>
                  <a:gd name="T1" fmla="*/ 0 h 669472"/>
                  <a:gd name="T2" fmla="*/ 522514 w 1036864"/>
                  <a:gd name="T3" fmla="*/ 669472 h 669472"/>
                  <a:gd name="T4" fmla="*/ 1036864 w 1036864"/>
                  <a:gd name="T5" fmla="*/ 0 h 669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36864" h="669472">
                    <a:moveTo>
                      <a:pt x="0" y="0"/>
                    </a:moveTo>
                    <a:cubicBezTo>
                      <a:pt x="174851" y="334736"/>
                      <a:pt x="349703" y="669472"/>
                      <a:pt x="522514" y="669472"/>
                    </a:cubicBezTo>
                    <a:cubicBezTo>
                      <a:pt x="695325" y="669472"/>
                      <a:pt x="964746" y="112939"/>
                      <a:pt x="1036864" y="0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FCEE3370-7C62-490E-B72A-B15955F17AF5}"/>
                  </a:ext>
                </a:extLst>
              </p:cNvPr>
              <p:cNvSpPr txBox="1"/>
              <p:nvPr/>
            </p:nvSpPr>
            <p:spPr>
              <a:xfrm>
                <a:off x="3688970" y="3707975"/>
                <a:ext cx="141189" cy="27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200" b="1" i="1" u="none" dirty="0">
                    <a:latin typeface="+mn-ea"/>
                    <a:ea typeface="+mn-ea"/>
                  </a:rPr>
                  <a:t>E</a:t>
                </a:r>
                <a:endParaRPr lang="ko-KR" altLang="en-US" sz="1800" b="1" i="1" u="none" dirty="0">
                  <a:latin typeface="+mn-ea"/>
                  <a:ea typeface="+mn-ea"/>
                </a:endParaRPr>
              </a:p>
            </p:txBody>
          </p:sp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id="{12F275EF-87F2-4AB6-9DF8-24205EAC26F2}"/>
                  </a:ext>
                </a:extLst>
              </p:cNvPr>
              <p:cNvSpPr txBox="1"/>
              <p:nvPr/>
            </p:nvSpPr>
            <p:spPr>
              <a:xfrm>
                <a:off x="3148013" y="5319670"/>
                <a:ext cx="1607010" cy="277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u="none" dirty="0">
                    <a:latin typeface="+mn-ea"/>
                    <a:ea typeface="+mn-ea"/>
                  </a:rPr>
                  <a:t>x = x</a:t>
                </a:r>
                <a:r>
                  <a:rPr lang="en-US" altLang="ko-KR" sz="1200" b="1" u="none" baseline="-25000" dirty="0">
                    <a:latin typeface="+mn-ea"/>
                    <a:ea typeface="+mn-ea"/>
                  </a:rPr>
                  <a:t>3</a:t>
                </a:r>
                <a:r>
                  <a:rPr lang="en-US" altLang="ko-KR" sz="1200" b="1" u="none" dirty="0">
                    <a:latin typeface="+mn-ea"/>
                    <a:ea typeface="+mn-ea"/>
                  </a:rPr>
                  <a:t>, y = y</a:t>
                </a:r>
                <a:r>
                  <a:rPr lang="en-US" altLang="ko-KR" sz="1200" b="1" u="none" baseline="-25000" dirty="0">
                    <a:latin typeface="+mn-ea"/>
                    <a:ea typeface="+mn-ea"/>
                  </a:rPr>
                  <a:t>1</a:t>
                </a:r>
                <a:r>
                  <a:rPr lang="en-US" altLang="ko-KR" sz="1200" b="1" u="none" dirty="0">
                    <a:latin typeface="+mn-ea"/>
                    <a:ea typeface="+mn-ea"/>
                  </a:rPr>
                  <a:t> </a:t>
                </a:r>
                <a:endParaRPr lang="ko-KR" altLang="en-US" sz="1200" b="1" u="none" dirty="0">
                  <a:latin typeface="+mn-ea"/>
                  <a:ea typeface="+mn-ea"/>
                </a:endParaRPr>
              </a:p>
            </p:txBody>
          </p:sp>
          <p:cxnSp>
            <p:nvCxnSpPr>
              <p:cNvPr id="427" name="직선 연결선 113">
                <a:extLst>
                  <a:ext uri="{FF2B5EF4-FFF2-40B4-BE49-F238E27FC236}">
                    <a16:creationId xmlns:a16="http://schemas.microsoft.com/office/drawing/2014/main" id="{F16375CE-268E-459B-895B-111F9C8FCA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13517" y="4507367"/>
                <a:ext cx="14760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008C023C-3473-42D1-AAA9-505E3F30A2CB}"/>
                  </a:ext>
                </a:extLst>
              </p:cNvPr>
              <p:cNvSpPr txBox="1"/>
              <p:nvPr/>
            </p:nvSpPr>
            <p:spPr>
              <a:xfrm>
                <a:off x="4396498" y="4479245"/>
                <a:ext cx="361696" cy="24612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000" b="1" i="1" u="none" dirty="0">
                    <a:latin typeface="+mn-ea"/>
                    <a:ea typeface="+mn-ea"/>
                  </a:rPr>
                  <a:t>E</a:t>
                </a:r>
                <a:r>
                  <a:rPr lang="en-US" altLang="ko-KR" sz="1000" b="1" i="1" u="none" baseline="-25000" dirty="0">
                    <a:latin typeface="+mn-ea"/>
                    <a:ea typeface="+mn-ea"/>
                  </a:rPr>
                  <a:t>F</a:t>
                </a:r>
                <a:endParaRPr lang="ko-KR" altLang="en-US" sz="1200" b="1" i="1" u="none" baseline="-25000" dirty="0">
                  <a:latin typeface="+mn-ea"/>
                  <a:ea typeface="+mn-ea"/>
                </a:endParaRPr>
              </a:p>
            </p:txBody>
          </p:sp>
        </p:grpSp>
        <p:sp>
          <p:nvSpPr>
            <p:cNvPr id="429" name="타원 15378">
              <a:extLst>
                <a:ext uri="{FF2B5EF4-FFF2-40B4-BE49-F238E27FC236}">
                  <a16:creationId xmlns:a16="http://schemas.microsoft.com/office/drawing/2014/main" id="{794EEAB0-7BF7-4990-9BAD-ABAF2F21DF0E}"/>
                </a:ext>
              </a:extLst>
            </p:cNvPr>
            <p:cNvSpPr/>
            <p:nvPr/>
          </p:nvSpPr>
          <p:spPr>
            <a:xfrm>
              <a:off x="7681752" y="4788718"/>
              <a:ext cx="174625" cy="176213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430" name="타원 116">
              <a:extLst>
                <a:ext uri="{FF2B5EF4-FFF2-40B4-BE49-F238E27FC236}">
                  <a16:creationId xmlns:a16="http://schemas.microsoft.com/office/drawing/2014/main" id="{39BBD324-1B8A-4B63-BE8A-69899F45209E}"/>
                </a:ext>
              </a:extLst>
            </p:cNvPr>
            <p:cNvSpPr/>
            <p:nvPr/>
          </p:nvSpPr>
          <p:spPr>
            <a:xfrm>
              <a:off x="8273890" y="4771256"/>
              <a:ext cx="176212" cy="174625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04D4E16A-7DD8-4E32-9A02-3EFF26DBBC53}"/>
              </a:ext>
            </a:extLst>
          </p:cNvPr>
          <p:cNvGrpSpPr/>
          <p:nvPr/>
        </p:nvGrpSpPr>
        <p:grpSpPr>
          <a:xfrm>
            <a:off x="7107077" y="3920356"/>
            <a:ext cx="1617663" cy="1929586"/>
            <a:chOff x="7259477" y="4072756"/>
            <a:chExt cx="1617663" cy="1929586"/>
          </a:xfrm>
        </p:grpSpPr>
        <p:grpSp>
          <p:nvGrpSpPr>
            <p:cNvPr id="432" name="그룹 106">
              <a:extLst>
                <a:ext uri="{FF2B5EF4-FFF2-40B4-BE49-F238E27FC236}">
                  <a16:creationId xmlns:a16="http://schemas.microsoft.com/office/drawing/2014/main" id="{2C9CE966-FF96-41F6-999F-8007EEF8F5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9477" y="4072756"/>
              <a:ext cx="1617663" cy="1929586"/>
              <a:chOff x="3143253" y="3666690"/>
              <a:chExt cx="1616528" cy="1930045"/>
            </a:xfrm>
          </p:grpSpPr>
          <p:sp>
            <p:nvSpPr>
              <p:cNvPr id="435" name="직사각형 107">
                <a:extLst>
                  <a:ext uri="{FF2B5EF4-FFF2-40B4-BE49-F238E27FC236}">
                    <a16:creationId xmlns:a16="http://schemas.microsoft.com/office/drawing/2014/main" id="{4946535A-9282-4289-AC33-98CCCE67EB11}"/>
                  </a:ext>
                </a:extLst>
              </p:cNvPr>
              <p:cNvSpPr/>
              <p:nvPr/>
            </p:nvSpPr>
            <p:spPr>
              <a:xfrm>
                <a:off x="3143253" y="3666690"/>
                <a:ext cx="1616528" cy="19149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cxnSp>
            <p:nvCxnSpPr>
              <p:cNvPr id="436" name="직선 화살표 연결선 108">
                <a:extLst>
                  <a:ext uri="{FF2B5EF4-FFF2-40B4-BE49-F238E27FC236}">
                    <a16:creationId xmlns:a16="http://schemas.microsoft.com/office/drawing/2014/main" id="{E3D136F0-7B3B-4FFA-9BAF-EDE4DBA762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951517" y="3845379"/>
                <a:ext cx="0" cy="149406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7" name="자유형 109">
                <a:extLst>
                  <a:ext uri="{FF2B5EF4-FFF2-40B4-BE49-F238E27FC236}">
                    <a16:creationId xmlns:a16="http://schemas.microsoft.com/office/drawing/2014/main" id="{8764327C-8B4B-43A4-9EA6-D782BEA6E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085" y="4072838"/>
                <a:ext cx="1036864" cy="669472"/>
              </a:xfrm>
              <a:custGeom>
                <a:avLst/>
                <a:gdLst>
                  <a:gd name="T0" fmla="*/ 0 w 1036864"/>
                  <a:gd name="T1" fmla="*/ 0 h 669472"/>
                  <a:gd name="T2" fmla="*/ 522514 w 1036864"/>
                  <a:gd name="T3" fmla="*/ 669472 h 669472"/>
                  <a:gd name="T4" fmla="*/ 1036864 w 1036864"/>
                  <a:gd name="T5" fmla="*/ 0 h 669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36864" h="669472">
                    <a:moveTo>
                      <a:pt x="0" y="0"/>
                    </a:moveTo>
                    <a:cubicBezTo>
                      <a:pt x="174851" y="334736"/>
                      <a:pt x="349703" y="669472"/>
                      <a:pt x="522514" y="669472"/>
                    </a:cubicBezTo>
                    <a:cubicBezTo>
                      <a:pt x="695325" y="669472"/>
                      <a:pt x="964746" y="112939"/>
                      <a:pt x="1036864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38" name="자유형 110">
                <a:extLst>
                  <a:ext uri="{FF2B5EF4-FFF2-40B4-BE49-F238E27FC236}">
                    <a16:creationId xmlns:a16="http://schemas.microsoft.com/office/drawing/2014/main" id="{0F62821E-6A85-40A8-B8F8-0CA3F026072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433086" y="4191495"/>
                <a:ext cx="1036864" cy="669472"/>
              </a:xfrm>
              <a:custGeom>
                <a:avLst/>
                <a:gdLst>
                  <a:gd name="T0" fmla="*/ 0 w 1036864"/>
                  <a:gd name="T1" fmla="*/ 0 h 669472"/>
                  <a:gd name="T2" fmla="*/ 522514 w 1036864"/>
                  <a:gd name="T3" fmla="*/ 669472 h 669472"/>
                  <a:gd name="T4" fmla="*/ 1036864 w 1036864"/>
                  <a:gd name="T5" fmla="*/ 0 h 669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36864" h="669472">
                    <a:moveTo>
                      <a:pt x="0" y="0"/>
                    </a:moveTo>
                    <a:cubicBezTo>
                      <a:pt x="174851" y="334736"/>
                      <a:pt x="349703" y="669472"/>
                      <a:pt x="522514" y="669472"/>
                    </a:cubicBezTo>
                    <a:cubicBezTo>
                      <a:pt x="695325" y="669472"/>
                      <a:pt x="964746" y="112939"/>
                      <a:pt x="1036864" y="0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39" name="TextBox 438">
                <a:extLst>
                  <a:ext uri="{FF2B5EF4-FFF2-40B4-BE49-F238E27FC236}">
                    <a16:creationId xmlns:a16="http://schemas.microsoft.com/office/drawing/2014/main" id="{0E59E5E0-0A9B-42A2-80A0-193AA4AC6434}"/>
                  </a:ext>
                </a:extLst>
              </p:cNvPr>
              <p:cNvSpPr txBox="1"/>
              <p:nvPr/>
            </p:nvSpPr>
            <p:spPr>
              <a:xfrm>
                <a:off x="3688970" y="3707975"/>
                <a:ext cx="141189" cy="27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200" b="1" i="1" u="none" dirty="0">
                    <a:latin typeface="+mn-ea"/>
                    <a:ea typeface="+mn-ea"/>
                  </a:rPr>
                  <a:t>E</a:t>
                </a:r>
                <a:endParaRPr lang="ko-KR" altLang="en-US" sz="1800" b="1" i="1" u="none" dirty="0">
                  <a:latin typeface="+mn-ea"/>
                  <a:ea typeface="+mn-ea"/>
                </a:endParaRPr>
              </a:p>
            </p:txBody>
          </p:sp>
          <p:sp>
            <p:nvSpPr>
              <p:cNvPr id="440" name="TextBox 439">
                <a:extLst>
                  <a:ext uri="{FF2B5EF4-FFF2-40B4-BE49-F238E27FC236}">
                    <a16:creationId xmlns:a16="http://schemas.microsoft.com/office/drawing/2014/main" id="{245D2E4B-5E12-4610-9FB1-77562DC21AD6}"/>
                  </a:ext>
                </a:extLst>
              </p:cNvPr>
              <p:cNvSpPr txBox="1"/>
              <p:nvPr/>
            </p:nvSpPr>
            <p:spPr>
              <a:xfrm>
                <a:off x="3148013" y="5319670"/>
                <a:ext cx="1607010" cy="277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u="none" dirty="0">
                    <a:latin typeface="+mn-ea"/>
                    <a:ea typeface="+mn-ea"/>
                  </a:rPr>
                  <a:t>x = x</a:t>
                </a:r>
                <a:r>
                  <a:rPr lang="en-US" altLang="ko-KR" sz="1200" b="1" u="none" baseline="-25000" dirty="0">
                    <a:latin typeface="+mn-ea"/>
                    <a:ea typeface="+mn-ea"/>
                  </a:rPr>
                  <a:t>3</a:t>
                </a:r>
                <a:r>
                  <a:rPr lang="en-US" altLang="ko-KR" sz="1200" b="1" u="none" dirty="0">
                    <a:latin typeface="+mn-ea"/>
                    <a:ea typeface="+mn-ea"/>
                  </a:rPr>
                  <a:t>, y = y</a:t>
                </a:r>
                <a:r>
                  <a:rPr lang="en-US" altLang="ko-KR" sz="1200" b="1" u="none" baseline="-25000" dirty="0">
                    <a:latin typeface="+mn-ea"/>
                    <a:ea typeface="+mn-ea"/>
                  </a:rPr>
                  <a:t>2</a:t>
                </a:r>
                <a:r>
                  <a:rPr lang="en-US" altLang="ko-KR" sz="1200" b="1" u="none" dirty="0">
                    <a:latin typeface="+mn-ea"/>
                    <a:ea typeface="+mn-ea"/>
                  </a:rPr>
                  <a:t> </a:t>
                </a:r>
                <a:endParaRPr lang="ko-KR" altLang="en-US" sz="1200" b="1" u="none" dirty="0">
                  <a:latin typeface="+mn-ea"/>
                  <a:ea typeface="+mn-ea"/>
                </a:endParaRPr>
              </a:p>
            </p:txBody>
          </p:sp>
          <p:cxnSp>
            <p:nvCxnSpPr>
              <p:cNvPr id="441" name="직선 연결선 113">
                <a:extLst>
                  <a:ext uri="{FF2B5EF4-FFF2-40B4-BE49-F238E27FC236}">
                    <a16:creationId xmlns:a16="http://schemas.microsoft.com/office/drawing/2014/main" id="{875750AF-C6F1-41DA-B3C7-9E2990263AE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13517" y="4460982"/>
                <a:ext cx="14760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2" name="TextBox 441">
                <a:extLst>
                  <a:ext uri="{FF2B5EF4-FFF2-40B4-BE49-F238E27FC236}">
                    <a16:creationId xmlns:a16="http://schemas.microsoft.com/office/drawing/2014/main" id="{43CF101D-4ABE-4493-A00B-4BEE96AE430F}"/>
                  </a:ext>
                </a:extLst>
              </p:cNvPr>
              <p:cNvSpPr txBox="1"/>
              <p:nvPr/>
            </p:nvSpPr>
            <p:spPr>
              <a:xfrm>
                <a:off x="4396498" y="4432860"/>
                <a:ext cx="361696" cy="24612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000" b="1" i="1" u="none" dirty="0">
                    <a:latin typeface="+mn-ea"/>
                    <a:ea typeface="+mn-ea"/>
                  </a:rPr>
                  <a:t>E</a:t>
                </a:r>
                <a:r>
                  <a:rPr lang="en-US" altLang="ko-KR" sz="1000" b="1" i="1" u="none" baseline="-25000" dirty="0">
                    <a:latin typeface="+mn-ea"/>
                    <a:ea typeface="+mn-ea"/>
                  </a:rPr>
                  <a:t>F</a:t>
                </a:r>
                <a:endParaRPr lang="ko-KR" altLang="en-US" sz="1200" b="1" i="1" u="none" baseline="-25000" dirty="0">
                  <a:latin typeface="+mn-ea"/>
                  <a:ea typeface="+mn-ea"/>
                </a:endParaRPr>
              </a:p>
            </p:txBody>
          </p:sp>
        </p:grpSp>
        <p:sp>
          <p:nvSpPr>
            <p:cNvPr id="433" name="타원 15378">
              <a:extLst>
                <a:ext uri="{FF2B5EF4-FFF2-40B4-BE49-F238E27FC236}">
                  <a16:creationId xmlns:a16="http://schemas.microsoft.com/office/drawing/2014/main" id="{38C6DD34-734F-44FC-BFA4-43C128B9B3BC}"/>
                </a:ext>
              </a:extLst>
            </p:cNvPr>
            <p:cNvSpPr/>
            <p:nvPr/>
          </p:nvSpPr>
          <p:spPr>
            <a:xfrm>
              <a:off x="7681752" y="4788718"/>
              <a:ext cx="174625" cy="176213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434" name="타원 116">
              <a:extLst>
                <a:ext uri="{FF2B5EF4-FFF2-40B4-BE49-F238E27FC236}">
                  <a16:creationId xmlns:a16="http://schemas.microsoft.com/office/drawing/2014/main" id="{20AC567C-5A01-4107-A6A0-31A8B11B2138}"/>
                </a:ext>
              </a:extLst>
            </p:cNvPr>
            <p:cNvSpPr/>
            <p:nvPr/>
          </p:nvSpPr>
          <p:spPr>
            <a:xfrm>
              <a:off x="8273890" y="4771256"/>
              <a:ext cx="176212" cy="174625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92C22203-48BE-4892-B04A-8F244DF94871}"/>
              </a:ext>
            </a:extLst>
          </p:cNvPr>
          <p:cNvGrpSpPr/>
          <p:nvPr/>
        </p:nvGrpSpPr>
        <p:grpSpPr>
          <a:xfrm>
            <a:off x="7107077" y="3920356"/>
            <a:ext cx="1617663" cy="1929586"/>
            <a:chOff x="7259477" y="4072756"/>
            <a:chExt cx="1617663" cy="1929586"/>
          </a:xfrm>
        </p:grpSpPr>
        <p:grpSp>
          <p:nvGrpSpPr>
            <p:cNvPr id="444" name="그룹 106">
              <a:extLst>
                <a:ext uri="{FF2B5EF4-FFF2-40B4-BE49-F238E27FC236}">
                  <a16:creationId xmlns:a16="http://schemas.microsoft.com/office/drawing/2014/main" id="{CA9C01FA-0C1E-4400-9EE0-BC560396AC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59477" y="4072756"/>
              <a:ext cx="1617663" cy="1929586"/>
              <a:chOff x="3143253" y="3666690"/>
              <a:chExt cx="1616528" cy="1930045"/>
            </a:xfrm>
          </p:grpSpPr>
          <p:sp>
            <p:nvSpPr>
              <p:cNvPr id="447" name="직사각형 107">
                <a:extLst>
                  <a:ext uri="{FF2B5EF4-FFF2-40B4-BE49-F238E27FC236}">
                    <a16:creationId xmlns:a16="http://schemas.microsoft.com/office/drawing/2014/main" id="{6C7C761D-0243-4935-BAA4-028265E6C3C0}"/>
                  </a:ext>
                </a:extLst>
              </p:cNvPr>
              <p:cNvSpPr/>
              <p:nvPr/>
            </p:nvSpPr>
            <p:spPr>
              <a:xfrm>
                <a:off x="3143253" y="3666690"/>
                <a:ext cx="1616528" cy="19149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ko-KR" altLang="en-US" sz="1800" b="1" dirty="0">
                  <a:latin typeface="+mn-ea"/>
                  <a:ea typeface="+mn-ea"/>
                </a:endParaRPr>
              </a:p>
            </p:txBody>
          </p:sp>
          <p:cxnSp>
            <p:nvCxnSpPr>
              <p:cNvPr id="448" name="직선 화살표 연결선 108">
                <a:extLst>
                  <a:ext uri="{FF2B5EF4-FFF2-40B4-BE49-F238E27FC236}">
                    <a16:creationId xmlns:a16="http://schemas.microsoft.com/office/drawing/2014/main" id="{68A01FDB-F5D3-44A7-A43D-E55C4095BB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951517" y="3845379"/>
                <a:ext cx="0" cy="149406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9" name="자유형 109">
                <a:extLst>
                  <a:ext uri="{FF2B5EF4-FFF2-40B4-BE49-F238E27FC236}">
                    <a16:creationId xmlns:a16="http://schemas.microsoft.com/office/drawing/2014/main" id="{DAAB0C20-3A23-44E7-A1E3-56C1C50B1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085" y="4072838"/>
                <a:ext cx="1036864" cy="669472"/>
              </a:xfrm>
              <a:custGeom>
                <a:avLst/>
                <a:gdLst>
                  <a:gd name="T0" fmla="*/ 0 w 1036864"/>
                  <a:gd name="T1" fmla="*/ 0 h 669472"/>
                  <a:gd name="T2" fmla="*/ 522514 w 1036864"/>
                  <a:gd name="T3" fmla="*/ 669472 h 669472"/>
                  <a:gd name="T4" fmla="*/ 1036864 w 1036864"/>
                  <a:gd name="T5" fmla="*/ 0 h 669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36864" h="669472">
                    <a:moveTo>
                      <a:pt x="0" y="0"/>
                    </a:moveTo>
                    <a:cubicBezTo>
                      <a:pt x="174851" y="334736"/>
                      <a:pt x="349703" y="669472"/>
                      <a:pt x="522514" y="669472"/>
                    </a:cubicBezTo>
                    <a:cubicBezTo>
                      <a:pt x="695325" y="669472"/>
                      <a:pt x="964746" y="112939"/>
                      <a:pt x="1036864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50" name="자유형 110">
                <a:extLst>
                  <a:ext uri="{FF2B5EF4-FFF2-40B4-BE49-F238E27FC236}">
                    <a16:creationId xmlns:a16="http://schemas.microsoft.com/office/drawing/2014/main" id="{F44C1CD5-9220-4525-8841-C705D976F6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3433086" y="4191495"/>
                <a:ext cx="1036864" cy="669472"/>
              </a:xfrm>
              <a:custGeom>
                <a:avLst/>
                <a:gdLst>
                  <a:gd name="T0" fmla="*/ 0 w 1036864"/>
                  <a:gd name="T1" fmla="*/ 0 h 669472"/>
                  <a:gd name="T2" fmla="*/ 522514 w 1036864"/>
                  <a:gd name="T3" fmla="*/ 669472 h 669472"/>
                  <a:gd name="T4" fmla="*/ 1036864 w 1036864"/>
                  <a:gd name="T5" fmla="*/ 0 h 669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36864" h="669472">
                    <a:moveTo>
                      <a:pt x="0" y="0"/>
                    </a:moveTo>
                    <a:cubicBezTo>
                      <a:pt x="174851" y="334736"/>
                      <a:pt x="349703" y="669472"/>
                      <a:pt x="522514" y="669472"/>
                    </a:cubicBezTo>
                    <a:cubicBezTo>
                      <a:pt x="695325" y="669472"/>
                      <a:pt x="964746" y="112939"/>
                      <a:pt x="1036864" y="0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ko-KR" altLang="en-US"/>
              </a:p>
            </p:txBody>
          </p:sp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E150E1C1-97E5-46D7-ABEA-48275D241049}"/>
                  </a:ext>
                </a:extLst>
              </p:cNvPr>
              <p:cNvSpPr txBox="1"/>
              <p:nvPr/>
            </p:nvSpPr>
            <p:spPr>
              <a:xfrm>
                <a:off x="3688970" y="3707975"/>
                <a:ext cx="141189" cy="27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200" b="1" i="1" u="none" dirty="0">
                    <a:latin typeface="+mn-ea"/>
                    <a:ea typeface="+mn-ea"/>
                  </a:rPr>
                  <a:t>E</a:t>
                </a:r>
                <a:endParaRPr lang="ko-KR" altLang="en-US" sz="1800" b="1" i="1" u="none" dirty="0">
                  <a:latin typeface="+mn-ea"/>
                  <a:ea typeface="+mn-ea"/>
                </a:endParaRPr>
              </a:p>
            </p:txBody>
          </p:sp>
          <p:sp>
            <p:nvSpPr>
              <p:cNvPr id="452" name="TextBox 451">
                <a:extLst>
                  <a:ext uri="{FF2B5EF4-FFF2-40B4-BE49-F238E27FC236}">
                    <a16:creationId xmlns:a16="http://schemas.microsoft.com/office/drawing/2014/main" id="{D540CAE4-BC50-485F-A06F-55494197DFFB}"/>
                  </a:ext>
                </a:extLst>
              </p:cNvPr>
              <p:cNvSpPr txBox="1"/>
              <p:nvPr/>
            </p:nvSpPr>
            <p:spPr>
              <a:xfrm>
                <a:off x="3148013" y="5319670"/>
                <a:ext cx="1607010" cy="277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1" u="none" dirty="0">
                    <a:latin typeface="+mn-ea"/>
                    <a:ea typeface="+mn-ea"/>
                  </a:rPr>
                  <a:t>x = x</a:t>
                </a:r>
                <a:r>
                  <a:rPr lang="en-US" altLang="ko-KR" sz="1200" b="1" u="none" baseline="-25000" dirty="0">
                    <a:latin typeface="+mn-ea"/>
                    <a:ea typeface="+mn-ea"/>
                  </a:rPr>
                  <a:t>3</a:t>
                </a:r>
                <a:r>
                  <a:rPr lang="en-US" altLang="ko-KR" sz="1200" b="1" u="none" dirty="0">
                    <a:latin typeface="+mn-ea"/>
                    <a:ea typeface="+mn-ea"/>
                  </a:rPr>
                  <a:t>, y = y</a:t>
                </a:r>
                <a:r>
                  <a:rPr lang="en-US" altLang="ko-KR" sz="1200" b="1" u="none" baseline="-25000" dirty="0">
                    <a:latin typeface="+mn-ea"/>
                    <a:ea typeface="+mn-ea"/>
                  </a:rPr>
                  <a:t>3</a:t>
                </a:r>
                <a:r>
                  <a:rPr lang="en-US" altLang="ko-KR" sz="1200" b="1" u="none" dirty="0">
                    <a:latin typeface="+mn-ea"/>
                    <a:ea typeface="+mn-ea"/>
                  </a:rPr>
                  <a:t> </a:t>
                </a:r>
                <a:endParaRPr lang="ko-KR" altLang="en-US" sz="1200" b="1" u="none" dirty="0">
                  <a:latin typeface="+mn-ea"/>
                  <a:ea typeface="+mn-ea"/>
                </a:endParaRPr>
              </a:p>
            </p:txBody>
          </p:sp>
          <p:cxnSp>
            <p:nvCxnSpPr>
              <p:cNvPr id="453" name="직선 연결선 113">
                <a:extLst>
                  <a:ext uri="{FF2B5EF4-FFF2-40B4-BE49-F238E27FC236}">
                    <a16:creationId xmlns:a16="http://schemas.microsoft.com/office/drawing/2014/main" id="{089631C2-3B47-4750-A7D3-D3BE49BD236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13517" y="4372618"/>
                <a:ext cx="14760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2483510E-EA6E-47DC-96B2-1D9200CC470B}"/>
                  </a:ext>
                </a:extLst>
              </p:cNvPr>
              <p:cNvSpPr txBox="1"/>
              <p:nvPr/>
            </p:nvSpPr>
            <p:spPr>
              <a:xfrm>
                <a:off x="4396498" y="4344496"/>
                <a:ext cx="361696" cy="24612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000" b="1" i="1" u="none" dirty="0">
                    <a:latin typeface="+mn-ea"/>
                    <a:ea typeface="+mn-ea"/>
                  </a:rPr>
                  <a:t>E</a:t>
                </a:r>
                <a:r>
                  <a:rPr lang="en-US" altLang="ko-KR" sz="1000" b="1" i="1" u="none" baseline="-25000" dirty="0">
                    <a:latin typeface="+mn-ea"/>
                    <a:ea typeface="+mn-ea"/>
                  </a:rPr>
                  <a:t>F</a:t>
                </a:r>
                <a:endParaRPr lang="ko-KR" altLang="en-US" sz="1200" b="1" i="1" u="none" baseline="-25000" dirty="0">
                  <a:latin typeface="+mn-ea"/>
                  <a:ea typeface="+mn-ea"/>
                </a:endParaRPr>
              </a:p>
            </p:txBody>
          </p:sp>
        </p:grpSp>
        <p:sp>
          <p:nvSpPr>
            <p:cNvPr id="445" name="타원 15378">
              <a:extLst>
                <a:ext uri="{FF2B5EF4-FFF2-40B4-BE49-F238E27FC236}">
                  <a16:creationId xmlns:a16="http://schemas.microsoft.com/office/drawing/2014/main" id="{20A4C412-79FA-44E0-8142-F83AE55674E0}"/>
                </a:ext>
              </a:extLst>
            </p:cNvPr>
            <p:cNvSpPr/>
            <p:nvPr/>
          </p:nvSpPr>
          <p:spPr>
            <a:xfrm>
              <a:off x="7681752" y="4788718"/>
              <a:ext cx="174625" cy="176213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  <p:sp>
          <p:nvSpPr>
            <p:cNvPr id="446" name="타원 116">
              <a:extLst>
                <a:ext uri="{FF2B5EF4-FFF2-40B4-BE49-F238E27FC236}">
                  <a16:creationId xmlns:a16="http://schemas.microsoft.com/office/drawing/2014/main" id="{7EA1A32F-9A71-4361-A4C5-B973275B8D37}"/>
                </a:ext>
              </a:extLst>
            </p:cNvPr>
            <p:cNvSpPr/>
            <p:nvPr/>
          </p:nvSpPr>
          <p:spPr>
            <a:xfrm>
              <a:off x="8273890" y="4771256"/>
              <a:ext cx="176212" cy="174625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ko-KR" altLang="en-US" sz="1800" b="1" dirty="0">
                <a:latin typeface="+mn-ea"/>
                <a:ea typeface="+mn-ea"/>
              </a:endParaRPr>
            </a:p>
          </p:txBody>
        </p:sp>
      </p:grpSp>
      <p:cxnSp>
        <p:nvCxnSpPr>
          <p:cNvPr id="394" name="구부러진 연결선 7">
            <a:extLst>
              <a:ext uri="{FF2B5EF4-FFF2-40B4-BE49-F238E27FC236}">
                <a16:creationId xmlns:a16="http://schemas.microsoft.com/office/drawing/2014/main" id="{B9DD22EF-64FE-4B9C-B26F-62687E7A17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11677" y="4256906"/>
            <a:ext cx="1484313" cy="428625"/>
          </a:xfrm>
          <a:prstGeom prst="curvedConnector3">
            <a:avLst>
              <a:gd name="adj1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5" name="TextBox 454">
            <a:extLst>
              <a:ext uri="{FF2B5EF4-FFF2-40B4-BE49-F238E27FC236}">
                <a16:creationId xmlns:a16="http://schemas.microsoft.com/office/drawing/2014/main" id="{9817A751-391A-44F6-AE87-C9C8D926E0DB}"/>
              </a:ext>
            </a:extLst>
          </p:cNvPr>
          <p:cNvSpPr txBox="1"/>
          <p:nvPr/>
        </p:nvSpPr>
        <p:spPr>
          <a:xfrm>
            <a:off x="4782978" y="5793606"/>
            <a:ext cx="200977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800" b="1" u="none" dirty="0">
                <a:latin typeface="Arial Narrow" panose="020B0606020202030204" pitchFamily="34" charset="0"/>
              </a:rPr>
              <a:t>Fermi level tuning</a:t>
            </a:r>
            <a:endParaRPr lang="ko-KR" altLang="en-US" sz="1800" b="1" u="none" dirty="0">
              <a:latin typeface="Arial Narrow" panose="020B0606020202030204" pitchFamily="34" charset="0"/>
            </a:endParaRP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1189DF1-EF7C-4ED3-958D-30639519F22E}"/>
              </a:ext>
            </a:extLst>
          </p:cNvPr>
          <p:cNvSpPr txBox="1"/>
          <p:nvPr/>
        </p:nvSpPr>
        <p:spPr>
          <a:xfrm>
            <a:off x="6910226" y="5933854"/>
            <a:ext cx="200977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1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ko-KR" sz="18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1800" u="non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8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sz="1800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ko-KR" sz="1800" i="1"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sz="1800" u="non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defRPr/>
            </a:pPr>
            <a:r>
              <a:rPr lang="en-US" altLang="ko-KR" sz="1800" b="1" u="none" dirty="0">
                <a:latin typeface="Arial Narrow" panose="020B0606020202030204" pitchFamily="34" charset="0"/>
              </a:rPr>
              <a:t>New Weyl material</a:t>
            </a:r>
            <a:endParaRPr lang="ko-KR" altLang="en-US" sz="1800" b="1" u="none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/>
      <p:bldP spid="396" grpId="0" animBg="1"/>
      <p:bldP spid="398" grpId="0" animBg="1"/>
      <p:bldP spid="455" grpId="0" animBg="1"/>
      <p:bldP spid="3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5">
            <a:extLst>
              <a:ext uri="{FF2B5EF4-FFF2-40B4-BE49-F238E27FC236}">
                <a16:creationId xmlns:a16="http://schemas.microsoft.com/office/drawing/2014/main" id="{A50FEEE6-5EF1-477C-A568-B6D6B8CE0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125538"/>
            <a:ext cx="77660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90E6448E-BEDC-4DF3-AA25-C469760A3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6863"/>
            <a:ext cx="7772400" cy="6842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eaLnBrk="1" hangingPunct="1">
              <a:defRPr/>
            </a:pPr>
            <a:r>
              <a:rPr lang="en-US" altLang="ko-KR" sz="2800" kern="0" dirty="0">
                <a:solidFill>
                  <a:srgbClr val="000066"/>
                </a:solidFill>
                <a:latin typeface="+mj-ea"/>
              </a:rPr>
              <a:t>Periodic table</a:t>
            </a:r>
            <a:endParaRPr lang="en-US" altLang="ko-KR" sz="2800" b="1" kern="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815BC57A-255A-4020-A272-33499149A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422525"/>
            <a:ext cx="431800" cy="719138"/>
          </a:xfrm>
          <a:prstGeom prst="rect">
            <a:avLst/>
          </a:prstGeom>
          <a:solidFill>
            <a:srgbClr val="FFCCFF">
              <a:alpha val="50195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sl-SI" altLang="sl-SI"/>
          </a:p>
        </p:txBody>
      </p:sp>
      <p:sp>
        <p:nvSpPr>
          <p:cNvPr id="13317" name="Rectangle 10">
            <a:extLst>
              <a:ext uri="{FF2B5EF4-FFF2-40B4-BE49-F238E27FC236}">
                <a16:creationId xmlns:a16="http://schemas.microsoft.com/office/drawing/2014/main" id="{0F3BCF95-69A7-46FB-939A-C565D45DB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2085975"/>
            <a:ext cx="431800" cy="719138"/>
          </a:xfrm>
          <a:prstGeom prst="rect">
            <a:avLst/>
          </a:prstGeom>
          <a:solidFill>
            <a:srgbClr val="FFCCFF">
              <a:alpha val="50195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sl-SI" altLang="sl-SI"/>
          </a:p>
        </p:txBody>
      </p:sp>
      <p:sp>
        <p:nvSpPr>
          <p:cNvPr id="13318" name="Rectangle 39">
            <a:extLst>
              <a:ext uri="{FF2B5EF4-FFF2-40B4-BE49-F238E27FC236}">
                <a16:creationId xmlns:a16="http://schemas.microsoft.com/office/drawing/2014/main" id="{9979FF37-E46A-4733-9131-1DC292E7C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4365625"/>
            <a:ext cx="6697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latinLnBrk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ko-KR" sz="2000">
                <a:solidFill>
                  <a:srgbClr val="FF0000"/>
                </a:solidFill>
                <a:ea typeface="굴림" panose="020B0600000101010101" pitchFamily="50" charset="-127"/>
              </a:rPr>
              <a:t>3D Topological insulators (TIs)</a:t>
            </a:r>
          </a:p>
          <a:p>
            <a:pPr algn="ctr" latinLnBrk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None/>
            </a:pPr>
            <a:r>
              <a:rPr lang="en-US" altLang="ko-KR" sz="2000"/>
              <a:t>A</a:t>
            </a:r>
            <a:r>
              <a:rPr lang="en-US" altLang="ko-KR" sz="2000" baseline="-25000"/>
              <a:t>2</a:t>
            </a:r>
            <a:r>
              <a:rPr lang="en-US" altLang="ko-KR" sz="2000">
                <a:solidFill>
                  <a:srgbClr val="0000FF"/>
                </a:solidFill>
              </a:rPr>
              <a:t>B</a:t>
            </a:r>
            <a:r>
              <a:rPr lang="en-US" altLang="ko-KR" sz="2000" baseline="-25000">
                <a:solidFill>
                  <a:srgbClr val="0000FF"/>
                </a:solidFill>
              </a:rPr>
              <a:t>3</a:t>
            </a:r>
            <a:r>
              <a:rPr lang="en-US" altLang="ko-KR" sz="2000">
                <a:solidFill>
                  <a:srgbClr val="FF0000"/>
                </a:solidFill>
              </a:rPr>
              <a:t> (</a:t>
            </a:r>
            <a:r>
              <a:rPr lang="en-US" altLang="ko-KR" sz="2000"/>
              <a:t>A = Sb or Bi</a:t>
            </a:r>
            <a:r>
              <a:rPr lang="en-US" altLang="ko-KR" sz="2000">
                <a:solidFill>
                  <a:srgbClr val="FF0000"/>
                </a:solidFill>
              </a:rPr>
              <a:t>  &amp;  </a:t>
            </a:r>
            <a:r>
              <a:rPr lang="en-US" altLang="ko-KR" sz="2000">
                <a:solidFill>
                  <a:srgbClr val="0000FF"/>
                </a:solidFill>
              </a:rPr>
              <a:t>B = Se or Te</a:t>
            </a:r>
            <a:r>
              <a:rPr lang="en-US" altLang="ko-KR" sz="2000">
                <a:solidFill>
                  <a:srgbClr val="FF0000"/>
                </a:solidFill>
              </a:rPr>
              <a:t>)</a:t>
            </a:r>
          </a:p>
          <a:p>
            <a:pPr algn="ctr" latinLnBrk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Arial" panose="020B0604020202020204" pitchFamily="34" charset="0"/>
              <a:buNone/>
            </a:pPr>
            <a:r>
              <a:rPr lang="en-US" altLang="ko-KR" sz="2000"/>
              <a:t>: Sb</a:t>
            </a:r>
            <a:r>
              <a:rPr lang="en-US" altLang="ko-KR" sz="2000" baseline="-25000"/>
              <a:t>2</a:t>
            </a:r>
            <a:r>
              <a:rPr lang="en-US" altLang="ko-KR" sz="2000"/>
              <a:t>Se</a:t>
            </a:r>
            <a:r>
              <a:rPr lang="en-US" altLang="ko-KR" sz="2000" baseline="-25000"/>
              <a:t>3</a:t>
            </a:r>
            <a:r>
              <a:rPr lang="en-US" altLang="ko-KR" sz="2000"/>
              <a:t>, Sb</a:t>
            </a:r>
            <a:r>
              <a:rPr lang="en-US" altLang="ko-KR" sz="2000" baseline="-25000"/>
              <a:t>2</a:t>
            </a:r>
            <a:r>
              <a:rPr lang="en-US" altLang="ko-KR" sz="2000"/>
              <a:t>Te</a:t>
            </a:r>
            <a:r>
              <a:rPr lang="en-US" altLang="ko-KR" sz="2000" baseline="-25000"/>
              <a:t>3</a:t>
            </a:r>
            <a:r>
              <a:rPr lang="en-US" altLang="ko-KR" sz="2000"/>
              <a:t>, Bi</a:t>
            </a:r>
            <a:r>
              <a:rPr lang="en-US" altLang="ko-KR" sz="2000" baseline="-25000"/>
              <a:t>2</a:t>
            </a:r>
            <a:r>
              <a:rPr lang="en-US" altLang="ko-KR" sz="2000"/>
              <a:t>Se</a:t>
            </a:r>
            <a:r>
              <a:rPr lang="en-US" altLang="ko-KR" sz="2000" baseline="-25000"/>
              <a:t>3</a:t>
            </a:r>
            <a:r>
              <a:rPr lang="en-US" altLang="ko-KR" sz="2000"/>
              <a:t>, Bi</a:t>
            </a:r>
            <a:r>
              <a:rPr lang="en-US" altLang="ko-KR" sz="2000" baseline="-25000"/>
              <a:t>2</a:t>
            </a:r>
            <a:r>
              <a:rPr lang="en-US" altLang="ko-KR" sz="2000"/>
              <a:t>Te</a:t>
            </a:r>
            <a:r>
              <a:rPr lang="en-US" altLang="ko-KR" sz="2000" baseline="-25000"/>
              <a:t>3</a:t>
            </a:r>
            <a:endParaRPr lang="en-US" altLang="ko-KR" sz="2000">
              <a:solidFill>
                <a:srgbClr val="FF0000"/>
              </a:solidFill>
            </a:endParaRPr>
          </a:p>
        </p:txBody>
      </p:sp>
      <p:sp>
        <p:nvSpPr>
          <p:cNvPr id="13319" name="TextBox 14">
            <a:extLst>
              <a:ext uri="{FF2B5EF4-FFF2-40B4-BE49-F238E27FC236}">
                <a16:creationId xmlns:a16="http://schemas.microsoft.com/office/drawing/2014/main" id="{85359011-B33C-42BF-A757-AE4182A9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13" y="5621338"/>
            <a:ext cx="4232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sl-SI">
                <a:cs typeface="Arial" panose="020B0604020202020204" pitchFamily="34" charset="0"/>
              </a:rPr>
              <a:t>Bi : 6s</a:t>
            </a:r>
            <a:r>
              <a:rPr lang="en-US" altLang="sl-SI" baseline="30000">
                <a:cs typeface="Arial" panose="020B0604020202020204" pitchFamily="34" charset="0"/>
              </a:rPr>
              <a:t>2</a:t>
            </a:r>
            <a:r>
              <a:rPr lang="en-US" altLang="sl-SI">
                <a:cs typeface="Arial" panose="020B0604020202020204" pitchFamily="34" charset="0"/>
              </a:rPr>
              <a:t>6p</a:t>
            </a:r>
            <a:r>
              <a:rPr lang="en-US" altLang="sl-SI" baseline="30000">
                <a:cs typeface="Arial" panose="020B0604020202020204" pitchFamily="34" charset="0"/>
              </a:rPr>
              <a:t>3</a:t>
            </a:r>
            <a:r>
              <a:rPr lang="en-US" altLang="sl-SI">
                <a:cs typeface="Arial" panose="020B0604020202020204" pitchFamily="34" charset="0"/>
              </a:rPr>
              <a:t>  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 Bi</a:t>
            </a:r>
            <a:r>
              <a:rPr lang="en-US" altLang="sl-SI" baseline="30000">
                <a:cs typeface="Arial" panose="020B0604020202020204" pitchFamily="34" charset="0"/>
                <a:sym typeface="Wingdings" panose="05000000000000000000" pitchFamily="2" charset="2"/>
              </a:rPr>
              <a:t>3+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 : </a:t>
            </a:r>
            <a:r>
              <a:rPr lang="en-US" altLang="sl-SI">
                <a:cs typeface="Arial" panose="020B0604020202020204" pitchFamily="34" charset="0"/>
              </a:rPr>
              <a:t>6s</a:t>
            </a:r>
            <a:r>
              <a:rPr lang="en-US" altLang="sl-SI" baseline="30000">
                <a:cs typeface="Arial" panose="020B0604020202020204" pitchFamily="34" charset="0"/>
              </a:rPr>
              <a:t>2</a:t>
            </a:r>
            <a:r>
              <a:rPr lang="en-US" altLang="sl-SI">
                <a:cs typeface="Arial" panose="020B0604020202020204" pitchFamily="34" charset="0"/>
              </a:rPr>
              <a:t>6p</a:t>
            </a:r>
            <a:r>
              <a:rPr lang="en-US" altLang="sl-SI" baseline="30000">
                <a:cs typeface="Arial" panose="020B0604020202020204" pitchFamily="34" charset="0"/>
              </a:rPr>
              <a:t>0   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(or  Bi</a:t>
            </a:r>
            <a:r>
              <a:rPr lang="en-US" altLang="sl-SI" baseline="30000">
                <a:cs typeface="Arial" panose="020B0604020202020204" pitchFamily="34" charset="0"/>
                <a:sym typeface="Wingdings" panose="05000000000000000000" pitchFamily="2" charset="2"/>
              </a:rPr>
              <a:t>3-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 : </a:t>
            </a:r>
            <a:r>
              <a:rPr lang="en-US" altLang="sl-SI">
                <a:cs typeface="Arial" panose="020B0604020202020204" pitchFamily="34" charset="0"/>
              </a:rPr>
              <a:t>6s</a:t>
            </a:r>
            <a:r>
              <a:rPr lang="en-US" altLang="sl-SI" baseline="30000">
                <a:cs typeface="Arial" panose="020B0604020202020204" pitchFamily="34" charset="0"/>
              </a:rPr>
              <a:t>2</a:t>
            </a:r>
            <a:r>
              <a:rPr lang="en-US" altLang="sl-SI">
                <a:cs typeface="Arial" panose="020B0604020202020204" pitchFamily="34" charset="0"/>
              </a:rPr>
              <a:t>6p</a:t>
            </a:r>
            <a:r>
              <a:rPr lang="en-US" altLang="sl-SI" baseline="30000">
                <a:cs typeface="Arial" panose="020B0604020202020204" pitchFamily="34" charset="0"/>
              </a:rPr>
              <a:t>6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ko-KR" altLang="en-US"/>
          </a:p>
        </p:txBody>
      </p:sp>
      <p:sp>
        <p:nvSpPr>
          <p:cNvPr id="13320" name="TextBox 15">
            <a:extLst>
              <a:ext uri="{FF2B5EF4-FFF2-40B4-BE49-F238E27FC236}">
                <a16:creationId xmlns:a16="http://schemas.microsoft.com/office/drawing/2014/main" id="{E61A96C4-F2F6-4959-A968-25911F088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5949950"/>
            <a:ext cx="27146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sl-SI">
                <a:cs typeface="Arial" panose="020B0604020202020204" pitchFamily="34" charset="0"/>
              </a:rPr>
              <a:t>Se : 4s</a:t>
            </a:r>
            <a:r>
              <a:rPr lang="en-US" altLang="sl-SI" baseline="30000">
                <a:cs typeface="Arial" panose="020B0604020202020204" pitchFamily="34" charset="0"/>
              </a:rPr>
              <a:t>2</a:t>
            </a:r>
            <a:r>
              <a:rPr lang="en-US" altLang="sl-SI">
                <a:cs typeface="Arial" panose="020B0604020202020204" pitchFamily="34" charset="0"/>
              </a:rPr>
              <a:t>4p</a:t>
            </a:r>
            <a:r>
              <a:rPr lang="en-US" altLang="sl-SI" baseline="30000">
                <a:cs typeface="Arial" panose="020B0604020202020204" pitchFamily="34" charset="0"/>
              </a:rPr>
              <a:t>4</a:t>
            </a:r>
            <a:r>
              <a:rPr lang="en-US" altLang="sl-SI">
                <a:cs typeface="Arial" panose="020B0604020202020204" pitchFamily="34" charset="0"/>
              </a:rPr>
              <a:t>  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 Se</a:t>
            </a:r>
            <a:r>
              <a:rPr lang="en-US" altLang="sl-SI" baseline="30000">
                <a:cs typeface="Arial" panose="020B0604020202020204" pitchFamily="34" charset="0"/>
                <a:sym typeface="Wingdings" panose="05000000000000000000" pitchFamily="2" charset="2"/>
              </a:rPr>
              <a:t>2-</a:t>
            </a:r>
            <a:r>
              <a:rPr lang="en-US" altLang="sl-SI">
                <a:cs typeface="Arial" panose="020B0604020202020204" pitchFamily="34" charset="0"/>
                <a:sym typeface="Wingdings" panose="05000000000000000000" pitchFamily="2" charset="2"/>
              </a:rPr>
              <a:t> : 4</a:t>
            </a:r>
            <a:r>
              <a:rPr lang="en-US" altLang="sl-SI">
                <a:cs typeface="Arial" panose="020B0604020202020204" pitchFamily="34" charset="0"/>
              </a:rPr>
              <a:t>s</a:t>
            </a:r>
            <a:r>
              <a:rPr lang="en-US" altLang="sl-SI" baseline="30000">
                <a:cs typeface="Arial" panose="020B0604020202020204" pitchFamily="34" charset="0"/>
              </a:rPr>
              <a:t>2</a:t>
            </a:r>
            <a:r>
              <a:rPr lang="en-US" altLang="sl-SI">
                <a:cs typeface="Arial" panose="020B0604020202020204" pitchFamily="34" charset="0"/>
              </a:rPr>
              <a:t>4p</a:t>
            </a:r>
            <a:r>
              <a:rPr lang="en-US" altLang="sl-SI" baseline="30000">
                <a:cs typeface="Arial" panose="020B0604020202020204" pitchFamily="34" charset="0"/>
              </a:rPr>
              <a:t>6</a:t>
            </a:r>
            <a:endParaRPr lang="sl-SI" altLang="sl-SI">
              <a:cs typeface="Arial" panose="020B0604020202020204" pitchFamily="34" charset="0"/>
            </a:endParaRPr>
          </a:p>
        </p:txBody>
      </p:sp>
      <p:sp>
        <p:nvSpPr>
          <p:cNvPr id="13321" name="TextBox 9">
            <a:extLst>
              <a:ext uri="{FF2B5EF4-FFF2-40B4-BE49-F238E27FC236}">
                <a16:creationId xmlns:a16="http://schemas.microsoft.com/office/drawing/2014/main" id="{37216EF8-6EEA-4900-B91F-0D44E55E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925" y="5610225"/>
            <a:ext cx="11842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sl-SI">
                <a:cs typeface="Arial" panose="020B0604020202020204" pitchFamily="34" charset="0"/>
              </a:rPr>
              <a:t>ex) </a:t>
            </a:r>
            <a:r>
              <a:rPr lang="en-US" altLang="sl-SI" sz="1800">
                <a:cs typeface="Arial" panose="020B0604020202020204" pitchFamily="34" charset="0"/>
              </a:rPr>
              <a:t>Bi</a:t>
            </a:r>
            <a:r>
              <a:rPr lang="en-US" altLang="sl-SI" sz="1800" baseline="-25000">
                <a:cs typeface="Arial" panose="020B0604020202020204" pitchFamily="34" charset="0"/>
              </a:rPr>
              <a:t>2</a:t>
            </a:r>
            <a:r>
              <a:rPr lang="en-US" altLang="sl-SI" sz="1800">
                <a:cs typeface="Arial" panose="020B0604020202020204" pitchFamily="34" charset="0"/>
              </a:rPr>
              <a:t>Se</a:t>
            </a:r>
            <a:r>
              <a:rPr lang="en-US" altLang="sl-SI" sz="1800" baseline="-25000">
                <a:cs typeface="Arial" panose="020B0604020202020204" pitchFamily="34" charset="0"/>
              </a:rPr>
              <a:t>3</a:t>
            </a:r>
            <a:endParaRPr lang="en-US" altLang="sl-SI" sz="1800">
              <a:cs typeface="Arial" panose="020B0604020202020204" pitchFamily="34" charset="0"/>
            </a:endParaRPr>
          </a:p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sl-SI">
                <a:cs typeface="Arial" panose="020B0604020202020204" pitchFamily="34" charset="0"/>
              </a:rPr>
              <a:t>: Insulator</a:t>
            </a:r>
          </a:p>
        </p:txBody>
      </p:sp>
      <p:cxnSp>
        <p:nvCxnSpPr>
          <p:cNvPr id="13322" name="직선 연결선 4">
            <a:extLst>
              <a:ext uri="{FF2B5EF4-FFF2-40B4-BE49-F238E27FC236}">
                <a16:creationId xmlns:a16="http://schemas.microsoft.com/office/drawing/2014/main" id="{7BA8DACA-1966-4670-83DE-8E59B9692EE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59113" y="5084763"/>
            <a:ext cx="796925" cy="28892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3" name="직선 연결선 13">
            <a:extLst>
              <a:ext uri="{FF2B5EF4-FFF2-40B4-BE49-F238E27FC236}">
                <a16:creationId xmlns:a16="http://schemas.microsoft.com/office/drawing/2014/main" id="{8A05C6CA-56AA-4224-BB63-C64F3CE7DB12}"/>
              </a:ext>
            </a:extLst>
          </p:cNvPr>
          <p:cNvCxnSpPr>
            <a:cxnSpLocks/>
          </p:cNvCxnSpPr>
          <p:nvPr/>
        </p:nvCxnSpPr>
        <p:spPr bwMode="auto">
          <a:xfrm>
            <a:off x="3078163" y="5100638"/>
            <a:ext cx="796925" cy="27622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C6D38E93-C94E-402C-99F2-6801BEEED4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77724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 Weyl metal state in Gd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Bi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2-x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Te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3-y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Se</a:t>
            </a:r>
            <a:r>
              <a:rPr lang="en-US" altLang="ko-KR" sz="3000" baseline="-25000" dirty="0">
                <a:solidFill>
                  <a:schemeClr val="tx2">
                    <a:satMod val="130000"/>
                  </a:schemeClr>
                </a:solidFill>
              </a:rPr>
              <a:t>y</a:t>
            </a: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611F8AAC-B8B6-4729-8185-B567A1F4F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861048"/>
            <a:ext cx="33623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>
            <a:extLst>
              <a:ext uri="{FF2B5EF4-FFF2-40B4-BE49-F238E27FC236}">
                <a16:creationId xmlns:a16="http://schemas.microsoft.com/office/drawing/2014/main" id="{F726ED36-0026-4709-ABD2-D6F88DB4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354832"/>
            <a:ext cx="3209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>
            <a:extLst>
              <a:ext uri="{FF2B5EF4-FFF2-40B4-BE49-F238E27FC236}">
                <a16:creationId xmlns:a16="http://schemas.microsoft.com/office/drawing/2014/main" id="{318041E1-7C57-48FE-A406-4DE6BE31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379538"/>
            <a:ext cx="34956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직사각형 13">
            <a:extLst>
              <a:ext uri="{FF2B5EF4-FFF2-40B4-BE49-F238E27FC236}">
                <a16:creationId xmlns:a16="http://schemas.microsoft.com/office/drawing/2014/main" id="{5959F6E2-54AA-422F-83D3-99D2AF1B9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947738"/>
            <a:ext cx="2800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200" dirty="0"/>
              <a:t>Effective field theory </a:t>
            </a:r>
            <a:endParaRPr lang="ko-KR" altLang="en-US" sz="2200" dirty="0"/>
          </a:p>
        </p:txBody>
      </p:sp>
      <p:pic>
        <p:nvPicPr>
          <p:cNvPr id="68615" name="Picture 9">
            <a:extLst>
              <a:ext uri="{FF2B5EF4-FFF2-40B4-BE49-F238E27FC236}">
                <a16:creationId xmlns:a16="http://schemas.microsoft.com/office/drawing/2014/main" id="{31829CA1-9F72-4F6F-AF80-9E627D68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771900"/>
            <a:ext cx="35290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0">
            <a:extLst>
              <a:ext uri="{FF2B5EF4-FFF2-40B4-BE49-F238E27FC236}">
                <a16:creationId xmlns:a16="http://schemas.microsoft.com/office/drawing/2014/main" id="{0A2C026E-4D0A-4484-8E55-494D8697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3352800"/>
            <a:ext cx="2867025" cy="419100"/>
          </a:xfrm>
          <a:prstGeom prst="rect">
            <a:avLst/>
          </a:prstGeom>
          <a:noFill/>
          <a:ln w="12700" algn="ctr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직사각형 13">
            <a:extLst>
              <a:ext uri="{FF2B5EF4-FFF2-40B4-BE49-F238E27FC236}">
                <a16:creationId xmlns:a16="http://schemas.microsoft.com/office/drawing/2014/main" id="{66336506-B08F-4DD7-8AFC-8C02A86F9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4" y="929144"/>
            <a:ext cx="41248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200" dirty="0"/>
              <a:t>Renormalization group analysis</a:t>
            </a:r>
            <a:endParaRPr lang="ko-KR" altLang="en-US" sz="2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B5DD183-EA3A-418E-9892-AF1A262FC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43075" y="115888"/>
            <a:ext cx="5781675" cy="64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4000">
                <a:solidFill>
                  <a:schemeClr val="accent2"/>
                </a:solidFill>
              </a:rPr>
              <a:t>Acknowledgements</a:t>
            </a:r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1F54D8BE-4E02-43EB-916B-443C1EEED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188" y="5808663"/>
            <a:ext cx="2217737" cy="668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4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Thank you</a:t>
            </a:r>
          </a:p>
        </p:txBody>
      </p:sp>
      <p:sp>
        <p:nvSpPr>
          <p:cNvPr id="70660" name="Text Box 10">
            <a:extLst>
              <a:ext uri="{FF2B5EF4-FFF2-40B4-BE49-F238E27FC236}">
                <a16:creationId xmlns:a16="http://schemas.microsoft.com/office/drawing/2014/main" id="{564ED822-96EB-49E9-B61E-53886169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4581525"/>
            <a:ext cx="5095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/>
            <a:r>
              <a:rPr lang="en-US" altLang="ko-KR" sz="1800">
                <a:solidFill>
                  <a:srgbClr val="0000FF"/>
                </a:solidFill>
                <a:ea typeface="휴먼엑스포" panose="02030504000101010101" pitchFamily="18" charset="-127"/>
              </a:rPr>
              <a:t>Extreme Quantum Materials Laboratory (EQML)</a:t>
            </a:r>
          </a:p>
          <a:p>
            <a:pPr algn="ctr" eaLnBrk="1" latinLnBrk="1" hangingPunct="1"/>
            <a:r>
              <a:rPr lang="en-US" altLang="ko-KR" sz="1800">
                <a:solidFill>
                  <a:srgbClr val="0000FF"/>
                </a:solidFill>
                <a:ea typeface="굴림" panose="020B0600000101010101" pitchFamily="50" charset="-127"/>
                <a:hlinkClick r:id="rId3"/>
              </a:rPr>
              <a:t>http://eqml.sogang.ac.kr/ssmc/</a:t>
            </a:r>
            <a:endParaRPr lang="en-US" altLang="ko-KR" sz="1800">
              <a:solidFill>
                <a:srgbClr val="0000FF"/>
              </a:solidFill>
              <a:ea typeface="굴림" panose="020B0600000101010101" pitchFamily="50" charset="-127"/>
            </a:endParaRPr>
          </a:p>
          <a:p>
            <a:pPr algn="ctr" eaLnBrk="1" latinLnBrk="1" hangingPunct="1"/>
            <a:r>
              <a:rPr lang="en-US" altLang="ko-KR" sz="1800">
                <a:ea typeface="굴림" panose="020B0600000101010101" pitchFamily="50" charset="-127"/>
              </a:rPr>
              <a:t>e-mail: mhjung@sogang.ac.kr</a:t>
            </a:r>
            <a:endParaRPr lang="ko-KR" altLang="en-US" sz="1800">
              <a:ea typeface="굴림" panose="020B0600000101010101" pitchFamily="50" charset="-127"/>
            </a:endParaRPr>
          </a:p>
        </p:txBody>
      </p:sp>
      <p:pic>
        <p:nvPicPr>
          <p:cNvPr id="70661" name="Picture 14">
            <a:extLst>
              <a:ext uri="{FF2B5EF4-FFF2-40B4-BE49-F238E27FC236}">
                <a16:creationId xmlns:a16="http://schemas.microsoft.com/office/drawing/2014/main" id="{91EB76CA-72DF-46C3-9CEC-FC12C359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103313"/>
            <a:ext cx="7100887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1">
            <a:extLst>
              <a:ext uri="{FF2B5EF4-FFF2-40B4-BE49-F238E27FC236}">
                <a16:creationId xmlns:a16="http://schemas.microsoft.com/office/drawing/2014/main" id="{F602BA57-31D0-43F6-A8D1-CEF0CF662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5148263"/>
            <a:ext cx="16859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200">
                <a:solidFill>
                  <a:srgbClr val="000066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TI and Weyl</a:t>
            </a:r>
          </a:p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200">
                <a:solidFill>
                  <a:srgbClr val="000066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bulk group</a:t>
            </a:r>
            <a:endParaRPr lang="ko-KR" altLang="en-US" sz="2200">
              <a:solidFill>
                <a:srgbClr val="000066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0663" name="TextBox 6">
            <a:extLst>
              <a:ext uri="{FF2B5EF4-FFF2-40B4-BE49-F238E27FC236}">
                <a16:creationId xmlns:a16="http://schemas.microsoft.com/office/drawing/2014/main" id="{72E2136B-C90E-4295-870D-869C95935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5148263"/>
            <a:ext cx="18653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200">
                <a:solidFill>
                  <a:srgbClr val="000066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Magnetic thin</a:t>
            </a:r>
          </a:p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200">
                <a:solidFill>
                  <a:srgbClr val="000066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film group</a:t>
            </a:r>
            <a:endParaRPr lang="ko-KR" altLang="en-US" sz="2200">
              <a:solidFill>
                <a:srgbClr val="000066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0664" name="타원 2">
            <a:extLst>
              <a:ext uri="{FF2B5EF4-FFF2-40B4-BE49-F238E27FC236}">
                <a16:creationId xmlns:a16="http://schemas.microsoft.com/office/drawing/2014/main" id="{0338116A-818A-4883-908B-0ADECF5BF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013325"/>
            <a:ext cx="2233613" cy="11938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ko-KR" altLang="en-US"/>
          </a:p>
        </p:txBody>
      </p:sp>
      <p:sp>
        <p:nvSpPr>
          <p:cNvPr id="70665" name="타원 8">
            <a:extLst>
              <a:ext uri="{FF2B5EF4-FFF2-40B4-BE49-F238E27FC236}">
                <a16:creationId xmlns:a16="http://schemas.microsoft.com/office/drawing/2014/main" id="{E475B64F-A968-4AD0-9AA2-6B53A27B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4986338"/>
            <a:ext cx="2232025" cy="11938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ko-KR" altLang="en-US"/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40EBCBE5-A15A-46F7-BE8C-0E7BC57B2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263" y="219075"/>
            <a:ext cx="826135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Fermi level issue</a:t>
            </a:r>
            <a:endParaRPr lang="ko-KR" altLang="en-US" sz="3000" baseline="-250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61" name="Text Box 4">
            <a:extLst>
              <a:ext uri="{FF2B5EF4-FFF2-40B4-BE49-F238E27FC236}">
                <a16:creationId xmlns:a16="http://schemas.microsoft.com/office/drawing/2014/main" id="{7C3F2C1B-8904-4719-AC6E-5E7E6C339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5008563"/>
            <a:ext cx="3381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 i="1">
                <a:cs typeface="Arial" panose="020B0604020202020204" pitchFamily="34" charset="0"/>
              </a:rPr>
              <a:t>k</a:t>
            </a: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5A4B6732-5927-49C0-A8B1-E80A91DA3208}"/>
              </a:ext>
            </a:extLst>
          </p:cNvPr>
          <p:cNvSpPr>
            <a:spLocks/>
          </p:cNvSpPr>
          <p:nvPr/>
        </p:nvSpPr>
        <p:spPr bwMode="auto">
          <a:xfrm>
            <a:off x="5713413" y="3159125"/>
            <a:ext cx="679450" cy="628650"/>
          </a:xfrm>
          <a:custGeom>
            <a:avLst/>
            <a:gdLst>
              <a:gd name="T0" fmla="*/ 0 w 410"/>
              <a:gd name="T1" fmla="*/ 2147483646 h 606"/>
              <a:gd name="T2" fmla="*/ 2147483646 w 410"/>
              <a:gd name="T3" fmla="*/ 2147483646 h 606"/>
              <a:gd name="T4" fmla="*/ 2147483646 w 410"/>
              <a:gd name="T5" fmla="*/ 0 h 606"/>
              <a:gd name="T6" fmla="*/ 0 60000 65536"/>
              <a:gd name="T7" fmla="*/ 0 60000 65536"/>
              <a:gd name="T8" fmla="*/ 0 60000 65536"/>
              <a:gd name="T9" fmla="*/ 0 w 410"/>
              <a:gd name="T10" fmla="*/ 0 h 606"/>
              <a:gd name="T11" fmla="*/ 410 w 410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0" h="606">
                <a:moveTo>
                  <a:pt x="0" y="26"/>
                </a:moveTo>
                <a:cubicBezTo>
                  <a:pt x="70" y="316"/>
                  <a:pt x="141" y="606"/>
                  <a:pt x="209" y="602"/>
                </a:cubicBezTo>
                <a:cubicBezTo>
                  <a:pt x="277" y="598"/>
                  <a:pt x="380" y="93"/>
                  <a:pt x="410" y="0"/>
                </a:cubicBezTo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4CA93A22-C79D-4E8D-98B9-2DCA1B44107D}"/>
              </a:ext>
            </a:extLst>
          </p:cNvPr>
          <p:cNvSpPr>
            <a:spLocks/>
          </p:cNvSpPr>
          <p:nvPr/>
        </p:nvSpPr>
        <p:spPr bwMode="auto">
          <a:xfrm rot="10800000">
            <a:off x="5700713" y="4824413"/>
            <a:ext cx="679450" cy="323850"/>
          </a:xfrm>
          <a:custGeom>
            <a:avLst/>
            <a:gdLst>
              <a:gd name="T0" fmla="*/ 0 w 410"/>
              <a:gd name="T1" fmla="*/ 2147483646 h 606"/>
              <a:gd name="T2" fmla="*/ 2147483646 w 410"/>
              <a:gd name="T3" fmla="*/ 2147483646 h 606"/>
              <a:gd name="T4" fmla="*/ 2147483646 w 410"/>
              <a:gd name="T5" fmla="*/ 0 h 606"/>
              <a:gd name="T6" fmla="*/ 0 60000 65536"/>
              <a:gd name="T7" fmla="*/ 0 60000 65536"/>
              <a:gd name="T8" fmla="*/ 0 60000 65536"/>
              <a:gd name="T9" fmla="*/ 0 w 410"/>
              <a:gd name="T10" fmla="*/ 0 h 606"/>
              <a:gd name="T11" fmla="*/ 410 w 410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0" h="606">
                <a:moveTo>
                  <a:pt x="0" y="26"/>
                </a:moveTo>
                <a:cubicBezTo>
                  <a:pt x="70" y="316"/>
                  <a:pt x="141" y="606"/>
                  <a:pt x="209" y="602"/>
                </a:cubicBezTo>
                <a:cubicBezTo>
                  <a:pt x="277" y="598"/>
                  <a:pt x="380" y="93"/>
                  <a:pt x="410" y="0"/>
                </a:cubicBezTo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4" name="Text Box 7">
            <a:extLst>
              <a:ext uri="{FF2B5EF4-FFF2-40B4-BE49-F238E27FC236}">
                <a16:creationId xmlns:a16="http://schemas.microsoft.com/office/drawing/2014/main" id="{B582EA1B-BD17-43E0-83A6-3846B8B06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2420938"/>
            <a:ext cx="3905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 i="1">
                <a:cs typeface="Arial" panose="020B0604020202020204" pitchFamily="34" charset="0"/>
              </a:rPr>
              <a:t>E</a:t>
            </a:r>
          </a:p>
        </p:txBody>
      </p:sp>
      <p:sp>
        <p:nvSpPr>
          <p:cNvPr id="65" name="Line 8">
            <a:extLst>
              <a:ext uri="{FF2B5EF4-FFF2-40B4-BE49-F238E27FC236}">
                <a16:creationId xmlns:a16="http://schemas.microsoft.com/office/drawing/2014/main" id="{1A7C366C-1743-40AF-B863-FFD5C598A66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59488" y="2870200"/>
            <a:ext cx="3175" cy="2265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6" name="Line 9">
            <a:extLst>
              <a:ext uri="{FF2B5EF4-FFF2-40B4-BE49-F238E27FC236}">
                <a16:creationId xmlns:a16="http://schemas.microsoft.com/office/drawing/2014/main" id="{F388B54F-A7D8-4628-84CD-E2D896F6BA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0638" y="5148263"/>
            <a:ext cx="2455862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0" name="Text Box 13">
            <a:extLst>
              <a:ext uri="{FF2B5EF4-FFF2-40B4-BE49-F238E27FC236}">
                <a16:creationId xmlns:a16="http://schemas.microsoft.com/office/drawing/2014/main" id="{D68A500E-E4F0-414A-A787-01D261769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4346575"/>
            <a:ext cx="12874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Dirac point</a:t>
            </a:r>
          </a:p>
        </p:txBody>
      </p:sp>
      <p:sp>
        <p:nvSpPr>
          <p:cNvPr id="71" name="Line 14">
            <a:extLst>
              <a:ext uri="{FF2B5EF4-FFF2-40B4-BE49-F238E27FC236}">
                <a16:creationId xmlns:a16="http://schemas.microsoft.com/office/drawing/2014/main" id="{31B86B47-E596-45D1-A140-AE8A1A7E9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0563" y="4567238"/>
            <a:ext cx="276225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72" name="Line 15">
            <a:extLst>
              <a:ext uri="{FF2B5EF4-FFF2-40B4-BE49-F238E27FC236}">
                <a16:creationId xmlns:a16="http://schemas.microsoft.com/office/drawing/2014/main" id="{BB57DFF3-0FEB-4EF9-BA22-4B998A6C4C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7950" y="3182938"/>
            <a:ext cx="1817688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id="{1A67A670-AD26-44F7-8E7F-91FC6923E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2946400"/>
            <a:ext cx="5429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600" i="1"/>
              <a:t>E</a:t>
            </a:r>
            <a:r>
              <a:rPr lang="en-US" altLang="ko-KR" sz="2600" baseline="-25000"/>
              <a:t>F</a:t>
            </a:r>
          </a:p>
        </p:txBody>
      </p:sp>
      <p:sp>
        <p:nvSpPr>
          <p:cNvPr id="74" name="Text Box 19">
            <a:extLst>
              <a:ext uri="{FF2B5EF4-FFF2-40B4-BE49-F238E27FC236}">
                <a16:creationId xmlns:a16="http://schemas.microsoft.com/office/drawing/2014/main" id="{6B57018D-8724-4B0F-ACEC-470389E0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5616575"/>
            <a:ext cx="44180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200" b="1">
                <a:solidFill>
                  <a:srgbClr val="FF0000"/>
                </a:solidFill>
              </a:rPr>
              <a:t>Bulk electron is measured…</a:t>
            </a:r>
          </a:p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200"/>
              <a:t>(n</a:t>
            </a:r>
            <a:r>
              <a:rPr lang="en-US" altLang="ko-KR" sz="2200" baseline="-25000"/>
              <a:t>3D</a:t>
            </a:r>
            <a:r>
              <a:rPr lang="en-US" altLang="ko-KR" sz="2200"/>
              <a:t>~10</a:t>
            </a:r>
            <a:r>
              <a:rPr lang="en-US" altLang="ko-KR" sz="2200" baseline="30000"/>
              <a:t>19</a:t>
            </a:r>
            <a:r>
              <a:rPr lang="en-US" altLang="ko-KR" sz="2200"/>
              <a:t>/cm</a:t>
            </a:r>
            <a:r>
              <a:rPr lang="en-US" altLang="ko-KR" sz="2200" baseline="30000"/>
              <a:t>3</a:t>
            </a:r>
            <a:r>
              <a:rPr lang="en-US" altLang="ko-KR" sz="2200"/>
              <a:t>   vs.  n</a:t>
            </a:r>
            <a:r>
              <a:rPr lang="en-US" altLang="ko-KR" sz="2200" baseline="-25000"/>
              <a:t>2D</a:t>
            </a:r>
            <a:r>
              <a:rPr lang="en-US" altLang="ko-KR" sz="2200"/>
              <a:t>~10</a:t>
            </a:r>
            <a:r>
              <a:rPr lang="en-US" altLang="ko-KR" sz="2200" baseline="30000"/>
              <a:t>12</a:t>
            </a:r>
            <a:r>
              <a:rPr lang="en-US" altLang="ko-KR" sz="2200"/>
              <a:t>/cm</a:t>
            </a:r>
            <a:r>
              <a:rPr lang="en-US" altLang="ko-KR" sz="2200" baseline="30000"/>
              <a:t>2</a:t>
            </a:r>
            <a:r>
              <a:rPr lang="en-US" altLang="ko-KR" sz="2200"/>
              <a:t>)</a:t>
            </a:r>
          </a:p>
        </p:txBody>
      </p:sp>
      <p:sp>
        <p:nvSpPr>
          <p:cNvPr id="77" name="Line 15">
            <a:extLst>
              <a:ext uri="{FF2B5EF4-FFF2-40B4-BE49-F238E27FC236}">
                <a16:creationId xmlns:a16="http://schemas.microsoft.com/office/drawing/2014/main" id="{A7D00B5D-B475-41C4-A62B-E887D2D83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5363" y="4567238"/>
            <a:ext cx="930275" cy="63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78" name="Text Box 16">
            <a:extLst>
              <a:ext uri="{FF2B5EF4-FFF2-40B4-BE49-F238E27FC236}">
                <a16:creationId xmlns:a16="http://schemas.microsoft.com/office/drawing/2014/main" id="{02AD7A13-40D0-4CC0-AB41-4709BDC81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4314825"/>
            <a:ext cx="54292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600" i="1">
                <a:solidFill>
                  <a:srgbClr val="0000FF"/>
                </a:solidFill>
              </a:rPr>
              <a:t>E</a:t>
            </a:r>
            <a:r>
              <a:rPr lang="en-US" altLang="ko-KR" sz="2600" baseline="-25000">
                <a:solidFill>
                  <a:srgbClr val="0000FF"/>
                </a:solidFill>
              </a:rPr>
              <a:t>F</a:t>
            </a:r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594906E2-50C0-4CE6-AB0E-F0614E33D2E8}"/>
              </a:ext>
            </a:extLst>
          </p:cNvPr>
          <p:cNvSpPr>
            <a:spLocks noChangeAspect="1"/>
          </p:cNvSpPr>
          <p:nvPr/>
        </p:nvSpPr>
        <p:spPr bwMode="auto">
          <a:xfrm>
            <a:off x="5556250" y="3127375"/>
            <a:ext cx="955675" cy="2044700"/>
          </a:xfrm>
          <a:custGeom>
            <a:avLst/>
            <a:gdLst>
              <a:gd name="T0" fmla="*/ 0 w 593"/>
              <a:gd name="T1" fmla="*/ 2147483646 h 1379"/>
              <a:gd name="T2" fmla="*/ 2147483646 w 593"/>
              <a:gd name="T3" fmla="*/ 2147483646 h 1379"/>
              <a:gd name="T4" fmla="*/ 2147483646 w 593"/>
              <a:gd name="T5" fmla="*/ 0 h 1379"/>
              <a:gd name="T6" fmla="*/ 0 60000 65536"/>
              <a:gd name="T7" fmla="*/ 0 60000 65536"/>
              <a:gd name="T8" fmla="*/ 0 60000 65536"/>
              <a:gd name="T9" fmla="*/ 0 w 593"/>
              <a:gd name="T10" fmla="*/ 0 h 1379"/>
              <a:gd name="T11" fmla="*/ 593 w 593"/>
              <a:gd name="T12" fmla="*/ 1379 h 1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93" h="1379">
                <a:moveTo>
                  <a:pt x="0" y="1379"/>
                </a:moveTo>
                <a:cubicBezTo>
                  <a:pt x="103" y="1298"/>
                  <a:pt x="206" y="1217"/>
                  <a:pt x="305" y="987"/>
                </a:cubicBezTo>
                <a:cubicBezTo>
                  <a:pt x="404" y="757"/>
                  <a:pt x="498" y="378"/>
                  <a:pt x="593" y="0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80" name="Freeform 10">
            <a:extLst>
              <a:ext uri="{FF2B5EF4-FFF2-40B4-BE49-F238E27FC236}">
                <a16:creationId xmlns:a16="http://schemas.microsoft.com/office/drawing/2014/main" id="{DAADC7FE-5958-47F9-9374-AFAB99783701}"/>
              </a:ext>
            </a:extLst>
          </p:cNvPr>
          <p:cNvSpPr>
            <a:spLocks/>
          </p:cNvSpPr>
          <p:nvPr/>
        </p:nvSpPr>
        <p:spPr bwMode="auto">
          <a:xfrm>
            <a:off x="5608638" y="3154363"/>
            <a:ext cx="942975" cy="2043112"/>
          </a:xfrm>
          <a:custGeom>
            <a:avLst/>
            <a:gdLst>
              <a:gd name="T0" fmla="*/ 2147483646 w 585"/>
              <a:gd name="T1" fmla="*/ 2147483646 h 1353"/>
              <a:gd name="T2" fmla="*/ 2147483646 w 585"/>
              <a:gd name="T3" fmla="*/ 2147483646 h 1353"/>
              <a:gd name="T4" fmla="*/ 0 w 585"/>
              <a:gd name="T5" fmla="*/ 0 h 1353"/>
              <a:gd name="T6" fmla="*/ 0 60000 65536"/>
              <a:gd name="T7" fmla="*/ 0 60000 65536"/>
              <a:gd name="T8" fmla="*/ 0 60000 65536"/>
              <a:gd name="T9" fmla="*/ 0 w 585"/>
              <a:gd name="T10" fmla="*/ 0 h 1353"/>
              <a:gd name="T11" fmla="*/ 585 w 585"/>
              <a:gd name="T12" fmla="*/ 1353 h 13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5" h="1353">
                <a:moveTo>
                  <a:pt x="585" y="1353"/>
                </a:moveTo>
                <a:cubicBezTo>
                  <a:pt x="485" y="1269"/>
                  <a:pt x="386" y="1186"/>
                  <a:pt x="288" y="960"/>
                </a:cubicBezTo>
                <a:cubicBezTo>
                  <a:pt x="190" y="734"/>
                  <a:pt x="48" y="160"/>
                  <a:pt x="0" y="0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15378" name="직사각형 1">
            <a:extLst>
              <a:ext uri="{FF2B5EF4-FFF2-40B4-BE49-F238E27FC236}">
                <a16:creationId xmlns:a16="http://schemas.microsoft.com/office/drawing/2014/main" id="{C584E791-F48B-4E89-B500-8CCC1341F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1035050"/>
            <a:ext cx="7637463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ko-KR" sz="2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>
                <a:ea typeface="돋움" panose="020B0600000101010101" pitchFamily="50" charset="-127"/>
                <a:cs typeface="Arial" panose="020B0604020202020204" pitchFamily="34" charset="0"/>
              </a:rPr>
              <a:t> E</a:t>
            </a:r>
            <a:r>
              <a:rPr lang="en-US" altLang="ko-KR" sz="2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xotic topological surface properties  </a:t>
            </a:r>
            <a:r>
              <a:rPr lang="en-US" altLang="ko-KR" sz="2000" i="1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E</a:t>
            </a:r>
            <a:r>
              <a:rPr lang="en-US" altLang="ko-KR" sz="2000" baseline="-25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F</a:t>
            </a:r>
            <a:r>
              <a:rPr lang="en-US" altLang="ko-KR" sz="20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 at the Dirac point</a:t>
            </a:r>
            <a:r>
              <a:rPr lang="en-US" altLang="ko-KR" sz="2600">
                <a:solidFill>
                  <a:srgbClr val="0000FF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 </a:t>
            </a:r>
            <a:endParaRPr lang="en-US" altLang="ko-KR" sz="2000">
              <a:ea typeface="돋움" panose="020B0600000101010101" pitchFamily="50" charset="-127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ko-KR" sz="2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   But, difficult to locate the Fermi level at the Dirac point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ko-KR" sz="2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          </a:t>
            </a:r>
            <a:r>
              <a:rPr lang="en-US" altLang="ko-KR" sz="1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difficult to distinguish the surface state from the bulk band</a:t>
            </a:r>
          </a:p>
          <a:p>
            <a:pPr eaLnBrk="1" hangingPunct="1">
              <a:lnSpc>
                <a:spcPct val="120000"/>
              </a:lnSpc>
            </a:pPr>
            <a:r>
              <a:rPr lang="ko-KR" altLang="en-US" sz="2000">
                <a:ea typeface="돋움" panose="020B0600000101010101" pitchFamily="50" charset="-127"/>
                <a:cs typeface="Arial" panose="020B0604020202020204" pitchFamily="34" charset="0"/>
                <a:sym typeface="Wingdings" panose="05000000000000000000" pitchFamily="2" charset="2"/>
              </a:rPr>
              <a:t>            </a:t>
            </a:r>
            <a:endParaRPr lang="en-US" altLang="ko-KR" sz="2000"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9" name="Picture 77">
            <a:extLst>
              <a:ext uri="{FF2B5EF4-FFF2-40B4-BE49-F238E27FC236}">
                <a16:creationId xmlns:a16="http://schemas.microsoft.com/office/drawing/2014/main" id="{E2036EAE-8C45-4DDA-8EAB-6789C531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2527300"/>
            <a:ext cx="26146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Box 21">
            <a:extLst>
              <a:ext uri="{FF2B5EF4-FFF2-40B4-BE49-F238E27FC236}">
                <a16:creationId xmlns:a16="http://schemas.microsoft.com/office/drawing/2014/main" id="{2CFD8D93-E7DF-4C4A-BA6B-778C3C78E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3163888"/>
            <a:ext cx="62706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b="1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BCB</a:t>
            </a:r>
            <a:endParaRPr kumimoji="0" lang="ko-KR" altLang="en-US" b="1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381" name="TextBox 53">
            <a:extLst>
              <a:ext uri="{FF2B5EF4-FFF2-40B4-BE49-F238E27FC236}">
                <a16:creationId xmlns:a16="http://schemas.microsoft.com/office/drawing/2014/main" id="{9B519A35-695B-4712-81A4-887CB478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4903788"/>
            <a:ext cx="6159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b="1">
                <a:solidFill>
                  <a:srgbClr val="0000CC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BVB</a:t>
            </a:r>
            <a:endParaRPr kumimoji="0" lang="ko-KR" altLang="en-US" b="1">
              <a:solidFill>
                <a:srgbClr val="0000CC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382" name="TextBox 55">
            <a:extLst>
              <a:ext uri="{FF2B5EF4-FFF2-40B4-BE49-F238E27FC236}">
                <a16:creationId xmlns:a16="http://schemas.microsoft.com/office/drawing/2014/main" id="{A643DEE8-447E-449F-AD2E-C4C519A57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150" y="4005263"/>
            <a:ext cx="4572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b="1">
                <a:solidFill>
                  <a:srgbClr val="0000FF"/>
                </a:solidFill>
                <a:ea typeface="휴먼매직체" panose="02030504000101010101" pitchFamily="18" charset="-127"/>
                <a:cs typeface="Arial" panose="020B0604020202020204" pitchFamily="34" charset="0"/>
              </a:rPr>
              <a:t>SS</a:t>
            </a:r>
            <a:endParaRPr kumimoji="0" lang="ko-KR" altLang="en-US" b="1">
              <a:solidFill>
                <a:srgbClr val="0000FF"/>
              </a:solidFill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  <p:cxnSp>
        <p:nvCxnSpPr>
          <p:cNvPr id="15383" name="직선 연결선 24">
            <a:extLst>
              <a:ext uri="{FF2B5EF4-FFF2-40B4-BE49-F238E27FC236}">
                <a16:creationId xmlns:a16="http://schemas.microsoft.com/office/drawing/2014/main" id="{9681C375-4DE4-464C-A16D-784D81CD1E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6388" y="3698875"/>
            <a:ext cx="573087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4" name="직선 연결선 66">
            <a:extLst>
              <a:ext uri="{FF2B5EF4-FFF2-40B4-BE49-F238E27FC236}">
                <a16:creationId xmlns:a16="http://schemas.microsoft.com/office/drawing/2014/main" id="{A8A1BB2B-60FE-419B-8DFB-5311FB04E0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6388" y="4821238"/>
            <a:ext cx="573087" cy="0"/>
          </a:xfrm>
          <a:prstGeom prst="line">
            <a:avLst/>
          </a:prstGeom>
          <a:noFill/>
          <a:ln w="12700" algn="ctr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85" name="직선 연결선 67">
            <a:extLst>
              <a:ext uri="{FF2B5EF4-FFF2-40B4-BE49-F238E27FC236}">
                <a16:creationId xmlns:a16="http://schemas.microsoft.com/office/drawing/2014/main" id="{15AA4082-AC0F-43BE-AE55-C91C8BB77C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600" y="3713163"/>
            <a:ext cx="0" cy="1079500"/>
          </a:xfrm>
          <a:prstGeom prst="line">
            <a:avLst/>
          </a:prstGeom>
          <a:noFill/>
          <a:ln w="12700" algn="ctr">
            <a:solidFill>
              <a:schemeClr val="bg1"/>
            </a:solidFill>
            <a:prstDash val="sysDash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1434B24B-0599-4F24-B9F8-6C91934D58BA}"/>
              </a:ext>
            </a:extLst>
          </p:cNvPr>
          <p:cNvSpPr txBox="1"/>
          <p:nvPr/>
        </p:nvSpPr>
        <p:spPr bwMode="auto">
          <a:xfrm>
            <a:off x="3241675" y="4116388"/>
            <a:ext cx="3508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latinLnBrk="1" hangingPunct="1">
              <a:lnSpc>
                <a:spcPct val="110000"/>
              </a:lnSpc>
              <a:buFont typeface="Arial" charset="0"/>
              <a:buNone/>
              <a:defRPr/>
            </a:pPr>
            <a:r>
              <a:rPr kumimoji="0" lang="el-GR" altLang="ko-K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휴먼매직체" pitchFamily="18" charset="-127"/>
                <a:cs typeface="Arial" charset="0"/>
              </a:rPr>
              <a:t>Δ</a:t>
            </a:r>
            <a:endParaRPr kumimoji="0" lang="ko-KR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휴먼매직체" pitchFamily="18" charset="-127"/>
              <a:cs typeface="Arial" charset="0"/>
            </a:endParaRPr>
          </a:p>
        </p:txBody>
      </p:sp>
      <p:sp>
        <p:nvSpPr>
          <p:cNvPr id="76" name="Freeform 5">
            <a:extLst>
              <a:ext uri="{FF2B5EF4-FFF2-40B4-BE49-F238E27FC236}">
                <a16:creationId xmlns:a16="http://schemas.microsoft.com/office/drawing/2014/main" id="{A592FB16-E205-4717-B5A5-3B1BC5601493}"/>
              </a:ext>
            </a:extLst>
          </p:cNvPr>
          <p:cNvSpPr>
            <a:spLocks/>
          </p:cNvSpPr>
          <p:nvPr/>
        </p:nvSpPr>
        <p:spPr bwMode="auto">
          <a:xfrm>
            <a:off x="2489200" y="3182938"/>
            <a:ext cx="679450" cy="496887"/>
          </a:xfrm>
          <a:custGeom>
            <a:avLst/>
            <a:gdLst>
              <a:gd name="T0" fmla="*/ 0 w 410"/>
              <a:gd name="T1" fmla="*/ 2147483647 h 606"/>
              <a:gd name="T2" fmla="*/ 2147483647 w 410"/>
              <a:gd name="T3" fmla="*/ 2147483647 h 606"/>
              <a:gd name="T4" fmla="*/ 2147483647 w 410"/>
              <a:gd name="T5" fmla="*/ 0 h 606"/>
              <a:gd name="T6" fmla="*/ 0 60000 65536"/>
              <a:gd name="T7" fmla="*/ 0 60000 65536"/>
              <a:gd name="T8" fmla="*/ 0 60000 65536"/>
              <a:gd name="T9" fmla="*/ 0 w 410"/>
              <a:gd name="T10" fmla="*/ 0 h 606"/>
              <a:gd name="T11" fmla="*/ 410 w 410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0" h="606">
                <a:moveTo>
                  <a:pt x="0" y="26"/>
                </a:moveTo>
                <a:cubicBezTo>
                  <a:pt x="70" y="316"/>
                  <a:pt x="141" y="606"/>
                  <a:pt x="209" y="602"/>
                </a:cubicBezTo>
                <a:cubicBezTo>
                  <a:pt x="277" y="598"/>
                  <a:pt x="380" y="93"/>
                  <a:pt x="410" y="0"/>
                </a:cubicBez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latin typeface="Arial" charset="0"/>
              <a:cs typeface="Arial Unicode MS" pitchFamily="50" charset="-127"/>
            </a:endParaRPr>
          </a:p>
        </p:txBody>
      </p:sp>
      <p:sp>
        <p:nvSpPr>
          <p:cNvPr id="81" name="Freeform 6">
            <a:extLst>
              <a:ext uri="{FF2B5EF4-FFF2-40B4-BE49-F238E27FC236}">
                <a16:creationId xmlns:a16="http://schemas.microsoft.com/office/drawing/2014/main" id="{2722DB96-5D25-4BCC-A1DD-8F6BD07386E2}"/>
              </a:ext>
            </a:extLst>
          </p:cNvPr>
          <p:cNvSpPr>
            <a:spLocks/>
          </p:cNvSpPr>
          <p:nvPr/>
        </p:nvSpPr>
        <p:spPr bwMode="auto">
          <a:xfrm rot="10800000">
            <a:off x="2382838" y="4824413"/>
            <a:ext cx="936625" cy="401637"/>
          </a:xfrm>
          <a:custGeom>
            <a:avLst/>
            <a:gdLst>
              <a:gd name="T0" fmla="*/ 0 w 410"/>
              <a:gd name="T1" fmla="*/ 2147483647 h 606"/>
              <a:gd name="T2" fmla="*/ 2147483647 w 410"/>
              <a:gd name="T3" fmla="*/ 2147483647 h 606"/>
              <a:gd name="T4" fmla="*/ 2147483647 w 410"/>
              <a:gd name="T5" fmla="*/ 0 h 606"/>
              <a:gd name="T6" fmla="*/ 0 60000 65536"/>
              <a:gd name="T7" fmla="*/ 0 60000 65536"/>
              <a:gd name="T8" fmla="*/ 0 60000 65536"/>
              <a:gd name="T9" fmla="*/ 0 w 410"/>
              <a:gd name="T10" fmla="*/ 0 h 606"/>
              <a:gd name="T11" fmla="*/ 410 w 410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0" h="606">
                <a:moveTo>
                  <a:pt x="0" y="26"/>
                </a:moveTo>
                <a:cubicBezTo>
                  <a:pt x="70" y="316"/>
                  <a:pt x="141" y="606"/>
                  <a:pt x="209" y="602"/>
                </a:cubicBezTo>
                <a:cubicBezTo>
                  <a:pt x="277" y="598"/>
                  <a:pt x="380" y="93"/>
                  <a:pt x="410" y="0"/>
                </a:cubicBezTo>
              </a:path>
            </a:pathLst>
          </a:custGeom>
          <a:noFill/>
          <a:ln w="12700">
            <a:solidFill>
              <a:schemeClr val="bg1">
                <a:lumMod val="8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>
              <a:latin typeface="Arial" charset="0"/>
              <a:cs typeface="Arial Unicode MS" pitchFamily="50" charset="-127"/>
            </a:endParaRPr>
          </a:p>
        </p:txBody>
      </p:sp>
      <p:sp>
        <p:nvSpPr>
          <p:cNvPr id="15389" name="TextBox 1">
            <a:extLst>
              <a:ext uri="{FF2B5EF4-FFF2-40B4-BE49-F238E27FC236}">
                <a16:creationId xmlns:a16="http://schemas.microsoft.com/office/drawing/2014/main" id="{94BC2695-72B4-45DC-ABC7-59261BF97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5735638"/>
            <a:ext cx="105727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kumimoji="0" lang="en-US" altLang="ko-KR" sz="2000">
                <a:ea typeface="휴먼매직체" panose="02030504000101010101" pitchFamily="18" charset="-127"/>
                <a:cs typeface="Arial" panose="020B0604020202020204" pitchFamily="34" charset="0"/>
              </a:rPr>
              <a:t>ARPES</a:t>
            </a:r>
            <a:endParaRPr kumimoji="0" lang="ko-KR" altLang="en-US" sz="2000">
              <a:ea typeface="휴먼매직체" panose="02030504000101010101" pitchFamily="18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4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7875711-9BD5-48EC-8AB1-D2D4224C1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188913"/>
            <a:ext cx="7127875" cy="62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z="3000"/>
              <a:t> E</a:t>
            </a:r>
            <a:r>
              <a:rPr lang="en-US" altLang="ko-KR" sz="3000" baseline="-25000"/>
              <a:t>F</a:t>
            </a:r>
            <a:r>
              <a:rPr lang="en-US" altLang="ko-KR" sz="3000"/>
              <a:t> tuning by annealing (Bi</a:t>
            </a:r>
            <a:r>
              <a:rPr lang="en-US" altLang="ko-KR" sz="3000" baseline="-25000"/>
              <a:t>2</a:t>
            </a:r>
            <a:r>
              <a:rPr lang="en-US" altLang="ko-KR" sz="3000"/>
              <a:t>Te</a:t>
            </a:r>
            <a:r>
              <a:rPr lang="en-US" altLang="ko-KR" sz="3000" baseline="-25000"/>
              <a:t>3+</a:t>
            </a:r>
            <a:r>
              <a:rPr lang="en-US" altLang="ko-KR" sz="3000" baseline="-25000">
                <a:sym typeface="Symbol" panose="05050102010706020507" pitchFamily="18" charset="2"/>
              </a:rPr>
              <a:t></a:t>
            </a:r>
            <a:r>
              <a:rPr lang="en-US" altLang="ko-KR" sz="3000"/>
              <a:t>)</a:t>
            </a:r>
            <a:endParaRPr lang="en-US" altLang="ko-KR" sz="3000" baseline="-25000"/>
          </a:p>
        </p:txBody>
      </p:sp>
      <p:pic>
        <p:nvPicPr>
          <p:cNvPr id="17411" name="Picture 3" descr="Bi2Te3 RT01">
            <a:extLst>
              <a:ext uri="{FF2B5EF4-FFF2-40B4-BE49-F238E27FC236}">
                <a16:creationId xmlns:a16="http://schemas.microsoft.com/office/drawing/2014/main" id="{95F111A2-C409-481B-AF66-87C6E348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4798" r="9114" b="7758"/>
          <a:stretch>
            <a:fillRect/>
          </a:stretch>
        </p:blipFill>
        <p:spPr bwMode="auto">
          <a:xfrm>
            <a:off x="1160463" y="1371600"/>
            <a:ext cx="35099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 descr="Bi2Te3 RT02">
            <a:extLst>
              <a:ext uri="{FF2B5EF4-FFF2-40B4-BE49-F238E27FC236}">
                <a16:creationId xmlns:a16="http://schemas.microsoft.com/office/drawing/2014/main" id="{73D46605-093D-43E1-B67F-254D5364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14864" r="10051" b="7692"/>
          <a:stretch>
            <a:fillRect/>
          </a:stretch>
        </p:blipFill>
        <p:spPr bwMode="auto">
          <a:xfrm>
            <a:off x="1241425" y="1371600"/>
            <a:ext cx="33861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 descr="Bi2Te3 RT03">
            <a:extLst>
              <a:ext uri="{FF2B5EF4-FFF2-40B4-BE49-F238E27FC236}">
                <a16:creationId xmlns:a16="http://schemas.microsoft.com/office/drawing/2014/main" id="{06981E94-531B-4397-A7C8-D73FADAA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14864" r="10051" b="7693"/>
          <a:stretch>
            <a:fillRect/>
          </a:stretch>
        </p:blipFill>
        <p:spPr bwMode="auto">
          <a:xfrm>
            <a:off x="1241425" y="1371600"/>
            <a:ext cx="33861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6" descr="Bi2Te3 RT04">
            <a:extLst>
              <a:ext uri="{FF2B5EF4-FFF2-40B4-BE49-F238E27FC236}">
                <a16:creationId xmlns:a16="http://schemas.microsoft.com/office/drawing/2014/main" id="{9272321D-B903-41DC-B1E5-7F59A496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t="14798" r="10136" b="7758"/>
          <a:stretch>
            <a:fillRect/>
          </a:stretch>
        </p:blipFill>
        <p:spPr bwMode="auto">
          <a:xfrm>
            <a:off x="1241425" y="1371600"/>
            <a:ext cx="33861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Figure3 Inset">
            <a:extLst>
              <a:ext uri="{FF2B5EF4-FFF2-40B4-BE49-F238E27FC236}">
                <a16:creationId xmlns:a16="http://schemas.microsoft.com/office/drawing/2014/main" id="{B0B4A68C-5661-4AD3-A24A-26040843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/>
          <a:stretch>
            <a:fillRect/>
          </a:stretch>
        </p:blipFill>
        <p:spPr bwMode="auto">
          <a:xfrm>
            <a:off x="5194300" y="1447800"/>
            <a:ext cx="26670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>
            <a:extLst>
              <a:ext uri="{FF2B5EF4-FFF2-40B4-BE49-F238E27FC236}">
                <a16:creationId xmlns:a16="http://schemas.microsoft.com/office/drawing/2014/main" id="{EFFE5502-4690-478F-9211-B01E2374A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325" y="5257800"/>
            <a:ext cx="1165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400" b="1" i="1"/>
              <a:t>k</a:t>
            </a:r>
            <a:r>
              <a:rPr lang="en-US" altLang="ko-KR" sz="2400" b="1" baseline="-25000"/>
              <a:t>x</a:t>
            </a:r>
            <a:r>
              <a:rPr lang="en-US" altLang="ko-KR" sz="2400" b="1"/>
              <a:t> (</a:t>
            </a:r>
            <a:r>
              <a:rPr lang="en-US" altLang="ko-KR" sz="2400" b="1">
                <a:cs typeface="Arial" panose="020B0604020202020204" pitchFamily="34" charset="0"/>
              </a:rPr>
              <a:t>Å</a:t>
            </a:r>
            <a:r>
              <a:rPr lang="en-US" altLang="ko-KR" sz="2400" b="1" baseline="30000">
                <a:cs typeface="Arial" panose="020B0604020202020204" pitchFamily="34" charset="0"/>
              </a:rPr>
              <a:t>-1</a:t>
            </a:r>
            <a:r>
              <a:rPr lang="en-US" altLang="ko-KR" sz="2400" b="1">
                <a:cs typeface="Arial" panose="020B0604020202020204" pitchFamily="34" charset="0"/>
              </a:rPr>
              <a:t>)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075389BB-F3CB-4AF8-8459-A578F6C3B12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297363" y="2819400"/>
            <a:ext cx="1203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400" b="1" i="1"/>
              <a:t>E</a:t>
            </a:r>
            <a:r>
              <a:rPr lang="en-US" altLang="ko-KR" sz="2400" b="1" baseline="-25000"/>
              <a:t>B</a:t>
            </a:r>
            <a:r>
              <a:rPr lang="en-US" altLang="ko-KR" sz="2400" b="1"/>
              <a:t> (eV)</a:t>
            </a:r>
          </a:p>
        </p:txBody>
      </p:sp>
      <p:sp>
        <p:nvSpPr>
          <p:cNvPr id="150538" name="AutoShape 10">
            <a:extLst>
              <a:ext uri="{FF2B5EF4-FFF2-40B4-BE49-F238E27FC236}">
                <a16:creationId xmlns:a16="http://schemas.microsoft.com/office/drawing/2014/main" id="{6BE58146-C35B-4A7C-9F15-D10D9B3B1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6" y="3932237"/>
            <a:ext cx="360000" cy="540000"/>
          </a:xfrm>
          <a:prstGeom prst="upArrow">
            <a:avLst>
              <a:gd name="adj1" fmla="val 50000"/>
              <a:gd name="adj2" fmla="val 85747"/>
            </a:avLst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altLang="ko-KR"/>
          </a:p>
        </p:txBody>
      </p:sp>
      <p:sp>
        <p:nvSpPr>
          <p:cNvPr id="150539" name="Text Box 11">
            <a:extLst>
              <a:ext uri="{FF2B5EF4-FFF2-40B4-BE49-F238E27FC236}">
                <a16:creationId xmlns:a16="http://schemas.microsoft.com/office/drawing/2014/main" id="{391FCA41-53E2-4013-9D9F-D32671AF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5867400"/>
            <a:ext cx="59817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400" b="1">
                <a:solidFill>
                  <a:srgbClr val="000066"/>
                </a:solidFill>
              </a:rPr>
              <a:t>Fine tuning of Bi</a:t>
            </a:r>
            <a:r>
              <a:rPr lang="en-US" altLang="ko-KR" sz="2400" b="1" baseline="-25000">
                <a:solidFill>
                  <a:srgbClr val="000066"/>
                </a:solidFill>
              </a:rPr>
              <a:t>2</a:t>
            </a:r>
            <a:r>
              <a:rPr lang="en-US" altLang="ko-KR" sz="2400" b="1">
                <a:solidFill>
                  <a:srgbClr val="000066"/>
                </a:solidFill>
              </a:rPr>
              <a:t>Te</a:t>
            </a:r>
            <a:r>
              <a:rPr lang="en-US" altLang="ko-KR" sz="2400" b="1" baseline="-25000">
                <a:solidFill>
                  <a:srgbClr val="000066"/>
                </a:solidFill>
              </a:rPr>
              <a:t>3+</a:t>
            </a:r>
            <a:r>
              <a:rPr lang="en-US" altLang="ko-KR" sz="2400" b="1">
                <a:solidFill>
                  <a:srgbClr val="000066"/>
                </a:solidFill>
              </a:rPr>
              <a:t> (by Te annealing)</a:t>
            </a:r>
            <a:endParaRPr lang="en-US" altLang="ko-KR" sz="2400" b="1" baseline="-25000">
              <a:solidFill>
                <a:srgbClr val="000066"/>
              </a:solidFill>
            </a:endParaRPr>
          </a:p>
        </p:txBody>
      </p:sp>
      <p:sp>
        <p:nvSpPr>
          <p:cNvPr id="150540" name="Text Box 12">
            <a:extLst>
              <a:ext uri="{FF2B5EF4-FFF2-40B4-BE49-F238E27FC236}">
                <a16:creationId xmlns:a16="http://schemas.microsoft.com/office/drawing/2014/main" id="{725C22F9-F3A1-4382-B6AA-4492F1C8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4648200"/>
            <a:ext cx="3619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800" b="1">
                <a:solidFill>
                  <a:srgbClr val="000066"/>
                </a:solidFill>
              </a:rPr>
              <a:t></a:t>
            </a:r>
          </a:p>
        </p:txBody>
      </p:sp>
      <p:sp>
        <p:nvSpPr>
          <p:cNvPr id="17421" name="Line 13">
            <a:extLst>
              <a:ext uri="{FF2B5EF4-FFF2-40B4-BE49-F238E27FC236}">
                <a16:creationId xmlns:a16="http://schemas.microsoft.com/office/drawing/2014/main" id="{9E6B5444-4D6E-41FF-B5AB-63B2E8CEC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2900" y="4292600"/>
            <a:ext cx="2209800" cy="0"/>
          </a:xfrm>
          <a:prstGeom prst="line">
            <a:avLst/>
          </a:prstGeom>
          <a:noFill/>
          <a:ln w="76200">
            <a:solidFill>
              <a:srgbClr val="0066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ko-KR" altLang="en-US"/>
          </a:p>
        </p:txBody>
      </p:sp>
      <p:sp>
        <p:nvSpPr>
          <p:cNvPr id="17422" name="Text Box 15">
            <a:extLst>
              <a:ext uri="{FF2B5EF4-FFF2-40B4-BE49-F238E27FC236}">
                <a16:creationId xmlns:a16="http://schemas.microsoft.com/office/drawing/2014/main" id="{0DE03062-4C8E-48AB-8439-9B547502E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3937000"/>
            <a:ext cx="434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1800" b="1" i="1">
                <a:solidFill>
                  <a:srgbClr val="000066"/>
                </a:solidFill>
              </a:rPr>
              <a:t>E</a:t>
            </a:r>
            <a:r>
              <a:rPr lang="en-US" altLang="ko-KR" sz="1800" b="1" baseline="-25000">
                <a:solidFill>
                  <a:srgbClr val="000066"/>
                </a:solidFill>
              </a:rPr>
              <a:t>F</a:t>
            </a:r>
          </a:p>
        </p:txBody>
      </p:sp>
      <p:sp>
        <p:nvSpPr>
          <p:cNvPr id="150544" name="Line 16">
            <a:extLst>
              <a:ext uri="{FF2B5EF4-FFF2-40B4-BE49-F238E27FC236}">
                <a16:creationId xmlns:a16="http://schemas.microsoft.com/office/drawing/2014/main" id="{8CBC8F4B-9B75-4357-BDD4-ABFBA03801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425" y="3810000"/>
            <a:ext cx="15240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ko-KR" altLang="en-US"/>
          </a:p>
        </p:txBody>
      </p:sp>
      <p:sp>
        <p:nvSpPr>
          <p:cNvPr id="17424" name="Text Box 17">
            <a:extLst>
              <a:ext uri="{FF2B5EF4-FFF2-40B4-BE49-F238E27FC236}">
                <a16:creationId xmlns:a16="http://schemas.microsoft.com/office/drawing/2014/main" id="{14E973C7-0A46-4FB9-B711-5A09C8FA8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075" y="37338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1800" i="1"/>
              <a:t>S1</a:t>
            </a:r>
          </a:p>
        </p:txBody>
      </p:sp>
      <p:sp>
        <p:nvSpPr>
          <p:cNvPr id="150546" name="Text Box 18">
            <a:extLst>
              <a:ext uri="{FF2B5EF4-FFF2-40B4-BE49-F238E27FC236}">
                <a16:creationId xmlns:a16="http://schemas.microsoft.com/office/drawing/2014/main" id="{E7BDAD5D-7444-4CC5-A06A-230738A19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3443288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1800" i="1"/>
              <a:t>S2</a:t>
            </a:r>
          </a:p>
        </p:txBody>
      </p:sp>
      <p:sp>
        <p:nvSpPr>
          <p:cNvPr id="150547" name="AutoShape 19">
            <a:extLst>
              <a:ext uri="{FF2B5EF4-FFF2-40B4-BE49-F238E27FC236}">
                <a16:creationId xmlns:a16="http://schemas.microsoft.com/office/drawing/2014/main" id="{3D141CBB-2637-46DB-8249-141DAECBF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2" y="3607425"/>
            <a:ext cx="360000" cy="900000"/>
          </a:xfrm>
          <a:prstGeom prst="upArrow">
            <a:avLst>
              <a:gd name="adj1" fmla="val 50000"/>
              <a:gd name="adj2" fmla="val 104441"/>
            </a:avLst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altLang="ko-KR"/>
          </a:p>
        </p:txBody>
      </p:sp>
      <p:sp>
        <p:nvSpPr>
          <p:cNvPr id="150548" name="Line 20">
            <a:extLst>
              <a:ext uri="{FF2B5EF4-FFF2-40B4-BE49-F238E27FC236}">
                <a16:creationId xmlns:a16="http://schemas.microsoft.com/office/drawing/2014/main" id="{81AE0A25-C027-4B93-AE92-F91F03F3C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425" y="3276600"/>
            <a:ext cx="1371600" cy="0"/>
          </a:xfrm>
          <a:prstGeom prst="line">
            <a:avLst/>
          </a:prstGeom>
          <a:noFill/>
          <a:ln w="762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ko-KR" altLang="en-US"/>
          </a:p>
        </p:txBody>
      </p:sp>
      <p:sp>
        <p:nvSpPr>
          <p:cNvPr id="150549" name="Text Box 21">
            <a:extLst>
              <a:ext uri="{FF2B5EF4-FFF2-40B4-BE49-F238E27FC236}">
                <a16:creationId xmlns:a16="http://schemas.microsoft.com/office/drawing/2014/main" id="{EC525E3E-0B04-4D47-AB92-B75597E91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2909888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1800" i="1"/>
              <a:t>S3</a:t>
            </a:r>
          </a:p>
        </p:txBody>
      </p:sp>
      <p:sp>
        <p:nvSpPr>
          <p:cNvPr id="150550" name="Line 22">
            <a:extLst>
              <a:ext uri="{FF2B5EF4-FFF2-40B4-BE49-F238E27FC236}">
                <a16:creationId xmlns:a16="http://schemas.microsoft.com/office/drawing/2014/main" id="{77206182-C71F-4097-A100-B99CF6DD5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1828800"/>
            <a:ext cx="1981200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ko-KR" altLang="en-US"/>
          </a:p>
        </p:txBody>
      </p:sp>
      <p:sp>
        <p:nvSpPr>
          <p:cNvPr id="150551" name="Text Box 23">
            <a:extLst>
              <a:ext uri="{FF2B5EF4-FFF2-40B4-BE49-F238E27FC236}">
                <a16:creationId xmlns:a16="http://schemas.microsoft.com/office/drawing/2014/main" id="{2E17C08F-84AA-4B32-AA67-5D854679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25" y="18288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1800" i="1"/>
              <a:t>S4</a:t>
            </a:r>
          </a:p>
        </p:txBody>
      </p:sp>
      <p:sp>
        <p:nvSpPr>
          <p:cNvPr id="150552" name="AutoShape 24">
            <a:extLst>
              <a:ext uri="{FF2B5EF4-FFF2-40B4-BE49-F238E27FC236}">
                <a16:creationId xmlns:a16="http://schemas.microsoft.com/office/drawing/2014/main" id="{42E4094F-8F18-46C5-BAF9-F4269F7ED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2" y="3249120"/>
            <a:ext cx="360000" cy="1260000"/>
          </a:xfrm>
          <a:prstGeom prst="upArrow">
            <a:avLst>
              <a:gd name="adj1" fmla="val 50000"/>
              <a:gd name="adj2" fmla="val 138578"/>
            </a:avLst>
          </a:prstGeom>
          <a:solidFill>
            <a:srgbClr val="FFFF00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altLang="ko-KR"/>
          </a:p>
        </p:txBody>
      </p:sp>
      <p:sp>
        <p:nvSpPr>
          <p:cNvPr id="17432" name="TextBox 24">
            <a:extLst>
              <a:ext uri="{FF2B5EF4-FFF2-40B4-BE49-F238E27FC236}">
                <a16:creationId xmlns:a16="http://schemas.microsoft.com/office/drawing/2014/main" id="{D1D3C9E4-2E00-4AD1-B63F-9E9E9C25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3933825"/>
            <a:ext cx="1066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cs typeface="Arial" panose="020B0604020202020204" pitchFamily="34" charset="0"/>
              </a:rPr>
              <a:t>Bi</a:t>
            </a:r>
            <a:r>
              <a:rPr lang="en-US" altLang="ko-KR" sz="2000" baseline="-25000">
                <a:cs typeface="Arial" panose="020B0604020202020204" pitchFamily="34" charset="0"/>
              </a:rPr>
              <a:t>Te</a:t>
            </a:r>
          </a:p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cs typeface="Arial" panose="020B0604020202020204" pitchFamily="34" charset="0"/>
              </a:rPr>
              <a:t>(p-type)</a:t>
            </a:r>
            <a:endParaRPr lang="ko-KR" altLang="en-US" sz="2000">
              <a:cs typeface="Arial" panose="020B0604020202020204" pitchFamily="34" charset="0"/>
            </a:endParaRPr>
          </a:p>
        </p:txBody>
      </p:sp>
      <p:sp>
        <p:nvSpPr>
          <p:cNvPr id="39962" name="TextBox 25">
            <a:extLst>
              <a:ext uri="{FF2B5EF4-FFF2-40B4-BE49-F238E27FC236}">
                <a16:creationId xmlns:a16="http://schemas.microsoft.com/office/drawing/2014/main" id="{DD59FE0E-EA7D-4BDE-90D8-E6A5329DA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75" y="1557338"/>
            <a:ext cx="1066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cs typeface="Arial" panose="020B0604020202020204" pitchFamily="34" charset="0"/>
              </a:rPr>
              <a:t>Te</a:t>
            </a:r>
            <a:r>
              <a:rPr lang="en-US" altLang="ko-KR" sz="2000" baseline="-25000">
                <a:cs typeface="Arial" panose="020B0604020202020204" pitchFamily="34" charset="0"/>
              </a:rPr>
              <a:t>Bi </a:t>
            </a:r>
            <a:endParaRPr lang="en-US" altLang="ko-KR" sz="2000">
              <a:cs typeface="Arial" panose="020B0604020202020204" pitchFamily="34" charset="0"/>
            </a:endParaRPr>
          </a:p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cs typeface="Arial" panose="020B0604020202020204" pitchFamily="34" charset="0"/>
              </a:rPr>
              <a:t>(n-type)</a:t>
            </a:r>
            <a:endParaRPr lang="ko-KR" altLang="en-US" sz="2000">
              <a:cs typeface="Arial" panose="020B0604020202020204" pitchFamily="34" charset="0"/>
            </a:endParaRPr>
          </a:p>
        </p:txBody>
      </p:sp>
      <p:sp>
        <p:nvSpPr>
          <p:cNvPr id="17434" name="TextBox 1">
            <a:extLst>
              <a:ext uri="{FF2B5EF4-FFF2-40B4-BE49-F238E27FC236}">
                <a16:creationId xmlns:a16="http://schemas.microsoft.com/office/drawing/2014/main" id="{EC8B2C21-B36E-45D4-9C2C-98DF04D6B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1125538"/>
            <a:ext cx="444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endParaRPr lang="ko-KR" altLang="en-US" sz="1800"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7435" name="TextBox 2">
            <a:extLst>
              <a:ext uri="{FF2B5EF4-FFF2-40B4-BE49-F238E27FC236}">
                <a16:creationId xmlns:a16="http://schemas.microsoft.com/office/drawing/2014/main" id="{590F0BF7-9CF2-40B5-A9C9-42955997D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613" y="981075"/>
            <a:ext cx="19224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just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solidFill>
                  <a:srgbClr val="FF0000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Antisite defects</a:t>
            </a:r>
            <a:endParaRPr lang="ko-KR" altLang="en-US" sz="2000">
              <a:solidFill>
                <a:srgbClr val="FF0000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0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0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0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0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8" grpId="0" animBg="1"/>
      <p:bldP spid="150538" grpId="1" animBg="1"/>
      <p:bldP spid="150539" grpId="0"/>
      <p:bldP spid="150540" grpId="0"/>
      <p:bldP spid="150546" grpId="0"/>
      <p:bldP spid="150547" grpId="0" animBg="1"/>
      <p:bldP spid="150547" grpId="1" animBg="1"/>
      <p:bldP spid="150549" grpId="0"/>
      <p:bldP spid="150551" grpId="0"/>
      <p:bldP spid="150552" grpId="0" animBg="1"/>
      <p:bldP spid="399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1557E5E-33CA-4A85-BE9B-B605E9C6E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8225"/>
            <a:ext cx="19812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F437A824-E9EC-4A04-BDA6-2E52CEA7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974725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8C7586C1-60D7-4189-8052-F511E6204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1096963"/>
            <a:ext cx="11969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6">
            <a:extLst>
              <a:ext uri="{FF2B5EF4-FFF2-40B4-BE49-F238E27FC236}">
                <a16:creationId xmlns:a16="http://schemas.microsoft.com/office/drawing/2014/main" id="{499EE45E-95A0-4047-91E0-292A296F2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5341938"/>
            <a:ext cx="22050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>
                <a:solidFill>
                  <a:srgbClr val="FF3300"/>
                </a:solidFill>
                <a:cs typeface="Arial" panose="020B0604020202020204" pitchFamily="34" charset="0"/>
              </a:rPr>
              <a:t>Non-metallic</a:t>
            </a:r>
          </a:p>
        </p:txBody>
      </p:sp>
      <p:sp>
        <p:nvSpPr>
          <p:cNvPr id="19462" name="Text Box 8">
            <a:extLst>
              <a:ext uri="{FF2B5EF4-FFF2-40B4-BE49-F238E27FC236}">
                <a16:creationId xmlns:a16="http://schemas.microsoft.com/office/drawing/2014/main" id="{9A7707B6-0C12-43C4-8C3C-C7A9C8D10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5" y="908050"/>
            <a:ext cx="14763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 b="1">
                <a:solidFill>
                  <a:srgbClr val="000066"/>
                </a:solidFill>
                <a:cs typeface="Arial" panose="020B0604020202020204" pitchFamily="34" charset="0"/>
              </a:rPr>
              <a:t>x = 0.025</a:t>
            </a:r>
            <a:endParaRPr lang="en-US" altLang="ko-KR" sz="2400" b="1" baseline="-2500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19463" name="Text Box 9">
            <a:extLst>
              <a:ext uri="{FF2B5EF4-FFF2-40B4-BE49-F238E27FC236}">
                <a16:creationId xmlns:a16="http://schemas.microsoft.com/office/drawing/2014/main" id="{07627AC9-724D-45DE-8B33-36B418F84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3" y="912813"/>
            <a:ext cx="13049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 b="1">
                <a:solidFill>
                  <a:srgbClr val="000066"/>
                </a:solidFill>
                <a:cs typeface="Arial" panose="020B0604020202020204" pitchFamily="34" charset="0"/>
              </a:rPr>
              <a:t>x &gt; 0.01</a:t>
            </a:r>
          </a:p>
        </p:txBody>
      </p:sp>
      <p:sp>
        <p:nvSpPr>
          <p:cNvPr id="19464" name="Text Box 10">
            <a:extLst>
              <a:ext uri="{FF2B5EF4-FFF2-40B4-BE49-F238E27FC236}">
                <a16:creationId xmlns:a16="http://schemas.microsoft.com/office/drawing/2014/main" id="{FD681E5A-23B3-4CAD-A3B1-61400C8E8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914400"/>
            <a:ext cx="8763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2400" b="1">
                <a:solidFill>
                  <a:srgbClr val="000066"/>
                </a:solidFill>
              </a:rPr>
              <a:t>x = 0</a:t>
            </a:r>
          </a:p>
        </p:txBody>
      </p:sp>
      <p:sp>
        <p:nvSpPr>
          <p:cNvPr id="19465" name="Text Box 14">
            <a:extLst>
              <a:ext uri="{FF2B5EF4-FFF2-40B4-BE49-F238E27FC236}">
                <a16:creationId xmlns:a16="http://schemas.microsoft.com/office/drawing/2014/main" id="{DADE4463-4924-4810-BB25-56BE5C695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300" y="6381750"/>
            <a:ext cx="2425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i="1">
                <a:solidFill>
                  <a:schemeClr val="accent2"/>
                </a:solidFill>
              </a:rPr>
              <a:t>PRL 103, 246601 (2009)</a:t>
            </a:r>
            <a:endParaRPr lang="en-US" altLang="ko-KR" i="1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04C9795-97E3-4488-BDE4-C44A76E05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188913"/>
            <a:ext cx="7747000" cy="5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>
              <a:defRPr/>
            </a:pPr>
            <a:r>
              <a:rPr lang="en-US" altLang="ko-KR" sz="3000" kern="0" dirty="0"/>
              <a:t> Fine tuning of E</a:t>
            </a:r>
            <a:r>
              <a:rPr lang="en-US" altLang="ko-KR" sz="3000" kern="0" baseline="-25000" dirty="0"/>
              <a:t>F</a:t>
            </a:r>
            <a:r>
              <a:rPr lang="en-US" altLang="ko-KR" sz="3000" kern="0" dirty="0"/>
              <a:t> by doping (Bi</a:t>
            </a:r>
            <a:r>
              <a:rPr lang="en-US" altLang="ko-KR" sz="3000" kern="0" baseline="-25000" dirty="0"/>
              <a:t>2-x</a:t>
            </a:r>
            <a:r>
              <a:rPr lang="en-US" altLang="ko-KR" sz="3000" kern="0" dirty="0"/>
              <a:t>Ca</a:t>
            </a:r>
            <a:r>
              <a:rPr lang="en-US" altLang="ko-KR" sz="3000" kern="0" baseline="-25000" dirty="0"/>
              <a:t>x</a:t>
            </a:r>
            <a:r>
              <a:rPr lang="en-US" altLang="ko-KR" sz="3000" kern="0" dirty="0"/>
              <a:t>Se</a:t>
            </a:r>
            <a:r>
              <a:rPr lang="en-US" altLang="ko-KR" sz="3000" kern="0" baseline="-25000" dirty="0"/>
              <a:t>3</a:t>
            </a:r>
            <a:r>
              <a:rPr lang="en-US" altLang="ko-KR" sz="3000" kern="0" dirty="0"/>
              <a:t>)</a:t>
            </a:r>
          </a:p>
        </p:txBody>
      </p:sp>
      <p:pic>
        <p:nvPicPr>
          <p:cNvPr id="19467" name="Picture 11" descr="Bi2-xCaxSe3RT">
            <a:extLst>
              <a:ext uri="{FF2B5EF4-FFF2-40B4-BE49-F238E27FC236}">
                <a16:creationId xmlns:a16="http://schemas.microsoft.com/office/drawing/2014/main" id="{FA1897B9-90B5-4420-86CA-1A8CBF5E6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14798" r="8092" b="5411"/>
          <a:stretch>
            <a:fillRect/>
          </a:stretch>
        </p:blipFill>
        <p:spPr bwMode="auto">
          <a:xfrm>
            <a:off x="323850" y="2943225"/>
            <a:ext cx="2698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8" name="직선 화살표 연결선 3">
            <a:extLst>
              <a:ext uri="{FF2B5EF4-FFF2-40B4-BE49-F238E27FC236}">
                <a16:creationId xmlns:a16="http://schemas.microsoft.com/office/drawing/2014/main" id="{F655031A-B32B-465E-9E24-E369040A36A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79613" y="4921250"/>
            <a:ext cx="512762" cy="2159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9" name="Picture 11" descr="Bi2-xCaxSe3RT">
            <a:extLst>
              <a:ext uri="{FF2B5EF4-FFF2-40B4-BE49-F238E27FC236}">
                <a16:creationId xmlns:a16="http://schemas.microsoft.com/office/drawing/2014/main" id="{7DE9CFB4-5C2F-43B2-B5EA-8A7BC4199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14798" r="8092" b="5411"/>
          <a:stretch>
            <a:fillRect/>
          </a:stretch>
        </p:blipFill>
        <p:spPr bwMode="auto">
          <a:xfrm>
            <a:off x="6167438" y="2979738"/>
            <a:ext cx="2698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0" name="직선 화살표 연결선 3">
            <a:extLst>
              <a:ext uri="{FF2B5EF4-FFF2-40B4-BE49-F238E27FC236}">
                <a16:creationId xmlns:a16="http://schemas.microsoft.com/office/drawing/2014/main" id="{64CC3523-D49D-41DD-8DA6-184B2ADF590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69175" y="4013200"/>
            <a:ext cx="512763" cy="4318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1" name="Text Box 5">
            <a:extLst>
              <a:ext uri="{FF2B5EF4-FFF2-40B4-BE49-F238E27FC236}">
                <a16:creationId xmlns:a16="http://schemas.microsoft.com/office/drawing/2014/main" id="{C2AFD39D-AEEA-4E41-9BAB-550EB42F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5175250"/>
            <a:ext cx="16065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>
                <a:solidFill>
                  <a:srgbClr val="FF3300"/>
                </a:solidFill>
                <a:cs typeface="Arial" panose="020B0604020202020204" pitchFamily="34" charset="0"/>
              </a:rPr>
              <a:t>Metallic</a:t>
            </a:r>
          </a:p>
        </p:txBody>
      </p:sp>
      <p:sp>
        <p:nvSpPr>
          <p:cNvPr id="19472" name="Text Box 5">
            <a:extLst>
              <a:ext uri="{FF2B5EF4-FFF2-40B4-BE49-F238E27FC236}">
                <a16:creationId xmlns:a16="http://schemas.microsoft.com/office/drawing/2014/main" id="{AFEAADB0-E845-48B4-A141-708E3A196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5233988"/>
            <a:ext cx="16081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ko-KR" sz="2400">
                <a:solidFill>
                  <a:srgbClr val="FF3300"/>
                </a:solidFill>
                <a:cs typeface="Arial" panose="020B0604020202020204" pitchFamily="34" charset="0"/>
              </a:rPr>
              <a:t>Metallic</a:t>
            </a:r>
          </a:p>
        </p:txBody>
      </p:sp>
      <p:pic>
        <p:nvPicPr>
          <p:cNvPr id="19473" name="Picture 12" descr="Bi2-xCaxSe3RT2">
            <a:extLst>
              <a:ext uri="{FF2B5EF4-FFF2-40B4-BE49-F238E27FC236}">
                <a16:creationId xmlns:a16="http://schemas.microsoft.com/office/drawing/2014/main" id="{C2FC1D49-E766-4A2D-A3A6-29CEEF76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2979738"/>
            <a:ext cx="29718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4" name="직선 화살표 연결선 5">
            <a:extLst>
              <a:ext uri="{FF2B5EF4-FFF2-40B4-BE49-F238E27FC236}">
                <a16:creationId xmlns:a16="http://schemas.microsoft.com/office/drawing/2014/main" id="{C04512C4-F71B-4066-8413-DB56B6159A0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08500" y="3665538"/>
            <a:ext cx="155575" cy="542925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5" name="TextBox 2">
            <a:extLst>
              <a:ext uri="{FF2B5EF4-FFF2-40B4-BE49-F238E27FC236}">
                <a16:creationId xmlns:a16="http://schemas.microsoft.com/office/drawing/2014/main" id="{1A07222C-79DC-41AB-8ED8-6BA88E0CD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62" y="2954338"/>
            <a:ext cx="17107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ko-KR" sz="2000" dirty="0">
                <a:solidFill>
                  <a:srgbClr val="FF0000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Se vacancies</a:t>
            </a:r>
          </a:p>
          <a:p>
            <a:pPr algn="ctr" eaLnBrk="1" latinLnBrk="1" hangingPunct="1">
              <a:buFont typeface="Arial" panose="020B0604020202020204" pitchFamily="34" charset="0"/>
              <a:buNone/>
            </a:pPr>
            <a:r>
              <a:rPr lang="en-US" altLang="ko-KR" sz="2000" dirty="0">
                <a:solidFill>
                  <a:schemeClr val="accent2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(n-type)</a:t>
            </a:r>
            <a:endParaRPr lang="ko-KR" altLang="en-US" sz="2000" dirty="0">
              <a:solidFill>
                <a:schemeClr val="accent2"/>
              </a:solidFill>
              <a:ea typeface="돋움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D3D097E-3553-4BEC-841D-AA68D6D2DA1D}"/>
              </a:ext>
            </a:extLst>
          </p:cNvPr>
          <p:cNvSpPr/>
          <p:nvPr/>
        </p:nvSpPr>
        <p:spPr>
          <a:xfrm>
            <a:off x="4645025" y="3141663"/>
            <a:ext cx="3671888" cy="3683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b="1" kern="0" dirty="0">
                <a:solidFill>
                  <a:schemeClr val="accent2"/>
                </a:solidFill>
                <a:cs typeface="Arial" panose="020B0604020202020204" pitchFamily="34" charset="0"/>
              </a:rPr>
              <a:t>Ca</a:t>
            </a:r>
            <a:r>
              <a:rPr lang="en-US" altLang="ko-KR" sz="1800" b="1" kern="0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2+</a:t>
            </a:r>
            <a:r>
              <a:rPr lang="en-US" altLang="ko-KR" sz="1800" b="1" kern="0" dirty="0">
                <a:solidFill>
                  <a:schemeClr val="accent2"/>
                </a:solidFill>
                <a:cs typeface="Arial" panose="020B0604020202020204" pitchFamily="34" charset="0"/>
              </a:rPr>
              <a:t> instead of Bi</a:t>
            </a:r>
            <a:r>
              <a:rPr lang="en-US" altLang="ko-KR" sz="1800" b="1" kern="0" baseline="30000" dirty="0">
                <a:solidFill>
                  <a:schemeClr val="accent2"/>
                </a:solidFill>
                <a:cs typeface="Arial" panose="020B0604020202020204" pitchFamily="34" charset="0"/>
              </a:rPr>
              <a:t>3+</a:t>
            </a:r>
            <a:r>
              <a:rPr lang="en-US" altLang="ko-KR" sz="1800" b="1" kern="0" dirty="0">
                <a:solidFill>
                  <a:schemeClr val="accent2"/>
                </a:solidFill>
                <a:cs typeface="Arial" panose="020B0604020202020204" pitchFamily="34" charset="0"/>
              </a:rPr>
              <a:t>  </a:t>
            </a:r>
            <a:r>
              <a:rPr lang="en-US" altLang="ko-KR" sz="1800" b="1" kern="0" dirty="0">
                <a:solidFill>
                  <a:schemeClr val="accent2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 (p-type)</a:t>
            </a:r>
            <a:r>
              <a:rPr lang="en-US" altLang="ko-KR" sz="1800" b="1" kern="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73" name="Rectangle 21">
            <a:extLst>
              <a:ext uri="{FF2B5EF4-FFF2-40B4-BE49-F238E27FC236}">
                <a16:creationId xmlns:a16="http://schemas.microsoft.com/office/drawing/2014/main" id="{16A5B52F-95B4-4CBF-9025-D20E5E604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188913"/>
            <a:ext cx="7670800" cy="5461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3000" dirty="0">
                <a:solidFill>
                  <a:schemeClr val="tx2">
                    <a:satMod val="130000"/>
                  </a:schemeClr>
                </a:solidFill>
              </a:rPr>
              <a:t>    </a:t>
            </a:r>
            <a:r>
              <a:rPr lang="en-US" altLang="ko-KR" sz="3000" dirty="0">
                <a:solidFill>
                  <a:schemeClr val="tx1"/>
                </a:solidFill>
              </a:rPr>
              <a:t>Magnetic doping  </a:t>
            </a:r>
            <a:r>
              <a:rPr kumimoji="0" lang="en-US" altLang="ko-KR" sz="3000" dirty="0">
                <a:solidFill>
                  <a:schemeClr val="tx1"/>
                </a:solidFill>
                <a:ea typeface="휴먼매직체" pitchFamily="18" charset="-127"/>
                <a:cs typeface="Arial" charset="0"/>
              </a:rPr>
              <a:t>(Bi</a:t>
            </a:r>
            <a:r>
              <a:rPr kumimoji="0" lang="en-US" altLang="ko-KR" sz="3000" baseline="-25000" dirty="0">
                <a:solidFill>
                  <a:schemeClr val="tx1"/>
                </a:solidFill>
                <a:ea typeface="휴먼매직체" pitchFamily="18" charset="-127"/>
                <a:cs typeface="Arial" charset="0"/>
              </a:rPr>
              <a:t>2-x</a:t>
            </a:r>
            <a:r>
              <a:rPr kumimoji="0" lang="en-US" altLang="ko-KR" sz="3000" dirty="0">
                <a:solidFill>
                  <a:schemeClr val="tx1"/>
                </a:solidFill>
                <a:ea typeface="휴먼매직체" pitchFamily="18" charset="-127"/>
                <a:cs typeface="Arial" charset="0"/>
              </a:rPr>
              <a:t>Tr</a:t>
            </a:r>
            <a:r>
              <a:rPr kumimoji="0" lang="en-US" altLang="ko-KR" sz="3000" baseline="-25000" dirty="0">
                <a:solidFill>
                  <a:schemeClr val="tx1"/>
                </a:solidFill>
                <a:ea typeface="휴먼매직체" pitchFamily="18" charset="-127"/>
                <a:cs typeface="Arial" charset="0"/>
              </a:rPr>
              <a:t>x</a:t>
            </a:r>
            <a:r>
              <a:rPr kumimoji="0" lang="en-US" altLang="ko-KR" sz="3000" dirty="0">
                <a:solidFill>
                  <a:schemeClr val="tx1"/>
                </a:solidFill>
                <a:ea typeface="휴먼매직체" pitchFamily="18" charset="-127"/>
                <a:cs typeface="Arial" charset="0"/>
              </a:rPr>
              <a:t>Se</a:t>
            </a:r>
            <a:r>
              <a:rPr kumimoji="0" lang="en-US" altLang="ko-KR" sz="3000" baseline="-25000" dirty="0">
                <a:solidFill>
                  <a:schemeClr val="tx1"/>
                </a:solidFill>
                <a:ea typeface="휴먼매직체" pitchFamily="18" charset="-127"/>
                <a:cs typeface="Arial" charset="0"/>
              </a:rPr>
              <a:t>3</a:t>
            </a:r>
            <a:r>
              <a:rPr lang="en-US" altLang="ko-KR" sz="3000" dirty="0">
                <a:solidFill>
                  <a:schemeClr val="tx1"/>
                </a:solidFill>
              </a:rPr>
              <a:t>)</a:t>
            </a:r>
            <a:endParaRPr lang="ko-KR" altLang="en-US" sz="3000" baseline="-25000" dirty="0">
              <a:solidFill>
                <a:schemeClr val="tx1"/>
              </a:solidFill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6C6E7B66-83BF-4EBA-8148-D8ED685F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084263"/>
            <a:ext cx="3875088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617FC706-FEB6-4EBC-A548-1A8A8DED7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060450"/>
            <a:ext cx="38306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3">
            <a:extLst>
              <a:ext uri="{FF2B5EF4-FFF2-40B4-BE49-F238E27FC236}">
                <a16:creationId xmlns:a16="http://schemas.microsoft.com/office/drawing/2014/main" id="{262277E0-23C3-4271-A9D4-61150F708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600" y="3081338"/>
            <a:ext cx="4103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Arial Unicode MS" pitchFamily="50" charset="-127"/>
                <a:cs typeface="Arial Unicode MS" pitchFamily="50" charset="-127"/>
                <a:sym typeface="Symbol" pitchFamily="18" charset="2"/>
              </a:defRPr>
            </a:lvl9pPr>
          </a:lstStyle>
          <a:p>
            <a:pPr algn="ctr" eaLnBrk="1" latinLnBrk="1" hangingPunct="1">
              <a:buFont typeface="Arial" charset="0"/>
              <a:buNone/>
              <a:defRPr/>
            </a:pPr>
            <a:r>
              <a:rPr lang="en-US" altLang="ko-KR" sz="2000" dirty="0">
                <a:solidFill>
                  <a:srgbClr val="FF0000"/>
                </a:solidFill>
                <a:latin typeface="Arial Unicode MS" pitchFamily="50" charset="-127"/>
                <a:sym typeface="Wingdings" pitchFamily="2" charset="2"/>
              </a:rPr>
              <a:t>Gap opening (magnetic Fe)</a:t>
            </a:r>
          </a:p>
          <a:p>
            <a:pPr marL="342900" indent="-342900" algn="ctr" eaLnBrk="1" latinLnBrk="1" hangingPunct="1">
              <a:buFont typeface="Wingdings" pitchFamily="2" charset="2"/>
              <a:buChar char="à"/>
              <a:defRPr/>
            </a:pPr>
            <a:r>
              <a:rPr lang="en-US" altLang="ko-KR" sz="2000" b="1" dirty="0">
                <a:solidFill>
                  <a:srgbClr val="FF0000"/>
                </a:solidFill>
                <a:latin typeface="Arial Unicode MS" pitchFamily="50" charset="-127"/>
                <a:sym typeface="Wingdings" pitchFamily="2" charset="2"/>
              </a:rPr>
              <a:t>FM</a:t>
            </a:r>
            <a:r>
              <a:rPr lang="en-US" altLang="ko-KR" sz="2000" dirty="0">
                <a:solidFill>
                  <a:srgbClr val="FF0000"/>
                </a:solidFill>
                <a:latin typeface="Arial Unicode MS" pitchFamily="50" charset="-127"/>
                <a:sym typeface="Wingdings" pitchFamily="2" charset="2"/>
              </a:rPr>
              <a:t> </a:t>
            </a:r>
            <a:r>
              <a:rPr lang="en-US" altLang="ko-KR" sz="2000" dirty="0">
                <a:latin typeface="Arial Unicode MS" pitchFamily="50" charset="-127"/>
                <a:sym typeface="Wingdings" pitchFamily="2" charset="2"/>
              </a:rPr>
              <a:t> Spin-related applications</a:t>
            </a:r>
          </a:p>
          <a:p>
            <a:pPr eaLnBrk="1" latinLnBrk="1" hangingPunct="1">
              <a:defRPr/>
            </a:pPr>
            <a:r>
              <a:rPr lang="en-US" altLang="ko-KR" sz="2000" dirty="0">
                <a:solidFill>
                  <a:srgbClr val="FF0000"/>
                </a:solidFill>
                <a:latin typeface="Arial Unicode MS" pitchFamily="50" charset="-127"/>
                <a:sym typeface="Wingdings" pitchFamily="2" charset="2"/>
              </a:rPr>
              <a:t>                Quantum phenomena</a:t>
            </a:r>
            <a:endParaRPr lang="ko-KR" altLang="en-US" sz="2000" dirty="0">
              <a:solidFill>
                <a:srgbClr val="FF0000"/>
              </a:solidFill>
              <a:latin typeface="Arial Unicode MS" pitchFamily="50" charset="-127"/>
            </a:endParaRPr>
          </a:p>
        </p:txBody>
      </p:sp>
      <p:sp>
        <p:nvSpPr>
          <p:cNvPr id="21510" name="TextBox 15">
            <a:extLst>
              <a:ext uri="{FF2B5EF4-FFF2-40B4-BE49-F238E27FC236}">
                <a16:creationId xmlns:a16="http://schemas.microsoft.com/office/drawing/2014/main" id="{018EC782-0852-4CBD-8353-0CE008DE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3436938"/>
            <a:ext cx="2665413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i="1">
                <a:solidFill>
                  <a:srgbClr val="333399"/>
                </a:solidFill>
                <a:ea typeface="돋움" panose="020B0600000101010101" pitchFamily="50" charset="-127"/>
                <a:cs typeface="Arial" panose="020B0604020202020204" pitchFamily="34" charset="0"/>
              </a:rPr>
              <a:t>Science 329, 5992 (2010)</a:t>
            </a:r>
          </a:p>
        </p:txBody>
      </p:sp>
      <p:pic>
        <p:nvPicPr>
          <p:cNvPr id="21511" name="Picture 11">
            <a:extLst>
              <a:ext uri="{FF2B5EF4-FFF2-40B4-BE49-F238E27FC236}">
                <a16:creationId xmlns:a16="http://schemas.microsoft.com/office/drawing/2014/main" id="{A785A892-547A-4C4D-946F-883A4BFA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4314825"/>
            <a:ext cx="2874962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>
            <a:extLst>
              <a:ext uri="{FF2B5EF4-FFF2-40B4-BE49-F238E27FC236}">
                <a16:creationId xmlns:a16="http://schemas.microsoft.com/office/drawing/2014/main" id="{A9313D1D-F672-4BAB-B4D9-EB272D68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4311650"/>
            <a:ext cx="2678113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18">
            <a:extLst>
              <a:ext uri="{FF2B5EF4-FFF2-40B4-BE49-F238E27FC236}">
                <a16:creationId xmlns:a16="http://schemas.microsoft.com/office/drawing/2014/main" id="{25C2CF71-E336-4745-A3DA-E4EA2ED0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100" y="6470650"/>
            <a:ext cx="24669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sl-SI" altLang="sl-SI" i="1">
                <a:solidFill>
                  <a:schemeClr val="accent2"/>
                </a:solidFill>
              </a:rPr>
              <a:t>S</a:t>
            </a:r>
            <a:r>
              <a:rPr lang="en-US" altLang="sl-SI" i="1">
                <a:solidFill>
                  <a:schemeClr val="accent2"/>
                </a:solidFill>
              </a:rPr>
              <a:t>cience</a:t>
            </a:r>
            <a:r>
              <a:rPr lang="sl-SI" altLang="sl-SI" i="1">
                <a:solidFill>
                  <a:schemeClr val="accent2"/>
                </a:solidFill>
              </a:rPr>
              <a:t> </a:t>
            </a:r>
            <a:r>
              <a:rPr lang="en-US" altLang="sl-SI" i="1">
                <a:solidFill>
                  <a:schemeClr val="accent2"/>
                </a:solidFill>
              </a:rPr>
              <a:t>340, 167 (2013)</a:t>
            </a:r>
            <a:endParaRPr lang="sl-SI" altLang="sl-SI" i="1">
              <a:solidFill>
                <a:schemeClr val="accent2"/>
              </a:solidFill>
            </a:endParaRPr>
          </a:p>
        </p:txBody>
      </p:sp>
      <p:sp>
        <p:nvSpPr>
          <p:cNvPr id="21514" name="TextBox 13">
            <a:extLst>
              <a:ext uri="{FF2B5EF4-FFF2-40B4-BE49-F238E27FC236}">
                <a16:creationId xmlns:a16="http://schemas.microsoft.com/office/drawing/2014/main" id="{AF07DAA5-5A4A-4CC1-BE7E-7A46690A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588" y="4097338"/>
            <a:ext cx="9826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buFont typeface="Arial" panose="020B0604020202020204" pitchFamily="34" charset="0"/>
              <a:buNone/>
            </a:pPr>
            <a:r>
              <a:rPr lang="en-US" altLang="ko-KR" sz="2200" b="1">
                <a:solidFill>
                  <a:srgbClr val="000066"/>
                </a:solidFill>
                <a:latin typeface="Arial Unicode MS" pitchFamily="50" charset="-127"/>
                <a:sym typeface="Wingdings" panose="05000000000000000000" pitchFamily="2" charset="2"/>
              </a:rPr>
              <a:t>QAHE</a:t>
            </a:r>
            <a:endParaRPr lang="ko-KR" altLang="en-US" sz="2200" b="1">
              <a:solidFill>
                <a:srgbClr val="000066"/>
              </a:solidFill>
              <a:latin typeface="Arial Unicode MS" pitchFamily="50" charset="-127"/>
            </a:endParaRPr>
          </a:p>
        </p:txBody>
      </p:sp>
      <p:sp>
        <p:nvSpPr>
          <p:cNvPr id="21515" name="직사각형 2">
            <a:extLst>
              <a:ext uri="{FF2B5EF4-FFF2-40B4-BE49-F238E27FC236}">
                <a16:creationId xmlns:a16="http://schemas.microsoft.com/office/drawing/2014/main" id="{5BC57EC3-1476-44BC-B50C-74A1F3C8D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4029075"/>
            <a:ext cx="192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 sz="2000">
                <a:solidFill>
                  <a:srgbClr val="000066"/>
                </a:solidFill>
              </a:rPr>
              <a:t>Cr</a:t>
            </a:r>
            <a:r>
              <a:rPr lang="en-US" altLang="ko-KR" sz="2000" baseline="-25000">
                <a:solidFill>
                  <a:srgbClr val="000066"/>
                </a:solidFill>
              </a:rPr>
              <a:t>x</a:t>
            </a:r>
            <a:r>
              <a:rPr lang="en-US" altLang="ko-KR" sz="2000">
                <a:solidFill>
                  <a:srgbClr val="000066"/>
                </a:solidFill>
              </a:rPr>
              <a:t>(Bi,Sb)</a:t>
            </a:r>
            <a:r>
              <a:rPr lang="en-US" altLang="ko-KR" sz="2000" baseline="-25000">
                <a:solidFill>
                  <a:srgbClr val="000066"/>
                </a:solidFill>
              </a:rPr>
              <a:t>2-x</a:t>
            </a:r>
            <a:r>
              <a:rPr lang="en-US" altLang="ko-KR" sz="2000">
                <a:solidFill>
                  <a:srgbClr val="000066"/>
                </a:solidFill>
              </a:rPr>
              <a:t>Te</a:t>
            </a:r>
            <a:r>
              <a:rPr lang="en-US" altLang="ko-KR" sz="2000" baseline="-25000">
                <a:solidFill>
                  <a:srgbClr val="000066"/>
                </a:solidFill>
              </a:rPr>
              <a:t>3</a:t>
            </a:r>
            <a:endParaRPr lang="ko-KR" altLang="en-US" sz="2000">
              <a:solidFill>
                <a:srgbClr val="000066"/>
              </a:solidFill>
            </a:endParaRPr>
          </a:p>
        </p:txBody>
      </p:sp>
      <p:sp>
        <p:nvSpPr>
          <p:cNvPr id="21516" name="TextBox 13">
            <a:extLst>
              <a:ext uri="{FF2B5EF4-FFF2-40B4-BE49-F238E27FC236}">
                <a16:creationId xmlns:a16="http://schemas.microsoft.com/office/drawing/2014/main" id="{742B41D2-40DC-4D27-BC91-CBC9CC11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775" y="4097338"/>
            <a:ext cx="593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buFont typeface="Arial" panose="020B0604020202020204" pitchFamily="34" charset="0"/>
              <a:buNone/>
            </a:pPr>
            <a:r>
              <a:rPr lang="en-US" altLang="ko-KR" sz="2200" b="1">
                <a:solidFill>
                  <a:srgbClr val="000066"/>
                </a:solidFill>
                <a:latin typeface="Arial Unicode MS" pitchFamily="50" charset="-127"/>
                <a:sym typeface="Wingdings" panose="05000000000000000000" pitchFamily="2" charset="2"/>
              </a:rPr>
              <a:t>FM</a:t>
            </a:r>
            <a:endParaRPr lang="ko-KR" altLang="en-US" sz="2200" b="1">
              <a:solidFill>
                <a:srgbClr val="000066"/>
              </a:solidFill>
              <a:latin typeface="Arial Unicode MS" pitchFamily="50" charset="-127"/>
            </a:endParaRPr>
          </a:p>
        </p:txBody>
      </p:sp>
      <p:pic>
        <p:nvPicPr>
          <p:cNvPr id="21517" name="Picture 12">
            <a:extLst>
              <a:ext uri="{FF2B5EF4-FFF2-40B4-BE49-F238E27FC236}">
                <a16:creationId xmlns:a16="http://schemas.microsoft.com/office/drawing/2014/main" id="{757A6876-03C7-4199-AD18-84C65B614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476750"/>
            <a:ext cx="1228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6">
            <a:extLst>
              <a:ext uri="{FF2B5EF4-FFF2-40B4-BE49-F238E27FC236}">
                <a16:creationId xmlns:a16="http://schemas.microsoft.com/office/drawing/2014/main" id="{8ECEB905-6BFC-4231-BAF0-7B0AE55F3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450" y="5387975"/>
            <a:ext cx="112077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48AD5815-2518-4C70-85B4-3AB3764F6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5194300"/>
            <a:ext cx="43338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ko-KR" sz="1800" b="1" i="1">
                <a:solidFill>
                  <a:srgbClr val="FF0000"/>
                </a:solidFill>
              </a:rPr>
              <a:t>E</a:t>
            </a:r>
            <a:r>
              <a:rPr lang="en-US" altLang="ko-KR" sz="1800" b="1" baseline="-2500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1520" name="TextBox 12">
            <a:extLst>
              <a:ext uri="{FF2B5EF4-FFF2-40B4-BE49-F238E27FC236}">
                <a16:creationId xmlns:a16="http://schemas.microsoft.com/office/drawing/2014/main" id="{6E88D8E8-E37D-423E-A73F-EC38421DF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019425"/>
            <a:ext cx="3990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2000">
                <a:latin typeface="Arial Unicode MS" pitchFamily="50" charset="-127"/>
                <a:sym typeface="Wingdings" panose="05000000000000000000" pitchFamily="2" charset="2"/>
              </a:rPr>
              <a:t>No gap opening (nonmagnetic</a:t>
            </a:r>
            <a:r>
              <a:rPr lang="ko-KR" altLang="en-US" sz="2000">
                <a:latin typeface="Arial Unicode MS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2000">
                <a:latin typeface="Arial Unicode MS" pitchFamily="50" charset="-127"/>
                <a:sym typeface="Wingdings" panose="05000000000000000000" pitchFamily="2" charset="2"/>
              </a:rPr>
              <a:t>Tl)</a:t>
            </a:r>
            <a:endParaRPr lang="ko-KR" altLang="en-US" sz="2000">
              <a:solidFill>
                <a:srgbClr val="FF0000"/>
              </a:solidFill>
              <a:latin typeface="Arial Unicode MS" pitchFamily="50" charset="-127"/>
            </a:endParaRPr>
          </a:p>
        </p:txBody>
      </p:sp>
      <p:sp>
        <p:nvSpPr>
          <p:cNvPr id="21521" name="직사각형 1">
            <a:extLst>
              <a:ext uri="{FF2B5EF4-FFF2-40B4-BE49-F238E27FC236}">
                <a16:creationId xmlns:a16="http://schemas.microsoft.com/office/drawing/2014/main" id="{FF3A9E84-746B-41FE-8B4B-1BEFD7D20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914400"/>
            <a:ext cx="1358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>
                <a:latin typeface="Arial Unicode MS" pitchFamily="50" charset="-127"/>
                <a:sym typeface="Wingdings" panose="05000000000000000000" pitchFamily="2" charset="2"/>
              </a:rPr>
              <a:t>nonmagnetic</a:t>
            </a:r>
            <a:endParaRPr lang="ko-KR" altLang="en-US"/>
          </a:p>
        </p:txBody>
      </p:sp>
      <p:sp>
        <p:nvSpPr>
          <p:cNvPr id="21522" name="직사각형 17">
            <a:extLst>
              <a:ext uri="{FF2B5EF4-FFF2-40B4-BE49-F238E27FC236}">
                <a16:creationId xmlns:a16="http://schemas.microsoft.com/office/drawing/2014/main" id="{E55F916B-3C08-4292-AA21-D4A461643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963" y="914400"/>
            <a:ext cx="1016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r>
              <a:rPr lang="en-US" altLang="ko-KR">
                <a:latin typeface="Arial Unicode MS" pitchFamily="50" charset="-127"/>
                <a:sym typeface="Wingdings" panose="05000000000000000000" pitchFamily="2" charset="2"/>
              </a:rPr>
              <a:t>magnetic</a:t>
            </a:r>
            <a:endParaRPr lang="ko-KR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5">
            <a:extLst>
              <a:ext uri="{FF2B5EF4-FFF2-40B4-BE49-F238E27FC236}">
                <a16:creationId xmlns:a16="http://schemas.microsoft.com/office/drawing/2014/main" id="{DEF20C5E-EF8B-4970-938E-CC1DC913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441450"/>
            <a:ext cx="776605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37">
            <a:extLst>
              <a:ext uri="{FF2B5EF4-FFF2-40B4-BE49-F238E27FC236}">
                <a16:creationId xmlns:a16="http://schemas.microsoft.com/office/drawing/2014/main" id="{BA26B60C-928E-4033-B7D6-18274220B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378075"/>
            <a:ext cx="4217988" cy="431800"/>
          </a:xfrm>
          <a:prstGeom prst="rect">
            <a:avLst/>
          </a:prstGeom>
          <a:solidFill>
            <a:srgbClr val="FFFF99">
              <a:alpha val="74901"/>
            </a:srgbClr>
          </a:solidFill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/>
            <a:r>
              <a:rPr lang="en-US" altLang="ko-KR" sz="1400">
                <a:latin typeface="Arial Black" panose="020B0A04020102020204" pitchFamily="34" charset="0"/>
                <a:ea typeface="굴림" panose="020B0600000101010101" pitchFamily="50" charset="-127"/>
              </a:rPr>
              <a:t>Transition metals (Tr</a:t>
            </a:r>
            <a:r>
              <a:rPr lang="en-US" altLang="ko-KR" sz="1400" baseline="30000">
                <a:latin typeface="Arial Black" panose="020B0A04020102020204" pitchFamily="34" charset="0"/>
                <a:ea typeface="굴림" panose="020B0600000101010101" pitchFamily="50" charset="-127"/>
              </a:rPr>
              <a:t>2+</a:t>
            </a:r>
            <a:r>
              <a:rPr lang="en-US" altLang="ko-KR" sz="1400">
                <a:latin typeface="Arial Black" panose="020B0A04020102020204" pitchFamily="34" charset="0"/>
                <a:ea typeface="굴림" panose="020B0600000101010101" pitchFamily="50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480D1-ED47-471B-B337-658C2C49D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1939925"/>
            <a:ext cx="29178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</a:rPr>
              <a:t>Tr : 4s</a:t>
            </a:r>
            <a:r>
              <a:rPr lang="en-US" altLang="sl-SI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</a:rPr>
              <a:t>3d</a:t>
            </a:r>
            <a:r>
              <a:rPr lang="en-US" altLang="sl-SI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Tr</a:t>
            </a:r>
            <a:r>
              <a:rPr lang="en-US" altLang="sl-SI" sz="1800" baseline="300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2+</a:t>
            </a: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: </a:t>
            </a: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</a:rPr>
              <a:t>4s</a:t>
            </a:r>
            <a:r>
              <a:rPr lang="en-US" altLang="sl-SI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altLang="sl-SI" sz="1800" dirty="0">
                <a:solidFill>
                  <a:srgbClr val="FF0000"/>
                </a:solidFill>
                <a:cs typeface="Arial" panose="020B0604020202020204" pitchFamily="34" charset="0"/>
              </a:rPr>
              <a:t>3d</a:t>
            </a:r>
            <a:r>
              <a:rPr lang="en-US" altLang="sl-SI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n</a:t>
            </a:r>
            <a:endParaRPr lang="sl-SI" altLang="sl-SI" sz="1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3992109-54D2-416A-95FE-81F249A05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6863"/>
            <a:ext cx="7772400" cy="6842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eaLnBrk="1" hangingPunct="1">
              <a:defRPr/>
            </a:pPr>
            <a:r>
              <a:rPr lang="en-US" altLang="ko-KR" sz="2800" kern="0" dirty="0">
                <a:solidFill>
                  <a:srgbClr val="000066"/>
                </a:solidFill>
                <a:latin typeface="+mj-ea"/>
              </a:rPr>
              <a:t>Periodic table</a:t>
            </a:r>
            <a:endParaRPr lang="en-US" altLang="ko-KR" sz="2800" b="1" kern="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65912A3-8A98-47FB-9919-3486210CF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013" y="1412875"/>
            <a:ext cx="646112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5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ko-KR" sz="1800" b="0" kern="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altLang="ko-KR" sz="1800" b="0" kern="0" baseline="300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ko-KR" sz="1800" b="0" kern="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A3228-446B-4185-A3D9-49670C3F9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060700"/>
            <a:ext cx="431800" cy="358775"/>
          </a:xfrm>
          <a:prstGeom prst="rect">
            <a:avLst/>
          </a:prstGeom>
          <a:solidFill>
            <a:srgbClr val="FFCCFF">
              <a:alpha val="50195"/>
            </a:srgbClr>
          </a:solidFill>
          <a:ln w="28575" algn="ctr">
            <a:solidFill>
              <a:srgbClr val="9900CC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sl-SI" altLang="sl-SI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5F2468E-6BEE-4C7C-9CF3-F4D58CA3EB13}"/>
              </a:ext>
            </a:extLst>
          </p:cNvPr>
          <p:cNvSpPr/>
          <p:nvPr/>
        </p:nvSpPr>
        <p:spPr>
          <a:xfrm>
            <a:off x="900113" y="5157788"/>
            <a:ext cx="7554912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b="1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Bi</a:t>
            </a:r>
            <a:r>
              <a:rPr lang="en-US" altLang="ko-KR" sz="2000" b="1" baseline="-25000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2-x</a:t>
            </a:r>
            <a:r>
              <a:rPr lang="en-US" altLang="ko-KR" sz="2000" b="1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Tr</a:t>
            </a:r>
            <a:r>
              <a:rPr lang="en-US" altLang="ko-KR" sz="2000" b="1" baseline="-25000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x</a:t>
            </a:r>
            <a:r>
              <a:rPr lang="en-US" altLang="ko-KR" sz="2000" b="1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Te</a:t>
            </a:r>
            <a:r>
              <a:rPr lang="en-US" altLang="ko-KR" sz="2000" b="1" baseline="-25000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3</a:t>
            </a:r>
            <a:r>
              <a:rPr lang="en-US" altLang="ko-KR" sz="2000" b="1" dirty="0">
                <a:solidFill>
                  <a:srgbClr val="0000CC"/>
                </a:solidFill>
                <a:ea typeface="Arial Unicode MS" pitchFamily="34" charset="-128"/>
                <a:cs typeface="Arial" pitchFamily="34" charset="0"/>
              </a:rPr>
              <a:t>: 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Trivial topological insulator</a:t>
            </a:r>
          </a:p>
          <a:p>
            <a:pPr eaLnBrk="1" latinLnBrk="1" hangingPunct="1">
              <a:lnSpc>
                <a:spcPct val="130000"/>
              </a:lnSpc>
              <a:defRPr/>
            </a:pP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     Tr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2+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 ( 4s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0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4p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0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3d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n 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) 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  <a:sym typeface="Wingdings" pitchFamily="2" charset="2"/>
              </a:rPr>
              <a:t> Doping of charge carriers (hole doping)</a:t>
            </a:r>
            <a:endParaRPr lang="en-US" altLang="ko-KR" sz="2000" dirty="0">
              <a:ea typeface="Arial Unicode MS" pitchFamily="34" charset="-128"/>
              <a:cs typeface="Arial" pitchFamily="34" charset="0"/>
            </a:endParaRPr>
          </a:p>
          <a:p>
            <a:pPr eaLnBrk="1" latinLnBrk="1" hangingPunct="1">
              <a:lnSpc>
                <a:spcPct val="130000"/>
              </a:lnSpc>
              <a:defRPr/>
            </a:pPr>
            <a:r>
              <a:rPr lang="en-US" altLang="ko-KR" sz="2000" dirty="0">
                <a:ea typeface="Arial Unicode MS" pitchFamily="34" charset="-128"/>
                <a:cs typeface="Arial" pitchFamily="34" charset="0"/>
                <a:sym typeface="Wingdings" pitchFamily="2" charset="2"/>
              </a:rPr>
              <a:t>                                  Tuning magnetism (only FM ordering)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5">
            <a:extLst>
              <a:ext uri="{FF2B5EF4-FFF2-40B4-BE49-F238E27FC236}">
                <a16:creationId xmlns:a16="http://schemas.microsoft.com/office/drawing/2014/main" id="{81452951-C8E5-4047-8CB7-6A732DC35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441450"/>
            <a:ext cx="776605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C7EEB17-0A2B-42A4-83E5-A64641D94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6863"/>
            <a:ext cx="7772400" cy="6842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500">
                <a:solidFill>
                  <a:srgbClr val="372415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eaLnBrk="1" hangingPunct="1">
              <a:defRPr/>
            </a:pPr>
            <a:r>
              <a:rPr lang="en-US" altLang="ko-KR" sz="2800" kern="0" dirty="0">
                <a:solidFill>
                  <a:srgbClr val="000066"/>
                </a:solidFill>
                <a:latin typeface="+mj-ea"/>
              </a:rPr>
              <a:t>Periodic table</a:t>
            </a:r>
            <a:endParaRPr lang="en-US" altLang="ko-KR" sz="2800" b="1" kern="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FF7BEB2-D3FF-4216-9B98-37634B84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013" y="1412875"/>
            <a:ext cx="646112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5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ko-KR" sz="1800" b="0" kern="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altLang="ko-KR" sz="1800" b="0" kern="0" baseline="300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ko-KR" sz="1800" b="0" kern="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605" name="Rectangle 17">
            <a:extLst>
              <a:ext uri="{FF2B5EF4-FFF2-40B4-BE49-F238E27FC236}">
                <a16:creationId xmlns:a16="http://schemas.microsoft.com/office/drawing/2014/main" id="{AE5056F9-CEB4-49E3-A027-161B7241F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060700"/>
            <a:ext cx="431800" cy="358775"/>
          </a:xfrm>
          <a:prstGeom prst="rect">
            <a:avLst/>
          </a:prstGeom>
          <a:solidFill>
            <a:srgbClr val="FFCCFF">
              <a:alpha val="50195"/>
            </a:srgbClr>
          </a:solidFill>
          <a:ln w="28575" algn="ctr">
            <a:solidFill>
              <a:srgbClr val="9900CC"/>
            </a:solidFill>
            <a:round/>
            <a:headEnd/>
            <a:tailEnd/>
          </a:ln>
        </p:spPr>
        <p:txBody>
          <a:bodyPr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endParaRPr lang="sl-SI" altLang="sl-SI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905DFDF-22F5-47BA-9530-5897DC52C01B}"/>
              </a:ext>
            </a:extLst>
          </p:cNvPr>
          <p:cNvSpPr/>
          <p:nvPr/>
        </p:nvSpPr>
        <p:spPr>
          <a:xfrm>
            <a:off x="900113" y="5157788"/>
            <a:ext cx="8013700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2000" b="1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Bi</a:t>
            </a:r>
            <a:r>
              <a:rPr lang="en-US" altLang="ko-KR" sz="2000" b="1" baseline="-25000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2-x</a:t>
            </a:r>
            <a:r>
              <a:rPr lang="en-US" altLang="ko-KR" sz="2000" b="1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Ln</a:t>
            </a:r>
            <a:r>
              <a:rPr lang="en-US" altLang="ko-KR" sz="2000" b="1" baseline="-25000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x</a:t>
            </a:r>
            <a:r>
              <a:rPr lang="en-US" altLang="ko-KR" sz="2000" b="1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Te</a:t>
            </a:r>
            <a:r>
              <a:rPr lang="en-US" altLang="ko-KR" sz="2000" b="1" baseline="-25000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3</a:t>
            </a:r>
            <a:r>
              <a:rPr lang="en-US" altLang="ko-KR" sz="2000" b="1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</a:rPr>
              <a:t>: 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Another type of magnetic TIs?</a:t>
            </a:r>
          </a:p>
          <a:p>
            <a:pPr eaLnBrk="1" latinLnBrk="1" hangingPunct="1">
              <a:lnSpc>
                <a:spcPct val="130000"/>
              </a:lnSpc>
              <a:defRPr/>
            </a:pP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     Ln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3+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 ( 5s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2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5p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6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4f</a:t>
            </a:r>
            <a:r>
              <a:rPr lang="en-US" altLang="ko-KR" sz="2000" baseline="30000" dirty="0">
                <a:ea typeface="Arial Unicode MS" pitchFamily="34" charset="-128"/>
                <a:cs typeface="Arial" pitchFamily="34" charset="0"/>
              </a:rPr>
              <a:t>n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  <a:sym typeface="Wingdings" pitchFamily="2" charset="2"/>
              </a:rPr>
              <a:t> )  No doping of charge carriers?</a:t>
            </a:r>
            <a:endParaRPr lang="en-US" altLang="ko-KR" sz="2000" dirty="0">
              <a:ea typeface="Arial Unicode MS" pitchFamily="34" charset="-128"/>
              <a:cs typeface="Arial" pitchFamily="34" charset="0"/>
            </a:endParaRPr>
          </a:p>
          <a:p>
            <a:pPr eaLnBrk="1" latinLnBrk="1" hangingPunct="1">
              <a:lnSpc>
                <a:spcPct val="130000"/>
              </a:lnSpc>
              <a:defRPr/>
            </a:pPr>
            <a:r>
              <a:rPr lang="en-US" altLang="ko-KR" sz="2000" dirty="0">
                <a:ea typeface="Arial Unicode MS" pitchFamily="34" charset="-128"/>
                <a:cs typeface="Arial" pitchFamily="34" charset="0"/>
              </a:rPr>
              <a:t>                                 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  <a:sym typeface="Wingdings" pitchFamily="2" charset="2"/>
              </a:rPr>
              <a:t> Tuning only magnetism (</a:t>
            </a:r>
            <a:r>
              <a:rPr lang="en-US" altLang="ko-KR" sz="2000" dirty="0">
                <a:solidFill>
                  <a:srgbClr val="FF0000"/>
                </a:solidFill>
                <a:ea typeface="Arial Unicode MS" pitchFamily="34" charset="-128"/>
                <a:cs typeface="Arial" pitchFamily="34" charset="0"/>
                <a:sym typeface="Wingdings" pitchFamily="2" charset="2"/>
              </a:rPr>
              <a:t>AFM</a:t>
            </a:r>
            <a:r>
              <a:rPr lang="en-US" altLang="ko-KR" sz="2000" dirty="0">
                <a:ea typeface="Arial Unicode MS" pitchFamily="34" charset="-128"/>
                <a:cs typeface="Arial" pitchFamily="34" charset="0"/>
                <a:sym typeface="Wingdings" pitchFamily="2" charset="2"/>
              </a:rPr>
              <a:t> ordering?)</a:t>
            </a:r>
          </a:p>
        </p:txBody>
      </p:sp>
      <p:sp>
        <p:nvSpPr>
          <p:cNvPr id="11" name="Rectangle 38">
            <a:extLst>
              <a:ext uri="{FF2B5EF4-FFF2-40B4-BE49-F238E27FC236}">
                <a16:creationId xmlns:a16="http://schemas.microsoft.com/office/drawing/2014/main" id="{A14CF556-FB07-458F-96DA-8AAE5F941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840163"/>
            <a:ext cx="6491287" cy="431800"/>
          </a:xfrm>
          <a:prstGeom prst="rect">
            <a:avLst/>
          </a:prstGeom>
          <a:solidFill>
            <a:srgbClr val="CCFFFF">
              <a:alpha val="74901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algn="ctr" eaLnBrk="1" latinLnBrk="1" hangingPunct="1"/>
            <a:r>
              <a:rPr lang="en-US" altLang="ko-KR" sz="1400">
                <a:latin typeface="Arial Black" panose="020B0A04020102020204" pitchFamily="34" charset="0"/>
                <a:ea typeface="굴림" panose="020B0600000101010101" pitchFamily="50" charset="-127"/>
              </a:rPr>
              <a:t>Rare-earth metals (Ln</a:t>
            </a:r>
            <a:r>
              <a:rPr lang="en-US" altLang="ko-KR" sz="1400" baseline="30000">
                <a:latin typeface="Arial Black" panose="020B0A04020102020204" pitchFamily="34" charset="0"/>
                <a:ea typeface="굴림" panose="020B0600000101010101" pitchFamily="50" charset="-127"/>
              </a:rPr>
              <a:t>3+</a:t>
            </a:r>
            <a:r>
              <a:rPr lang="en-US" altLang="ko-KR" sz="1400">
                <a:latin typeface="Arial Black" panose="020B0A04020102020204" pitchFamily="34" charset="0"/>
                <a:ea typeface="굴림" panose="020B0600000101010101" pitchFamily="50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A811C-A98A-45E1-B0E2-F05151CF0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4560888"/>
            <a:ext cx="38814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Arial Unicode MS" pitchFamily="50" charset="-127"/>
                <a:sym typeface="Symbol" panose="05050102010706020507" pitchFamily="18" charset="2"/>
              </a:defRPr>
            </a:lvl9pPr>
          </a:lstStyle>
          <a:p>
            <a:pPr eaLnBrk="1" latin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sl-SI" sz="1800">
                <a:solidFill>
                  <a:srgbClr val="FF0000"/>
                </a:solidFill>
                <a:cs typeface="Arial" panose="020B0604020202020204" pitchFamily="34" charset="0"/>
              </a:rPr>
              <a:t>Gd : 6s</a:t>
            </a:r>
            <a:r>
              <a:rPr lang="en-US" altLang="sl-SI" sz="1800" baseline="30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en-US" altLang="sl-SI" sz="1800">
                <a:solidFill>
                  <a:srgbClr val="FF0000"/>
                </a:solidFill>
                <a:cs typeface="Arial" panose="020B0604020202020204" pitchFamily="34" charset="0"/>
              </a:rPr>
              <a:t>4f</a:t>
            </a:r>
            <a:r>
              <a:rPr lang="en-US" altLang="sl-SI" sz="1800" baseline="3000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lang="en-US" altLang="sl-SI" sz="180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altLang="sl-SI" sz="180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sl-SI" sz="1800" b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Gd</a:t>
            </a:r>
            <a:r>
              <a:rPr lang="en-US" altLang="sl-SI" sz="1800" b="1" baseline="3000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3+</a:t>
            </a:r>
            <a:r>
              <a:rPr lang="en-US" altLang="sl-SI" sz="1800" b="1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: </a:t>
            </a:r>
            <a:r>
              <a:rPr lang="en-US" altLang="sl-SI" sz="1800" b="1">
                <a:solidFill>
                  <a:srgbClr val="FF0000"/>
                </a:solidFill>
                <a:cs typeface="Arial" panose="020B0604020202020204" pitchFamily="34" charset="0"/>
              </a:rPr>
              <a:t>6s</a:t>
            </a:r>
            <a:r>
              <a:rPr lang="en-US" altLang="sl-SI" sz="1800" b="1" baseline="3000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en-US" altLang="sl-SI" sz="1800" b="1">
                <a:solidFill>
                  <a:srgbClr val="FF0000"/>
                </a:solidFill>
                <a:cs typeface="Arial" panose="020B0604020202020204" pitchFamily="34" charset="0"/>
              </a:rPr>
              <a:t>4f</a:t>
            </a:r>
            <a:r>
              <a:rPr lang="en-US" altLang="sl-SI" sz="1800" b="1" baseline="3000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  <a:r>
              <a:rPr lang="en-US" altLang="sl-SI" sz="1800" b="1">
                <a:solidFill>
                  <a:srgbClr val="FF0000"/>
                </a:solidFill>
                <a:cs typeface="Arial" panose="020B0604020202020204" pitchFamily="34" charset="0"/>
              </a:rPr>
              <a:t> (~7</a:t>
            </a:r>
            <a:r>
              <a:rPr lang="el-GR" altLang="sl-SI" sz="1800" b="1">
                <a:solidFill>
                  <a:srgbClr val="FF0000"/>
                </a:solidFill>
                <a:cs typeface="Arial" panose="020B0604020202020204" pitchFamily="34" charset="0"/>
              </a:rPr>
              <a:t>μ</a:t>
            </a:r>
            <a:r>
              <a:rPr lang="en-US" altLang="sl-SI" sz="1800" b="1" baseline="-25000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r>
              <a:rPr lang="en-US" altLang="sl-SI" sz="1800" b="1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sl-SI" altLang="sl-SI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HY헤드라인M"/>
        <a:ea typeface="HY헤드라인M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bg1"/>
        </a:solidFill>
        <a:ln w="1905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ctr" eaLnBrk="1" latinLnBrk="1" hangingPunct="1">
          <a:lnSpc>
            <a:spcPct val="110000"/>
          </a:lnSpc>
          <a:buFont typeface="Arial" charset="0"/>
          <a:buNone/>
          <a:defRPr kumimoji="0" sz="2200" dirty="0">
            <a:solidFill>
              <a:srgbClr val="0000CC"/>
            </a:solidFill>
            <a:ea typeface="휴먼매직체" pitchFamily="18" charset="-127"/>
            <a:cs typeface="Arial" charset="0"/>
          </a:defRPr>
        </a:defPPr>
      </a:lstStyle>
    </a:tx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9831</TotalTime>
  <Words>1670</Words>
  <Application>Microsoft Office PowerPoint</Application>
  <PresentationFormat>화면 슬라이드 쇼(4:3)</PresentationFormat>
  <Paragraphs>533</Paragraphs>
  <Slides>31</Slides>
  <Notes>30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3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49" baseType="lpstr">
      <vt:lpstr>Arial Unicode MS</vt:lpstr>
      <vt:lpstr>HY헤드라인M</vt:lpstr>
      <vt:lpstr>굴림</vt:lpstr>
      <vt:lpstr>돋움</vt:lpstr>
      <vt:lpstr>맑은 고딕</vt:lpstr>
      <vt:lpstr>휴먼매직체</vt:lpstr>
      <vt:lpstr>휴먼엑스포</vt:lpstr>
      <vt:lpstr>Arial</vt:lpstr>
      <vt:lpstr>Arial Black</vt:lpstr>
      <vt:lpstr>Arial Narrow</vt:lpstr>
      <vt:lpstr>Arial Rounded MT Bold</vt:lpstr>
      <vt:lpstr>Symbol</vt:lpstr>
      <vt:lpstr>Times New Roman</vt:lpstr>
      <vt:lpstr>Wingdings</vt:lpstr>
      <vt:lpstr>기본 디자인</vt:lpstr>
      <vt:lpstr>1_디자인 사용자 지정</vt:lpstr>
      <vt:lpstr>디자인 사용자 지정</vt:lpstr>
      <vt:lpstr>Graph</vt:lpstr>
      <vt:lpstr>PowerPoint 프레젠테이션</vt:lpstr>
      <vt:lpstr>        Contents</vt:lpstr>
      <vt:lpstr>PowerPoint 프레젠테이션</vt:lpstr>
      <vt:lpstr>    Fermi level issue</vt:lpstr>
      <vt:lpstr> EF tuning by annealing (Bi2Te3+)</vt:lpstr>
      <vt:lpstr>PowerPoint 프레젠테이션</vt:lpstr>
      <vt:lpstr>    Magnetic doping  (Bi2-xTrxSe3)</vt:lpstr>
      <vt:lpstr>PowerPoint 프레젠테이션</vt:lpstr>
      <vt:lpstr>PowerPoint 프레젠테이션</vt:lpstr>
      <vt:lpstr>    Antiferromagnetism in GdxBi2-xSe3</vt:lpstr>
      <vt:lpstr>    Competing TSS with AFM in GdxBi2-xSe3</vt:lpstr>
      <vt:lpstr>    Gap opening in GdxBi2-xSe3</vt:lpstr>
      <vt:lpstr>    Phase transition in GdxBi2-xTe3</vt:lpstr>
      <vt:lpstr>    2D Fermi surface at x = 0.09</vt:lpstr>
      <vt:lpstr>    Band structure of GdxBi2-xTe3</vt:lpstr>
      <vt:lpstr>    Gap scale by magnetic dopant</vt:lpstr>
      <vt:lpstr>    Gap scale by magnetic dopant</vt:lpstr>
      <vt:lpstr>    Annealing effect in GdxBi2-xTe3</vt:lpstr>
      <vt:lpstr>    Restored TSS after annealing </vt:lpstr>
      <vt:lpstr>    Gap closing after annealing</vt:lpstr>
      <vt:lpstr>    Microscopic analysis of annealing effect</vt:lpstr>
      <vt:lpstr>    Schematic picture upon annealing</vt:lpstr>
      <vt:lpstr>    Tuning effect in GdxBi2-xTe3-ySey (y=0.2)</vt:lpstr>
      <vt:lpstr>    Tuning effect in GdxBi2-xTe3-ySey (y=0.6)</vt:lpstr>
      <vt:lpstr>    Tuning effect in GdxBi2-xTe3-ySey (y=1.5)</vt:lpstr>
      <vt:lpstr>    Summary for tuning effect by Se</vt:lpstr>
      <vt:lpstr>    Evolution of electrical transport</vt:lpstr>
      <vt:lpstr>PowerPoint 프레젠테이션</vt:lpstr>
      <vt:lpstr>PowerPoint 프레젠테이션</vt:lpstr>
      <vt:lpstr>     Weyl metal state in GdxBi2-xTe3-ySey 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kth</dc:creator>
  <cp:lastModifiedBy>MHJ</cp:lastModifiedBy>
  <cp:revision>726</cp:revision>
  <cp:lastPrinted>2018-05-24T08:15:31Z</cp:lastPrinted>
  <dcterms:created xsi:type="dcterms:W3CDTF">2008-04-05T09:00:23Z</dcterms:created>
  <dcterms:modified xsi:type="dcterms:W3CDTF">2018-08-31T03:51:04Z</dcterms:modified>
</cp:coreProperties>
</file>